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90" autoAdjust="0"/>
    <p:restoredTop sz="88697" autoAdjust="0"/>
  </p:normalViewPr>
  <p:slideViewPr>
    <p:cSldViewPr>
      <p:cViewPr varScale="1">
        <p:scale>
          <a:sx n="102" d="100"/>
          <a:sy n="102" d="100"/>
        </p:scale>
        <p:origin x="-21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120499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aaa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idx="4294967295"/>
          </p:nvPr>
        </p:nvSpPr>
        <p:spPr>
          <a:xfrm>
            <a:off x="785812" y="2143125"/>
            <a:ext cx="777240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800" b="1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body" sz="quarter" idx="4294967295"/>
          </p:nvPr>
        </p:nvSpPr>
        <p:spPr>
          <a:xfrm>
            <a:off x="1357312" y="4500562"/>
            <a:ext cx="6400801" cy="12858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600">
                <a:solidFill>
                  <a:srgbClr val="898989"/>
                </a:solidFill>
              </a:defRPr>
            </a:pPr>
            <a:endParaRPr/>
          </a:p>
        </p:txBody>
      </p:sp>
      <p:pic>
        <p:nvPicPr>
          <p:cNvPr id="22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0" y="190500"/>
            <a:ext cx="4249738" cy="463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287" y="188912"/>
            <a:ext cx="190500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colour Bolton jpeg.jpeg" descr="P:\colour Bolton jpeg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17787" y="115887"/>
            <a:ext cx="1649413" cy="758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brick_texture3334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0" y="993919"/>
            <a:ext cx="9144000" cy="613867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2386141" y="3368463"/>
            <a:ext cx="4571743" cy="232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71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b="1" dirty="0">
                <a:latin typeface="Bradley Hand ITC" panose="03070402050302030203" pitchFamily="66" charset="0"/>
              </a:rPr>
              <a:t>WE WANT</a:t>
            </a:r>
          </a:p>
          <a:p>
            <a:pPr algn="ctr">
              <a:defRPr sz="71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b="1" dirty="0">
                <a:latin typeface="Bradley Hand ITC" panose="03070402050302030203" pitchFamily="66" charset="0"/>
              </a:rPr>
              <a:t>CHANGE!</a:t>
            </a:r>
          </a:p>
        </p:txBody>
      </p:sp>
      <p:sp>
        <p:nvSpPr>
          <p:cNvPr id="27" name="Shape 27"/>
          <p:cNvSpPr/>
          <p:nvPr/>
        </p:nvSpPr>
        <p:spPr>
          <a:xfrm>
            <a:off x="2194881" y="2495867"/>
            <a:ext cx="4954263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2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KEEP YOUR GANG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676106" y="348697"/>
            <a:ext cx="8075686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Reconnecting With Our Community</a:t>
            </a:r>
          </a:p>
        </p:txBody>
      </p:sp>
      <p:sp>
        <p:nvSpPr>
          <p:cNvPr id="70" name="Shape 70"/>
          <p:cNvSpPr/>
          <p:nvPr/>
        </p:nvSpPr>
        <p:spPr>
          <a:xfrm>
            <a:off x="888963" y="1505796"/>
            <a:ext cx="7366073" cy="440120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>
                <a:latin typeface="Bradley Hand ITC" panose="03070402050302030203" pitchFamily="66" charset="0"/>
              </a:rPr>
              <a:t>Able to meet the needs of patients in each of the care settings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Prioritising </a:t>
            </a:r>
            <a:r>
              <a:rPr lang="en-GB" sz="2800" b="1" dirty="0">
                <a:latin typeface="Bradley Hand ITC" panose="03070402050302030203" pitchFamily="66" charset="0"/>
              </a:rPr>
              <a:t>the P</a:t>
            </a:r>
            <a:r>
              <a:rPr lang="en-GB" sz="2800" b="1" dirty="0" smtClean="0">
                <a:latin typeface="Bradley Hand ITC" panose="03070402050302030203" pitchFamily="66" charset="0"/>
              </a:rPr>
              <a:t>ublic </a:t>
            </a:r>
            <a:r>
              <a:rPr lang="en-GB" sz="2800" b="1" dirty="0">
                <a:latin typeface="Bradley Hand ITC" panose="03070402050302030203" pitchFamily="66" charset="0"/>
              </a:rPr>
              <a:t>H</a:t>
            </a:r>
            <a:r>
              <a:rPr lang="en-GB" sz="2800" b="1" dirty="0" smtClean="0">
                <a:latin typeface="Bradley Hand ITC" panose="03070402050302030203" pitchFamily="66" charset="0"/>
              </a:rPr>
              <a:t>ealth </a:t>
            </a:r>
            <a:r>
              <a:rPr lang="en-GB" sz="2800" b="1" dirty="0">
                <a:latin typeface="Bradley Hand ITC" panose="03070402050302030203" pitchFamily="66" charset="0"/>
              </a:rPr>
              <a:t>agenda </a:t>
            </a:r>
            <a:r>
              <a:rPr lang="en-GB" sz="2800" b="1" dirty="0" smtClean="0">
                <a:latin typeface="Bradley Hand ITC" panose="03070402050302030203" pitchFamily="66" charset="0"/>
              </a:rPr>
              <a:t>making every </a:t>
            </a:r>
            <a:r>
              <a:rPr lang="en-GB" sz="2800" b="1" dirty="0">
                <a:latin typeface="Bradley Hand ITC" panose="03070402050302030203" pitchFamily="66" charset="0"/>
              </a:rPr>
              <a:t>contact count </a:t>
            </a:r>
            <a:r>
              <a:rPr lang="en-GB" sz="2800" b="1" dirty="0" smtClean="0">
                <a:latin typeface="Bradley Hand ITC" panose="03070402050302030203" pitchFamily="66" charset="0"/>
              </a:rPr>
              <a:t>by inspiring </a:t>
            </a:r>
            <a:r>
              <a:rPr lang="en-GB" sz="2800" b="1" dirty="0">
                <a:latin typeface="Bradley Hand ITC" panose="03070402050302030203" pitchFamily="66" charset="0"/>
              </a:rPr>
              <a:t>patients and </a:t>
            </a:r>
            <a:r>
              <a:rPr lang="en-GB" sz="2800" b="1" dirty="0" smtClean="0">
                <a:latin typeface="Bradley Hand ITC" panose="03070402050302030203" pitchFamily="66" charset="0"/>
              </a:rPr>
              <a:t>their families </a:t>
            </a:r>
            <a:r>
              <a:rPr lang="en-GB" sz="2800" b="1" dirty="0">
                <a:latin typeface="Bradley Hand ITC" panose="03070402050302030203" pitchFamily="66" charset="0"/>
              </a:rPr>
              <a:t>to manage </a:t>
            </a:r>
            <a:r>
              <a:rPr lang="en-GB" sz="2800" b="1" dirty="0" smtClean="0">
                <a:latin typeface="Bradley Hand ITC" panose="03070402050302030203" pitchFamily="66" charset="0"/>
              </a:rPr>
              <a:t>their own </a:t>
            </a:r>
            <a:r>
              <a:rPr lang="en-GB" sz="2800" b="1" dirty="0">
                <a:latin typeface="Bradley Hand ITC" panose="03070402050302030203" pitchFamily="66" charset="0"/>
              </a:rPr>
              <a:t>health </a:t>
            </a:r>
            <a:r>
              <a:rPr lang="en-GB" sz="2800" b="1" dirty="0" smtClean="0">
                <a:latin typeface="Bradley Hand ITC" panose="03070402050302030203" pitchFamily="66" charset="0"/>
              </a:rPr>
              <a:t>conditions</a:t>
            </a:r>
            <a:endParaRPr lang="en-GB" sz="2800" b="1" dirty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Reconnecting </a:t>
            </a:r>
            <a:r>
              <a:rPr lang="en-GB" sz="2800" b="1" dirty="0">
                <a:latin typeface="Bradley Hand ITC" panose="03070402050302030203" pitchFamily="66" charset="0"/>
              </a:rPr>
              <a:t>patients </a:t>
            </a:r>
            <a:r>
              <a:rPr lang="en-GB" sz="2800" b="1" dirty="0" smtClean="0">
                <a:latin typeface="Bradley Hand ITC" panose="03070402050302030203" pitchFamily="66" charset="0"/>
              </a:rPr>
              <a:t>with the </a:t>
            </a:r>
            <a:r>
              <a:rPr lang="en-GB" sz="2800" b="1" dirty="0">
                <a:latin typeface="Bradley Hand ITC" panose="03070402050302030203" pitchFamily="66" charset="0"/>
              </a:rPr>
              <a:t>local community </a:t>
            </a:r>
            <a:r>
              <a:rPr lang="en-GB" sz="2800" b="1" dirty="0" smtClean="0">
                <a:latin typeface="Bradley Hand ITC" panose="03070402050302030203" pitchFamily="66" charset="0"/>
              </a:rPr>
              <a:t>and the </a:t>
            </a:r>
            <a:r>
              <a:rPr lang="en-GB" sz="2800" b="1" dirty="0">
                <a:latin typeface="Bradley Hand ITC" panose="03070402050302030203" pitchFamily="66" charset="0"/>
              </a:rPr>
              <a:t>services available </a:t>
            </a:r>
            <a:r>
              <a:rPr lang="en-GB" sz="2800" b="1" dirty="0" smtClean="0">
                <a:latin typeface="Bradley Hand ITC" panose="03070402050302030203" pitchFamily="66" charset="0"/>
              </a:rPr>
              <a:t>to help </a:t>
            </a:r>
            <a:r>
              <a:rPr lang="en-GB" sz="2800" b="1" dirty="0">
                <a:latin typeface="Bradley Hand ITC" panose="03070402050302030203" pitchFamily="66" charset="0"/>
              </a:rPr>
              <a:t>reduce </a:t>
            </a:r>
            <a:r>
              <a:rPr lang="en-GB" sz="2800" b="1" dirty="0" smtClean="0">
                <a:latin typeface="Bradley Hand ITC" panose="03070402050302030203" pitchFamily="66" charset="0"/>
              </a:rPr>
              <a:t>avoidable emergency admissions</a:t>
            </a:r>
            <a:endParaRPr lang="en-GB" sz="2800" b="1" dirty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Increasing </a:t>
            </a:r>
            <a:r>
              <a:rPr lang="en-GB" sz="2800" b="1" dirty="0">
                <a:latin typeface="Bradley Hand ITC" panose="03070402050302030203" pitchFamily="66" charset="0"/>
              </a:rPr>
              <a:t>care provision </a:t>
            </a:r>
            <a:r>
              <a:rPr lang="en-GB" sz="2800" b="1" dirty="0" smtClean="0">
                <a:latin typeface="Bradley Hand ITC" panose="03070402050302030203" pitchFamily="66" charset="0"/>
              </a:rPr>
              <a:t>in the Community</a:t>
            </a:r>
            <a:endParaRPr sz="28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676106" y="348697"/>
            <a:ext cx="807568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Future Proofing </a:t>
            </a:r>
            <a:r>
              <a:rPr lang="en-GB" b="1" dirty="0" smtClean="0">
                <a:latin typeface="Bradley Hand ITC" panose="03070402050302030203" pitchFamily="66" charset="0"/>
              </a:rPr>
              <a:t>Our</a:t>
            </a:r>
            <a:r>
              <a:rPr b="1" dirty="0" smtClean="0">
                <a:latin typeface="Bradley Hand ITC" panose="03070402050302030203" pitchFamily="66" charset="0"/>
              </a:rPr>
              <a:t>Nursing </a:t>
            </a:r>
            <a:r>
              <a:rPr b="1" dirty="0">
                <a:latin typeface="Bradley Hand ITC" panose="03070402050302030203" pitchFamily="66" charset="0"/>
              </a:rPr>
              <a:t>Workforce</a:t>
            </a:r>
          </a:p>
        </p:txBody>
      </p:sp>
      <p:sp>
        <p:nvSpPr>
          <p:cNvPr id="74" name="Shape 74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5739037" y="1069498"/>
            <a:ext cx="147671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Future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15616" y="1305342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>
                <a:latin typeface="Bradley Hand ITC" panose="03070402050302030203" pitchFamily="66" charset="0"/>
              </a:rPr>
              <a:t>T</a:t>
            </a:r>
            <a:r>
              <a:rPr lang="en-GB" sz="2800" b="1" dirty="0" smtClean="0">
                <a:latin typeface="Bradley Hand ITC" panose="03070402050302030203" pitchFamily="66" charset="0"/>
              </a:rPr>
              <a:t>wo year Masters </a:t>
            </a:r>
            <a:r>
              <a:rPr lang="en-GB" sz="2800" b="1" dirty="0">
                <a:latin typeface="Bradley Hand ITC" panose="03070402050302030203" pitchFamily="66" charset="0"/>
              </a:rPr>
              <a:t>level </a:t>
            </a:r>
            <a:r>
              <a:rPr lang="en-GB" sz="2800" b="1" dirty="0" smtClean="0">
                <a:latin typeface="Bradley Hand ITC" panose="03070402050302030203" pitchFamily="66" charset="0"/>
              </a:rPr>
              <a:t>Post Graduate </a:t>
            </a:r>
            <a:r>
              <a:rPr lang="en-GB" sz="2800" b="1" dirty="0">
                <a:latin typeface="Bradley Hand ITC" panose="03070402050302030203" pitchFamily="66" charset="0"/>
              </a:rPr>
              <a:t>Certificate </a:t>
            </a:r>
            <a:r>
              <a:rPr lang="en-GB" sz="2800" b="1" dirty="0" smtClean="0">
                <a:latin typeface="Bradley Hand ITC" panose="03070402050302030203" pitchFamily="66" charset="0"/>
              </a:rPr>
              <a:t>in partnership </a:t>
            </a:r>
            <a:r>
              <a:rPr lang="en-GB" sz="2800" b="1" dirty="0">
                <a:latin typeface="Bradley Hand ITC" panose="03070402050302030203" pitchFamily="66" charset="0"/>
              </a:rPr>
              <a:t>with </a:t>
            </a:r>
            <a:r>
              <a:rPr lang="en-GB" sz="2800" b="1" dirty="0" smtClean="0">
                <a:latin typeface="Bradley Hand ITC" panose="03070402050302030203" pitchFamily="66" charset="0"/>
              </a:rPr>
              <a:t>the University </a:t>
            </a:r>
            <a:r>
              <a:rPr lang="en-GB" sz="2800" b="1" dirty="0">
                <a:latin typeface="Bradley Hand ITC" panose="03070402050302030203" pitchFamily="66" charset="0"/>
              </a:rPr>
              <a:t>of </a:t>
            </a:r>
            <a:r>
              <a:rPr lang="en-GB" sz="2800" b="1" dirty="0" smtClean="0">
                <a:latin typeface="Bradley Hand ITC" panose="03070402050302030203" pitchFamily="66" charset="0"/>
              </a:rPr>
              <a:t>Bolton delivered on site at CMFT underpins the rotation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Utilisation of  CMFT and Public Health Library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Providing innovative learning </a:t>
            </a:r>
            <a:r>
              <a:rPr lang="en-GB" sz="2800" b="1" dirty="0">
                <a:latin typeface="Bradley Hand ITC" panose="03070402050302030203" pitchFamily="66" charset="0"/>
              </a:rPr>
              <a:t>environments </a:t>
            </a:r>
            <a:r>
              <a:rPr lang="en-GB" sz="2800" b="1" dirty="0" smtClean="0">
                <a:latin typeface="Bradley Hand ITC" panose="03070402050302030203" pitchFamily="66" charset="0"/>
              </a:rPr>
              <a:t>to facilitate </a:t>
            </a:r>
            <a:r>
              <a:rPr lang="en-GB" sz="2800" b="1" dirty="0">
                <a:latin typeface="Bradley Hand ITC" panose="03070402050302030203" pitchFamily="66" charset="0"/>
              </a:rPr>
              <a:t>teaching </a:t>
            </a:r>
            <a:r>
              <a:rPr lang="en-GB" sz="2800" b="1" dirty="0" smtClean="0">
                <a:latin typeface="Bradley Hand ITC" panose="03070402050302030203" pitchFamily="66" charset="0"/>
              </a:rPr>
              <a:t>on Integration</a:t>
            </a:r>
            <a:r>
              <a:rPr lang="en-GB" sz="2800" b="1" dirty="0">
                <a:latin typeface="Bradley Hand ITC" panose="03070402050302030203" pitchFamily="66" charset="0"/>
              </a:rPr>
              <a:t>, </a:t>
            </a:r>
            <a:r>
              <a:rPr lang="en-GB" sz="2800" b="1" dirty="0" smtClean="0">
                <a:latin typeface="Bradley Hand ITC" panose="03070402050302030203" pitchFamily="66" charset="0"/>
              </a:rPr>
              <a:t>Public </a:t>
            </a:r>
            <a:r>
              <a:rPr lang="en-GB" sz="2800" b="1" dirty="0">
                <a:latin typeface="Bradley Hand ITC" panose="03070402050302030203" pitchFamily="66" charset="0"/>
              </a:rPr>
              <a:t>H</a:t>
            </a:r>
            <a:r>
              <a:rPr lang="en-GB" sz="2800" b="1" dirty="0" smtClean="0">
                <a:latin typeface="Bradley Hand ITC" panose="03070402050302030203" pitchFamily="66" charset="0"/>
              </a:rPr>
              <a:t>ealth, Leadership and Management </a:t>
            </a:r>
            <a:r>
              <a:rPr lang="en-GB" sz="2800" b="1" dirty="0">
                <a:latin typeface="Bradley Hand ITC" panose="03070402050302030203" pitchFamily="66" charset="0"/>
              </a:rPr>
              <a:t>T</a:t>
            </a:r>
            <a:r>
              <a:rPr lang="en-GB" sz="2800" b="1" dirty="0" smtClean="0">
                <a:latin typeface="Bradley Hand ITC" panose="03070402050302030203" pitchFamily="66" charset="0"/>
              </a:rPr>
              <a:t>heory</a:t>
            </a:r>
            <a:endParaRPr lang="en-GB" sz="2800" b="1" dirty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Re-designing career pathways </a:t>
            </a:r>
            <a:r>
              <a:rPr lang="en-GB" sz="2800" b="1" dirty="0">
                <a:latin typeface="Bradley Hand ITC" panose="03070402050302030203" pitchFamily="66" charset="0"/>
              </a:rPr>
              <a:t>to </a:t>
            </a:r>
            <a:r>
              <a:rPr lang="en-GB" sz="2800" b="1" dirty="0" smtClean="0">
                <a:latin typeface="Bradley Hand ITC" panose="03070402050302030203" pitchFamily="66" charset="0"/>
              </a:rPr>
              <a:t>further enhance </a:t>
            </a:r>
            <a:r>
              <a:rPr lang="en-GB" sz="2800" b="1" dirty="0">
                <a:latin typeface="Bradley Hand ITC" panose="03070402050302030203" pitchFamily="66" charset="0"/>
              </a:rPr>
              <a:t>and sustain </a:t>
            </a:r>
            <a:r>
              <a:rPr lang="en-GB" sz="2800" b="1" dirty="0" smtClean="0">
                <a:latin typeface="Bradley Hand ITC" panose="03070402050302030203" pitchFamily="66" charset="0"/>
              </a:rPr>
              <a:t>the future workforce</a:t>
            </a:r>
            <a:endParaRPr lang="en-GB" sz="28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21980" y="274382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676106" y="348697"/>
            <a:ext cx="807568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GB" b="1" dirty="0" smtClean="0">
                <a:latin typeface="Bradley Hand ITC" panose="03070402050302030203" pitchFamily="66" charset="0"/>
              </a:rPr>
              <a:t>How We </a:t>
            </a:r>
            <a:r>
              <a:rPr b="1" dirty="0" smtClean="0">
                <a:latin typeface="Bradley Hand ITC" panose="03070402050302030203" pitchFamily="66" charset="0"/>
              </a:rPr>
              <a:t>Will</a:t>
            </a:r>
            <a:r>
              <a:rPr lang="en-GB" b="1" dirty="0" smtClean="0">
                <a:latin typeface="Bradley Hand ITC" panose="03070402050302030203" pitchFamily="66" charset="0"/>
              </a:rPr>
              <a:t> Measure Our Success </a:t>
            </a:r>
            <a:endParaRPr b="1" dirty="0">
              <a:latin typeface="Bradley Hand ITC" panose="03070402050302030203" pitchFamily="66" charset="0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868769" y="168486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80" name="Shape 80"/>
          <p:cNvSpPr/>
          <p:nvPr/>
        </p:nvSpPr>
        <p:spPr>
          <a:xfrm>
            <a:off x="5739037" y="1069498"/>
            <a:ext cx="147671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6106" y="1196752"/>
            <a:ext cx="7424286" cy="51398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800" b="1" dirty="0" smtClean="0">
                <a:latin typeface="Bradley Hand ITC" panose="03070402050302030203" pitchFamily="66" charset="0"/>
              </a:rPr>
              <a:t>Metrics and Data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radley Hand ITC" panose="03070402050302030203" pitchFamily="66" charset="0"/>
              </a:rPr>
              <a:t>Improved staff </a:t>
            </a:r>
            <a:r>
              <a:rPr lang="en-US" b="1" dirty="0" smtClean="0">
                <a:latin typeface="Bradley Hand ITC" panose="03070402050302030203" pitchFamily="66" charset="0"/>
              </a:rPr>
              <a:t>satisfaction</a:t>
            </a:r>
            <a:endParaRPr lang="en-GB" b="1" dirty="0" smtClean="0">
              <a:latin typeface="Bradley Hand ITC" panose="03070402050302030203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Bradley Hand ITC" panose="03070402050302030203" pitchFamily="66" charset="0"/>
              </a:rPr>
              <a:t>Increase </a:t>
            </a:r>
            <a:r>
              <a:rPr lang="en-US" b="1" dirty="0">
                <a:latin typeface="Bradley Hand ITC" panose="03070402050302030203" pitchFamily="66" charset="0"/>
              </a:rPr>
              <a:t>to the overall number of nursing staff within the Division and particularly within Community </a:t>
            </a:r>
            <a:r>
              <a:rPr lang="en-US" b="1" dirty="0" smtClean="0">
                <a:latin typeface="Bradley Hand ITC" panose="03070402050302030203" pitchFamily="66" charset="0"/>
              </a:rPr>
              <a:t>Services</a:t>
            </a:r>
            <a:endParaRPr lang="en-GB" b="1" dirty="0">
              <a:latin typeface="Bradley Hand ITC" panose="03070402050302030203" pitchFamily="66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Bradley Hand ITC" panose="03070402050302030203" pitchFamily="66" charset="0"/>
              </a:rPr>
              <a:t>Reduction in turnover and costs of temporary staff </a:t>
            </a:r>
            <a:r>
              <a:rPr lang="en-US" b="1" dirty="0" err="1" smtClean="0">
                <a:latin typeface="Bradley Hand ITC" panose="03070402050302030203" pitchFamily="66" charset="0"/>
              </a:rPr>
              <a:t>utilisation</a:t>
            </a:r>
            <a:endParaRPr lang="en-GB" b="1" dirty="0">
              <a:latin typeface="Bradley Hand ITC" panose="03070402050302030203" pitchFamily="66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b="1" dirty="0" smtClean="0">
              <a:latin typeface="Bradley Hand ITC" panose="03070402050302030203" pitchFamily="66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Staff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 Experience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The Band 5’s will </a:t>
            </a:r>
            <a:r>
              <a:rPr lang="en-GB" b="1" dirty="0">
                <a:latin typeface="Bradley Hand ITC" panose="03070402050302030203" pitchFamily="66" charset="0"/>
              </a:rPr>
              <a:t>show an increase in the level of </a:t>
            </a:r>
            <a:r>
              <a:rPr lang="en-GB" b="1" dirty="0" smtClean="0">
                <a:latin typeface="Bradley Hand ITC" panose="03070402050302030203" pitchFamily="66" charset="0"/>
              </a:rPr>
              <a:t>knowledge and skills, and </a:t>
            </a:r>
            <a:r>
              <a:rPr lang="en-GB" b="1" dirty="0">
                <a:latin typeface="Bradley Hand ITC" panose="03070402050302030203" pitchFamily="66" charset="0"/>
              </a:rPr>
              <a:t>confidence </a:t>
            </a:r>
            <a:r>
              <a:rPr lang="en-GB" b="1" dirty="0" smtClean="0">
                <a:latin typeface="Bradley Hand ITC" panose="03070402050302030203" pitchFamily="66" charset="0"/>
              </a:rPr>
              <a:t>by the end of the 2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Their values </a:t>
            </a:r>
            <a:r>
              <a:rPr lang="en-GB" b="1" dirty="0">
                <a:latin typeface="Bradley Hand ITC" panose="03070402050302030203" pitchFamily="66" charset="0"/>
              </a:rPr>
              <a:t>and attitudes to </a:t>
            </a:r>
            <a:r>
              <a:rPr lang="en-GB" b="1" dirty="0" smtClean="0">
                <a:latin typeface="Bradley Hand ITC" panose="03070402050302030203" pitchFamily="66" charset="0"/>
              </a:rPr>
              <a:t>Integrated </a:t>
            </a:r>
            <a:r>
              <a:rPr lang="en-GB" b="1" dirty="0">
                <a:latin typeface="Bradley Hand ITC" panose="03070402050302030203" pitchFamily="66" charset="0"/>
              </a:rPr>
              <a:t>C</a:t>
            </a:r>
            <a:r>
              <a:rPr lang="en-GB" b="1" dirty="0" smtClean="0">
                <a:latin typeface="Bradley Hand ITC" panose="03070402050302030203" pitchFamily="66" charset="0"/>
              </a:rPr>
              <a:t>are will change throughout the programme , more </a:t>
            </a:r>
            <a:r>
              <a:rPr lang="en-GB" b="1" dirty="0">
                <a:latin typeface="Bradley Hand ITC" panose="03070402050302030203" pitchFamily="66" charset="0"/>
              </a:rPr>
              <a:t>open to change and feel confident to challenge </a:t>
            </a:r>
            <a:r>
              <a:rPr lang="en-GB" b="1" dirty="0" smtClean="0">
                <a:latin typeface="Bradley Hand ITC" panose="03070402050302030203" pitchFamily="66" charset="0"/>
              </a:rPr>
              <a:t>practice  </a:t>
            </a:r>
            <a:endParaRPr lang="en-GB" b="1" dirty="0">
              <a:latin typeface="Bradley Hand ITC" panose="03070402050302030203" pitchFamily="66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18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400" b="1" baseline="0" dirty="0" smtClean="0">
                <a:latin typeface="Bradley Hand ITC" panose="03070402050302030203" pitchFamily="66" charset="0"/>
              </a:rPr>
              <a:t>Patient/Service User</a:t>
            </a:r>
            <a:r>
              <a:rPr lang="en-GB" sz="2400" b="1" dirty="0" smtClean="0">
                <a:latin typeface="Bradley Hand ITC" panose="03070402050302030203" pitchFamily="66" charset="0"/>
              </a:rPr>
              <a:t> Experience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Bradley Hand ITC" panose="03070402050302030203" pitchFamily="66" charset="0"/>
              </a:rPr>
              <a:t>Patient stories or videos will be used to evaluate the patient/service user experience of the current </a:t>
            </a:r>
            <a:r>
              <a:rPr lang="en-GB" b="1" dirty="0" smtClean="0">
                <a:latin typeface="Bradley Hand ITC" panose="03070402050302030203" pitchFamily="66" charset="0"/>
              </a:rPr>
              <a:t>Public </a:t>
            </a:r>
            <a:r>
              <a:rPr lang="en-GB" b="1" dirty="0">
                <a:latin typeface="Bradley Hand ITC" panose="03070402050302030203" pitchFamily="66" charset="0"/>
              </a:rPr>
              <a:t>H</a:t>
            </a:r>
            <a:r>
              <a:rPr lang="en-GB" b="1" dirty="0" smtClean="0">
                <a:latin typeface="Bradley Hand ITC" panose="03070402050302030203" pitchFamily="66" charset="0"/>
              </a:rPr>
              <a:t>ealth </a:t>
            </a:r>
            <a:r>
              <a:rPr lang="en-GB" b="1" dirty="0">
                <a:latin typeface="Bradley Hand ITC" panose="03070402050302030203" pitchFamily="66" charset="0"/>
              </a:rPr>
              <a:t>and </a:t>
            </a:r>
            <a:r>
              <a:rPr lang="en-GB" b="1" dirty="0" smtClean="0">
                <a:latin typeface="Bradley Hand ITC" panose="03070402050302030203" pitchFamily="66" charset="0"/>
              </a:rPr>
              <a:t>Integration agenda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Similar </a:t>
            </a:r>
            <a:r>
              <a:rPr lang="en-GB" b="1" dirty="0">
                <a:latin typeface="Bradley Hand ITC" panose="03070402050302030203" pitchFamily="66" charset="0"/>
              </a:rPr>
              <a:t>patient/service user experience will be collected towards the end of the </a:t>
            </a:r>
            <a:r>
              <a:rPr lang="en-GB" b="1" dirty="0" smtClean="0">
                <a:latin typeface="Bradley Hand ITC" panose="03070402050302030203" pitchFamily="66" charset="0"/>
              </a:rPr>
              <a:t>project </a:t>
            </a:r>
            <a:endParaRPr kumimoji="0" lang="en-GB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76106" y="348697"/>
            <a:ext cx="807568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GB" b="1" dirty="0" smtClean="0">
                <a:latin typeface="Bradley Hand ITC" panose="03070402050302030203" pitchFamily="66" charset="0"/>
              </a:rPr>
              <a:t>Benefits and Learning </a:t>
            </a:r>
            <a:r>
              <a:rPr b="1" dirty="0" smtClean="0">
                <a:latin typeface="Bradley Hand ITC" panose="03070402050302030203" pitchFamily="66" charset="0"/>
              </a:rPr>
              <a:t>So </a:t>
            </a:r>
            <a:r>
              <a:rPr b="1" dirty="0">
                <a:latin typeface="Bradley Hand ITC" panose="03070402050302030203" pitchFamily="66" charset="0"/>
              </a:rPr>
              <a:t>Far…</a:t>
            </a:r>
          </a:p>
        </p:txBody>
      </p:sp>
      <p:sp>
        <p:nvSpPr>
          <p:cNvPr id="84" name="Shape 84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739037" y="1069498"/>
            <a:ext cx="147671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27" y="1196752"/>
            <a:ext cx="6696744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Public Health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Scoping and networking has led to the development of a </a:t>
            </a:r>
            <a:r>
              <a:rPr lang="en-GB" b="1" dirty="0">
                <a:latin typeface="Bradley Hand ITC" panose="03070402050302030203" pitchFamily="66" charset="0"/>
              </a:rPr>
              <a:t>joint training session </a:t>
            </a:r>
            <a:r>
              <a:rPr lang="en-GB" b="1" dirty="0" smtClean="0">
                <a:latin typeface="Bradley Hand ITC" panose="03070402050302030203" pitchFamily="66" charset="0"/>
              </a:rPr>
              <a:t>between CMFT and </a:t>
            </a:r>
            <a:r>
              <a:rPr lang="en-GB" b="1" dirty="0">
                <a:latin typeface="Bradley Hand ITC" panose="03070402050302030203" pitchFamily="66" charset="0"/>
              </a:rPr>
              <a:t>Public Health Service </a:t>
            </a:r>
            <a:endParaRPr lang="en-GB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Focus on </a:t>
            </a:r>
            <a:r>
              <a:rPr lang="en-GB" b="1" dirty="0">
                <a:latin typeface="Bradley Hand ITC" panose="03070402050302030203" pitchFamily="66" charset="0"/>
              </a:rPr>
              <a:t>the use of health profiling to determine the </a:t>
            </a:r>
            <a:r>
              <a:rPr lang="en-GB" b="1" dirty="0" smtClean="0">
                <a:latin typeface="Bradley Hand ITC" panose="03070402050302030203" pitchFamily="66" charset="0"/>
              </a:rPr>
              <a:t>Health </a:t>
            </a:r>
            <a:r>
              <a:rPr lang="en-GB" b="1" dirty="0">
                <a:latin typeface="Bradley Hand ITC" panose="03070402050302030203" pitchFamily="66" charset="0"/>
              </a:rPr>
              <a:t>and </a:t>
            </a:r>
            <a:r>
              <a:rPr lang="en-GB" b="1" dirty="0" smtClean="0">
                <a:latin typeface="Bradley Hand ITC" panose="03070402050302030203" pitchFamily="66" charset="0"/>
              </a:rPr>
              <a:t>Social </a:t>
            </a:r>
            <a:r>
              <a:rPr lang="en-GB" b="1" dirty="0">
                <a:latin typeface="Bradley Hand ITC" panose="03070402050302030203" pitchFamily="66" charset="0"/>
              </a:rPr>
              <a:t>care needs of the local </a:t>
            </a:r>
            <a:r>
              <a:rPr lang="en-GB" b="1" dirty="0" smtClean="0">
                <a:latin typeface="Bradley Hand ITC" panose="03070402050302030203" pitchFamily="66" charset="0"/>
              </a:rPr>
              <a:t>population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The </a:t>
            </a:r>
            <a:r>
              <a:rPr lang="en-GB" b="1" dirty="0">
                <a:latin typeface="Bradley Hand ITC" panose="03070402050302030203" pitchFamily="66" charset="0"/>
              </a:rPr>
              <a:t>short interactive course will be piloted and evaluated by the </a:t>
            </a:r>
            <a:r>
              <a:rPr lang="en-GB" b="1" dirty="0" smtClean="0">
                <a:latin typeface="Bradley Hand ITC" panose="03070402050302030203" pitchFamily="66" charset="0"/>
              </a:rPr>
              <a:t>programme with </a:t>
            </a:r>
            <a:r>
              <a:rPr lang="en-GB" b="1" dirty="0">
                <a:latin typeface="Bradley Hand ITC" panose="03070402050302030203" pitchFamily="66" charset="0"/>
              </a:rPr>
              <a:t>the long term intention to roll out to the wider </a:t>
            </a:r>
            <a:r>
              <a:rPr lang="en-GB" b="1" dirty="0" smtClean="0">
                <a:latin typeface="Bradley Hand ITC" panose="03070402050302030203" pitchFamily="66" charset="0"/>
              </a:rPr>
              <a:t>Community workforce</a:t>
            </a:r>
            <a:endParaRPr kumimoji="0" lang="en-GB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400" b="1" dirty="0" smtClean="0">
                <a:latin typeface="Bradley Hand ITC" panose="03070402050302030203" pitchFamily="66" charset="0"/>
              </a:rPr>
              <a:t>Competency Framework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Bradley Hand ITC" panose="03070402050302030203" pitchFamily="66" charset="0"/>
              </a:rPr>
              <a:t>The competencies developed for the Community Services rotation are considered transferable and will be used by locality </a:t>
            </a:r>
            <a:r>
              <a:rPr lang="en-GB" b="1" dirty="0" smtClean="0">
                <a:latin typeface="Bradley Hand ITC" panose="03070402050302030203" pitchFamily="66" charset="0"/>
              </a:rPr>
              <a:t>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Bradley Hand ITC" panose="03070402050302030203" pitchFamily="66" charset="0"/>
              </a:rPr>
              <a:t>A</a:t>
            </a:r>
            <a:r>
              <a:rPr lang="en-GB" b="1" dirty="0" smtClean="0">
                <a:latin typeface="Bradley Hand ITC" panose="03070402050302030203" pitchFamily="66" charset="0"/>
              </a:rPr>
              <a:t>ll </a:t>
            </a:r>
            <a:r>
              <a:rPr lang="en-GB" b="1" dirty="0">
                <a:latin typeface="Bradley Hand ITC" panose="03070402050302030203" pitchFamily="66" charset="0"/>
              </a:rPr>
              <a:t>Band 5 Community Staff will need to develop generic skills to meet the demands of increasing </a:t>
            </a:r>
            <a:r>
              <a:rPr lang="en-GB" b="1" dirty="0" smtClean="0">
                <a:latin typeface="Bradley Hand ITC" panose="03070402050302030203" pitchFamily="66" charset="0"/>
              </a:rPr>
              <a:t>caseloads</a:t>
            </a:r>
            <a:r>
              <a:rPr lang="en-GB" b="1" dirty="0">
                <a:latin typeface="Bradley Hand ITC" panose="03070402050302030203" pitchFamily="66" charset="0"/>
              </a:rPr>
              <a:t> </a:t>
            </a:r>
            <a:r>
              <a:rPr lang="en-GB" b="1" dirty="0" smtClean="0">
                <a:latin typeface="Bradley Hand ITC" panose="03070402050302030203" pitchFamily="66" charset="0"/>
              </a:rPr>
              <a:t>including clinical</a:t>
            </a:r>
            <a:r>
              <a:rPr lang="en-GB" b="1" dirty="0">
                <a:latin typeface="Bradley Hand ITC" panose="03070402050302030203" pitchFamily="66" charset="0"/>
              </a:rPr>
              <a:t>, </a:t>
            </a:r>
            <a:r>
              <a:rPr lang="en-GB" b="1" dirty="0" smtClean="0">
                <a:latin typeface="Bradley Hand ITC" panose="03070402050302030203" pitchFamily="66" charset="0"/>
              </a:rPr>
              <a:t>Integrated and Public Health knowledge </a:t>
            </a:r>
            <a:endParaRPr lang="en-GB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676106" y="348697"/>
            <a:ext cx="807568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GB" b="1" dirty="0" smtClean="0">
                <a:latin typeface="Bradley Hand ITC" panose="03070402050302030203" pitchFamily="66" charset="0"/>
              </a:rPr>
              <a:t>Benefits and Learning </a:t>
            </a:r>
            <a:r>
              <a:rPr b="1" dirty="0" smtClean="0">
                <a:latin typeface="Bradley Hand ITC" panose="03070402050302030203" pitchFamily="66" charset="0"/>
              </a:rPr>
              <a:t>So Far…</a:t>
            </a:r>
            <a:r>
              <a:rPr lang="en-GB" b="1" dirty="0" err="1" smtClean="0">
                <a:latin typeface="Bradley Hand ITC" panose="03070402050302030203" pitchFamily="66" charset="0"/>
              </a:rPr>
              <a:t>cont</a:t>
            </a:r>
            <a:endParaRPr b="1" dirty="0">
              <a:latin typeface="Bradley Hand ITC" panose="03070402050302030203" pitchFamily="66" charset="0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5739037" y="1069498"/>
            <a:ext cx="147671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3628" y="1081197"/>
            <a:ext cx="6696744" cy="55707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000" b="1" dirty="0" smtClean="0">
                <a:latin typeface="Bradley Hand ITC" panose="03070402050302030203" pitchFamily="66" charset="0"/>
              </a:rPr>
              <a:t>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A number </a:t>
            </a:r>
            <a:r>
              <a:rPr lang="en-GB" b="1" dirty="0">
                <a:latin typeface="Bradley Hand ITC" panose="03070402050302030203" pitchFamily="66" charset="0"/>
              </a:rPr>
              <a:t>of </a:t>
            </a:r>
            <a:r>
              <a:rPr lang="en-GB" b="1" dirty="0" smtClean="0">
                <a:latin typeface="Bradley Hand ITC" panose="03070402050302030203" pitchFamily="66" charset="0"/>
              </a:rPr>
              <a:t>Public </a:t>
            </a:r>
            <a:r>
              <a:rPr lang="en-GB" b="1" dirty="0">
                <a:latin typeface="Bradley Hand ITC" panose="03070402050302030203" pitchFamily="66" charset="0"/>
              </a:rPr>
              <a:t>H</a:t>
            </a:r>
            <a:r>
              <a:rPr lang="en-GB" b="1" dirty="0" smtClean="0">
                <a:latin typeface="Bradley Hand ITC" panose="03070402050302030203" pitchFamily="66" charset="0"/>
              </a:rPr>
              <a:t>ealth </a:t>
            </a:r>
            <a:r>
              <a:rPr lang="en-GB" b="1" dirty="0">
                <a:latin typeface="Bradley Hand ITC" panose="03070402050302030203" pitchFamily="66" charset="0"/>
              </a:rPr>
              <a:t>and </a:t>
            </a:r>
            <a:r>
              <a:rPr lang="en-GB" b="1" dirty="0" smtClean="0">
                <a:latin typeface="Bradley Hand ITC" panose="03070402050302030203" pitchFamily="66" charset="0"/>
              </a:rPr>
              <a:t>Integrated </a:t>
            </a:r>
            <a:r>
              <a:rPr lang="en-GB" b="1" dirty="0">
                <a:latin typeface="Bradley Hand ITC" panose="03070402050302030203" pitchFamily="66" charset="0"/>
              </a:rPr>
              <a:t>C</a:t>
            </a:r>
            <a:r>
              <a:rPr lang="en-GB" b="1" dirty="0" smtClean="0">
                <a:latin typeface="Bradley Hand ITC" panose="03070402050302030203" pitchFamily="66" charset="0"/>
              </a:rPr>
              <a:t>are </a:t>
            </a:r>
            <a:r>
              <a:rPr lang="en-GB" b="1" dirty="0">
                <a:latin typeface="Bradley Hand ITC" panose="03070402050302030203" pitchFamily="66" charset="0"/>
              </a:rPr>
              <a:t>resources have been collated by </a:t>
            </a:r>
            <a:r>
              <a:rPr lang="en-GB" b="1" dirty="0" smtClean="0">
                <a:latin typeface="Bradley Hand ITC" panose="03070402050302030203" pitchFamily="66" charset="0"/>
              </a:rPr>
              <a:t>CMFT and </a:t>
            </a:r>
            <a:r>
              <a:rPr lang="en-GB" b="1" dirty="0">
                <a:latin typeface="Bradley Hand ITC" panose="03070402050302030203" pitchFamily="66" charset="0"/>
              </a:rPr>
              <a:t>Public Health Specialist Library to support the delivery of the </a:t>
            </a:r>
            <a:r>
              <a:rPr lang="en-GB" b="1" dirty="0" smtClean="0">
                <a:latin typeface="Bradley Hand ITC" panose="03070402050302030203" pitchFamily="66" charset="0"/>
              </a:rPr>
              <a:t>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 </a:t>
            </a:r>
            <a:r>
              <a:rPr lang="en-GB" b="1" dirty="0">
                <a:latin typeface="Bradley Hand ITC" panose="03070402050302030203" pitchFamily="66" charset="0"/>
              </a:rPr>
              <a:t>These resources will be made available to the wider </a:t>
            </a:r>
            <a:r>
              <a:rPr lang="en-GB" b="1" dirty="0" smtClean="0">
                <a:latin typeface="Bradley Hand ITC" panose="03070402050302030203" pitchFamily="66" charset="0"/>
              </a:rPr>
              <a:t>workforc</a:t>
            </a:r>
            <a:r>
              <a:rPr lang="en-GB" b="1" dirty="0">
                <a:latin typeface="Bradley Hand ITC" panose="03070402050302030203" pitchFamily="66" charset="0"/>
              </a:rPr>
              <a:t>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lang="en-GB" sz="2000" b="1" dirty="0" smtClean="0">
              <a:latin typeface="Bradley Hand ITC" panose="03070402050302030203" pitchFamily="66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000" b="1" dirty="0" smtClean="0">
                <a:latin typeface="Bradley Hand ITC" panose="03070402050302030203" pitchFamily="66" charset="0"/>
              </a:rPr>
              <a:t>Focus groups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Bradley Hand ITC" panose="03070402050302030203" pitchFamily="66" charset="0"/>
              </a:rPr>
              <a:t>H</a:t>
            </a:r>
            <a:r>
              <a:rPr lang="en-GB" b="1" dirty="0" smtClean="0">
                <a:latin typeface="Bradley Hand ITC" panose="03070402050302030203" pitchFamily="66" charset="0"/>
              </a:rPr>
              <a:t>ave been delivered to AHPs </a:t>
            </a:r>
            <a:r>
              <a:rPr lang="en-GB" b="1" dirty="0">
                <a:latin typeface="Bradley Hand ITC" panose="03070402050302030203" pitchFamily="66" charset="0"/>
              </a:rPr>
              <a:t>and Social </a:t>
            </a:r>
            <a:r>
              <a:rPr lang="en-GB" b="1" dirty="0" smtClean="0">
                <a:latin typeface="Bradley Hand ITC" panose="03070402050302030203" pitchFamily="66" charset="0"/>
              </a:rPr>
              <a:t>Workers creating opportunities </a:t>
            </a:r>
            <a:r>
              <a:rPr lang="en-GB" b="1" dirty="0">
                <a:latin typeface="Bradley Hand ITC" panose="03070402050302030203" pitchFamily="66" charset="0"/>
              </a:rPr>
              <a:t>for future inter-professional learning on </a:t>
            </a:r>
            <a:r>
              <a:rPr lang="en-GB" b="1" dirty="0" smtClean="0">
                <a:latin typeface="Bradley Hand ITC" panose="03070402050302030203" pitchFamily="66" charset="0"/>
              </a:rPr>
              <a:t>Integration </a:t>
            </a:r>
            <a:r>
              <a:rPr lang="en-GB" b="1" dirty="0">
                <a:latin typeface="Bradley Hand ITC" panose="03070402050302030203" pitchFamily="66" charset="0"/>
              </a:rPr>
              <a:t>and </a:t>
            </a:r>
            <a:r>
              <a:rPr lang="en-GB" b="1" dirty="0" smtClean="0">
                <a:latin typeface="Bradley Hand ITC" panose="03070402050302030203" pitchFamily="66" charset="0"/>
              </a:rPr>
              <a:t>Public Health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Potential for </a:t>
            </a:r>
            <a:r>
              <a:rPr lang="en-GB" b="1" dirty="0">
                <a:latin typeface="Bradley Hand ITC" panose="03070402050302030203" pitchFamily="66" charset="0"/>
              </a:rPr>
              <a:t>the PG Certificate to become multi-professional supported by specialist rotational </a:t>
            </a:r>
            <a:r>
              <a:rPr lang="en-GB" b="1" dirty="0" smtClean="0">
                <a:latin typeface="Bradley Hand ITC" panose="03070402050302030203" pitchFamily="66" charset="0"/>
              </a:rPr>
              <a:t>programmes</a:t>
            </a:r>
            <a:endParaRPr lang="en-GB" sz="2400" b="1" dirty="0" smtClean="0">
              <a:latin typeface="Bradley Hand ITC" panose="03070402050302030203" pitchFamily="66" charset="0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2400" b="1" dirty="0" smtClean="0">
              <a:latin typeface="Bradley Hand ITC" panose="03070402050302030203" pitchFamily="66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000" b="1" dirty="0" smtClean="0">
                <a:latin typeface="Bradley Hand ITC" panose="03070402050302030203" pitchFamily="66" charset="0"/>
              </a:rPr>
              <a:t>Primary care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latin typeface="Bradley Hand ITC" panose="03070402050302030203" pitchFamily="66" charset="0"/>
              </a:rPr>
              <a:t>Increased links </a:t>
            </a:r>
            <a:r>
              <a:rPr lang="en-GB" b="1" dirty="0">
                <a:latin typeface="Bradley Hand ITC" panose="03070402050302030203" pitchFamily="66" charset="0"/>
              </a:rPr>
              <a:t>developed with Primary Care and Out of Hours Services </a:t>
            </a:r>
            <a:endParaRPr lang="en-GB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Bradley Hand ITC" panose="03070402050302030203" pitchFamily="66" charset="0"/>
              </a:rPr>
              <a:t>S</a:t>
            </a:r>
            <a:r>
              <a:rPr lang="en-GB" b="1" dirty="0" smtClean="0">
                <a:latin typeface="Bradley Hand ITC" panose="03070402050302030203" pitchFamily="66" charset="0"/>
              </a:rPr>
              <a:t>trengthened </a:t>
            </a:r>
            <a:r>
              <a:rPr lang="en-GB" b="1" dirty="0">
                <a:latin typeface="Bradley Hand ITC" panose="03070402050302030203" pitchFamily="66" charset="0"/>
              </a:rPr>
              <a:t>working </a:t>
            </a:r>
            <a:r>
              <a:rPr lang="en-GB" b="1" dirty="0" smtClean="0">
                <a:latin typeface="Bradley Hand ITC" panose="03070402050302030203" pitchFamily="66" charset="0"/>
              </a:rPr>
              <a:t>relationships </a:t>
            </a:r>
            <a:r>
              <a:rPr lang="en-GB" b="1" dirty="0">
                <a:latin typeface="Bradley Hand ITC" panose="03070402050302030203" pitchFamily="66" charset="0"/>
              </a:rPr>
              <a:t>between the Division and Primary Care Services fostering a shared understanding of </a:t>
            </a:r>
            <a:r>
              <a:rPr lang="en-GB" b="1" dirty="0" smtClean="0">
                <a:latin typeface="Bradley Hand ITC" panose="03070402050302030203" pitchFamily="66" charset="0"/>
              </a:rPr>
              <a:t>Health </a:t>
            </a:r>
            <a:r>
              <a:rPr lang="en-GB" b="1" dirty="0">
                <a:latin typeface="Bradley Hand ITC" panose="03070402050302030203" pitchFamily="66" charset="0"/>
              </a:rPr>
              <a:t>and </a:t>
            </a:r>
            <a:r>
              <a:rPr lang="en-GB" b="1" dirty="0" smtClean="0">
                <a:latin typeface="Bradley Hand ITC" panose="03070402050302030203" pitchFamily="66" charset="0"/>
              </a:rPr>
              <a:t>Social </a:t>
            </a:r>
            <a:r>
              <a:rPr lang="en-GB" b="1" dirty="0">
                <a:latin typeface="Bradley Hand ITC" panose="03070402050302030203" pitchFamily="66" charset="0"/>
              </a:rPr>
              <a:t>C</a:t>
            </a:r>
            <a:r>
              <a:rPr lang="en-GB" b="1" dirty="0" smtClean="0">
                <a:latin typeface="Bradley Hand ITC" panose="03070402050302030203" pitchFamily="66" charset="0"/>
              </a:rPr>
              <a:t>are </a:t>
            </a:r>
            <a:r>
              <a:rPr lang="en-GB" b="1" dirty="0">
                <a:latin typeface="Bradley Hand ITC" panose="03070402050302030203" pitchFamily="66" charset="0"/>
              </a:rPr>
              <a:t>I</a:t>
            </a:r>
            <a:r>
              <a:rPr lang="en-GB" b="1" dirty="0" smtClean="0">
                <a:latin typeface="Bradley Hand ITC" panose="03070402050302030203" pitchFamily="66" charset="0"/>
              </a:rPr>
              <a:t>ntegration </a:t>
            </a:r>
            <a:r>
              <a:rPr lang="en-GB" b="1" dirty="0">
                <a:latin typeface="Bradley Hand ITC" panose="03070402050302030203" pitchFamily="66" charset="0"/>
              </a:rPr>
              <a:t>across Central </a:t>
            </a:r>
            <a:r>
              <a:rPr lang="en-GB" b="1" dirty="0" smtClean="0">
                <a:latin typeface="Bradley Hand ITC" panose="03070402050302030203" pitchFamily="66" charset="0"/>
              </a:rPr>
              <a:t>Manchester</a:t>
            </a:r>
          </a:p>
        </p:txBody>
      </p:sp>
    </p:spTree>
    <p:extLst>
      <p:ext uri="{BB962C8B-B14F-4D97-AF65-F5344CB8AC3E}">
        <p14:creationId xmlns:p14="http://schemas.microsoft.com/office/powerpoint/2010/main" val="2460557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676106" y="348697"/>
            <a:ext cx="807568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Take a Chance on </a:t>
            </a:r>
            <a:r>
              <a:rPr b="1" dirty="0" smtClean="0">
                <a:latin typeface="Bradley Hand ITC" panose="03070402050302030203" pitchFamily="66" charset="0"/>
              </a:rPr>
              <a:t>Change</a:t>
            </a:r>
            <a:r>
              <a:rPr lang="en-GB" b="1" dirty="0" smtClean="0">
                <a:latin typeface="Bradley Hand ITC" panose="03070402050302030203" pitchFamily="66" charset="0"/>
              </a:rPr>
              <a:t>…..We Have!</a:t>
            </a:r>
            <a:endParaRPr b="1" dirty="0">
              <a:latin typeface="Bradley Hand ITC" panose="03070402050302030203" pitchFamily="66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739037" y="1069498"/>
            <a:ext cx="147671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Future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8962" y="1323297"/>
            <a:ext cx="7139421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GB" sz="2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We begin</a:t>
            </a: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 our pilot rotation in January 2016 with a cohort of up to 20 Band 5 Registered Nurses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400" b="1" dirty="0" smtClean="0">
                <a:latin typeface="Bradley Hand ITC" panose="03070402050302030203" pitchFamily="66" charset="0"/>
              </a:rPr>
              <a:t>We have overcome obstacles and difficulties to make this change a reality 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b="1" dirty="0" smtClean="0">
                <a:latin typeface="Bradley Hand ITC" panose="03070402050302030203" pitchFamily="66" charset="0"/>
              </a:rPr>
              <a:t>But….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400" b="1" dirty="0" smtClean="0">
                <a:latin typeface="Bradley Hand ITC" panose="03070402050302030203" pitchFamily="66" charset="0"/>
              </a:rPr>
              <a:t>Our Health and Social Care  World in Manchester is changing all of the time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GB" sz="24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New models of care delivery transforming the current picture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400" b="1" dirty="0" smtClean="0">
                <a:latin typeface="Bradley Hand ITC" panose="03070402050302030203" pitchFamily="66" charset="0"/>
              </a:rPr>
              <a:t>What does this mean for our Integrated Care Nurse?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2400" b="1" dirty="0" smtClean="0">
                <a:latin typeface="Bradley Hand ITC" panose="03070402050302030203" pitchFamily="66" charset="0"/>
              </a:rPr>
              <a:t>What does this mean for our patients/service users?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en-GB" sz="2400" b="1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676106" y="348697"/>
            <a:ext cx="8075686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4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GB" b="1" dirty="0" smtClean="0">
                <a:latin typeface="Bradley Hand ITC" panose="03070402050302030203" pitchFamily="66" charset="0"/>
              </a:rPr>
              <a:t>The Current NHS Landscape</a:t>
            </a:r>
            <a:endParaRPr b="1" dirty="0">
              <a:latin typeface="Bradley Hand ITC" panose="03070402050302030203" pitchFamily="66" charset="0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90" name="Shape 90"/>
          <p:cNvSpPr/>
          <p:nvPr/>
        </p:nvSpPr>
        <p:spPr>
          <a:xfrm>
            <a:off x="5739037" y="1069498"/>
            <a:ext cx="1476719" cy="67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37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t>Future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4" y="1719262"/>
            <a:ext cx="7669350" cy="430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983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453750" y="2619163"/>
            <a:ext cx="5978532" cy="984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9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Anna Kime - Integrated Practice Project Manager </a:t>
            </a:r>
          </a:p>
        </p:txBody>
      </p:sp>
      <p:sp>
        <p:nvSpPr>
          <p:cNvPr id="33" name="Shape 33"/>
          <p:cNvSpPr/>
          <p:nvPr/>
        </p:nvSpPr>
        <p:spPr>
          <a:xfrm>
            <a:off x="1573573" y="329647"/>
            <a:ext cx="5738886" cy="815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6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Who We Are</a:t>
            </a:r>
          </a:p>
        </p:txBody>
      </p:sp>
      <p:pic>
        <p:nvPicPr>
          <p:cNvPr id="34" name="colour Bolton jpeg.jpeg" descr="P:\colour Bolton jpe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21428" y="3717837"/>
            <a:ext cx="2443175" cy="112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1580" y="1810560"/>
            <a:ext cx="4372840" cy="47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87368" y="1782029"/>
            <a:ext cx="1483441" cy="534040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/>
        </p:nvSpPr>
        <p:spPr>
          <a:xfrm>
            <a:off x="1773536" y="5196096"/>
            <a:ext cx="5338959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9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Russell </a:t>
            </a:r>
            <a:r>
              <a:rPr b="1" dirty="0" err="1">
                <a:latin typeface="Bradley Hand ITC" panose="03070402050302030203" pitchFamily="66" charset="0"/>
              </a:rPr>
              <a:t>Gurbutt</a:t>
            </a:r>
            <a:r>
              <a:rPr b="1" dirty="0">
                <a:latin typeface="Bradley Hand ITC" panose="03070402050302030203" pitchFamily="66" charset="0"/>
              </a:rPr>
              <a:t> - Senior Lecturer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What We Would Like to Share</a:t>
            </a:r>
          </a:p>
        </p:txBody>
      </p:sp>
      <p:sp>
        <p:nvSpPr>
          <p:cNvPr id="41" name="Shape 41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887296" y="1493625"/>
            <a:ext cx="7643477" cy="4708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kumimoji="0" lang="en-GB" sz="3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radley Hand ITC" panose="03070402050302030203" pitchFamily="66" charset="0"/>
                <a:sym typeface="Calibri"/>
              </a:rPr>
              <a:t>The background to our project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3600" b="1" dirty="0" smtClean="0">
                <a:latin typeface="Bradley Hand ITC" panose="03070402050302030203" pitchFamily="66" charset="0"/>
              </a:rPr>
              <a:t>How we developed the programme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3600" b="1" dirty="0" smtClean="0">
                <a:latin typeface="Bradley Hand ITC" panose="03070402050302030203" pitchFamily="66" charset="0"/>
              </a:rPr>
              <a:t>What does the programme look like</a:t>
            </a:r>
            <a:endParaRPr lang="en-GB" sz="3600" b="1" dirty="0">
              <a:latin typeface="Bradley Hand ITC" panose="03070402050302030203" pitchFamily="66" charset="0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3600" b="1" dirty="0" smtClean="0">
                <a:latin typeface="Bradley Hand ITC" panose="03070402050302030203" pitchFamily="66" charset="0"/>
              </a:rPr>
              <a:t>How we are going to measure our success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3600" b="1" dirty="0" smtClean="0">
                <a:latin typeface="Bradley Hand ITC" panose="03070402050302030203" pitchFamily="66" charset="0"/>
              </a:rPr>
              <a:t>What have been the benefits so far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r>
              <a:rPr lang="en-GB" sz="3600" b="1" dirty="0" smtClean="0">
                <a:latin typeface="Bradley Hand ITC" panose="03070402050302030203" pitchFamily="66" charset="0"/>
              </a:rPr>
              <a:t>What the future looks like 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en-GB" sz="24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</a:pPr>
            <a:endParaRPr kumimoji="0" lang="en-GB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Bradley Hand ITC" panose="03070402050302030203" pitchFamily="66" charset="0"/>
              <a:sym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4" name="Shape 44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Our Problem</a:t>
            </a:r>
          </a:p>
        </p:txBody>
      </p:sp>
      <p:sp>
        <p:nvSpPr>
          <p:cNvPr id="45" name="Shape 45"/>
          <p:cNvSpPr/>
          <p:nvPr/>
        </p:nvSpPr>
        <p:spPr>
          <a:xfrm>
            <a:off x="888963" y="1505796"/>
            <a:ext cx="7366073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60000"/>
              <a:buFont typeface="Courier New" panose="02070309020205020404" pitchFamily="49" charset="0"/>
              <a:buChar char="o"/>
              <a:defRPr sz="2900" b="1"/>
            </a:pPr>
            <a:r>
              <a:rPr sz="3000" dirty="0" smtClean="0">
                <a:latin typeface="Bradley Hand ITC" panose="03070402050302030203" pitchFamily="66" charset="0"/>
              </a:rPr>
              <a:t>Increase </a:t>
            </a:r>
            <a:r>
              <a:rPr sz="3000" dirty="0">
                <a:latin typeface="Bradley Hand ITC" panose="03070402050302030203" pitchFamily="66" charset="0"/>
              </a:rPr>
              <a:t>in life expectancy + Increased incidence of chronic disease= Increased financial burden to local health and social care </a:t>
            </a:r>
            <a:r>
              <a:rPr sz="3000" dirty="0" smtClean="0">
                <a:latin typeface="Bradley Hand ITC" panose="03070402050302030203" pitchFamily="66" charset="0"/>
              </a:rPr>
              <a:t>£££+++</a:t>
            </a:r>
            <a:endParaRPr sz="3000" dirty="0">
              <a:latin typeface="Bradley Hand ITC" panose="03070402050302030203" pitchFamily="66" charset="0"/>
            </a:endParaRPr>
          </a:p>
          <a:p>
            <a:pPr marL="457200" indent="-457200">
              <a:buSzPct val="60000"/>
              <a:buFont typeface="Courier New" panose="02070309020205020404" pitchFamily="49" charset="0"/>
              <a:buChar char="o"/>
              <a:defRPr sz="2800" b="1"/>
            </a:pPr>
            <a:r>
              <a:rPr sz="3000" dirty="0">
                <a:latin typeface="Bradley Hand ITC" panose="03070402050302030203" pitchFamily="66" charset="0"/>
              </a:rPr>
              <a:t>The Kings Fund in 2013 identified a future shortfall in nursing workforce.  Impact felt most in Community Care </a:t>
            </a:r>
            <a:r>
              <a:rPr sz="3000" dirty="0" smtClean="0">
                <a:latin typeface="Bradley Hand ITC" panose="03070402050302030203" pitchFamily="66" charset="0"/>
              </a:rPr>
              <a:t>Services</a:t>
            </a:r>
            <a:endParaRPr sz="3000" dirty="0">
              <a:latin typeface="Bradley Hand ITC" panose="03070402050302030203" pitchFamily="66" charset="0"/>
            </a:endParaRPr>
          </a:p>
          <a:p>
            <a:pPr marL="457200" indent="-457200">
              <a:buSzPct val="60000"/>
              <a:buFont typeface="Courier New" panose="02070309020205020404" pitchFamily="49" charset="0"/>
              <a:buChar char="o"/>
              <a:defRPr sz="2800" b="1"/>
            </a:pPr>
            <a:r>
              <a:rPr sz="3000" dirty="0">
                <a:latin typeface="Bradley Hand ITC" panose="03070402050302030203" pitchFamily="66" charset="0"/>
              </a:rPr>
              <a:t>Keith Hurst suggests that 14% of District Nurses are over the age of 50 with 4 % over 60</a:t>
            </a:r>
          </a:p>
        </p:txBody>
      </p:sp>
      <p:sp>
        <p:nvSpPr>
          <p:cNvPr id="46" name="Shape 46"/>
          <p:cNvSpPr/>
          <p:nvPr/>
        </p:nvSpPr>
        <p:spPr>
          <a:xfrm>
            <a:off x="3794882" y="8262196"/>
            <a:ext cx="538236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Establishing Our Vision</a:t>
            </a:r>
          </a:p>
        </p:txBody>
      </p:sp>
      <p:sp>
        <p:nvSpPr>
          <p:cNvPr id="50" name="Shape 50"/>
          <p:cNvSpPr/>
          <p:nvPr/>
        </p:nvSpPr>
        <p:spPr>
          <a:xfrm>
            <a:off x="888963" y="1505796"/>
            <a:ext cx="7366073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457200" indent="-457200">
              <a:buSzPct val="60000"/>
              <a:buFont typeface="Courier New" panose="02070309020205020404" pitchFamily="49" charset="0"/>
              <a:buChar char="o"/>
              <a:defRPr sz="2600"/>
            </a:pPr>
            <a:r>
              <a:rPr sz="2800" b="1" dirty="0">
                <a:latin typeface="Bradley Hand ITC" panose="03070402050302030203" pitchFamily="66" charset="0"/>
              </a:rPr>
              <a:t>Living Longer Living Better </a:t>
            </a:r>
            <a:r>
              <a:rPr lang="en-GB" sz="2800" b="1" dirty="0" smtClean="0">
                <a:latin typeface="Bradley Hand ITC" panose="03070402050302030203" pitchFamily="66" charset="0"/>
              </a:rPr>
              <a:t>(LLLB)</a:t>
            </a:r>
            <a:r>
              <a:rPr sz="2800" b="1" dirty="0" smtClean="0">
                <a:latin typeface="Bradley Hand ITC" panose="03070402050302030203" pitchFamily="66" charset="0"/>
              </a:rPr>
              <a:t>(2013</a:t>
            </a:r>
            <a:r>
              <a:rPr sz="2800" b="1" dirty="0">
                <a:latin typeface="Bradley Hand ITC" panose="03070402050302030203" pitchFamily="66" charset="0"/>
              </a:rPr>
              <a:t>) </a:t>
            </a:r>
            <a:r>
              <a:rPr lang="en-GB" sz="2800" b="1" dirty="0" smtClean="0">
                <a:latin typeface="Bradley Hand ITC" panose="03070402050302030203" pitchFamily="66" charset="0"/>
              </a:rPr>
              <a:t>I</a:t>
            </a:r>
            <a:r>
              <a:rPr sz="2800" b="1" dirty="0" err="1" smtClean="0">
                <a:latin typeface="Bradley Hand ITC" panose="03070402050302030203" pitchFamily="66" charset="0"/>
              </a:rPr>
              <a:t>ntegrated</a:t>
            </a:r>
            <a:r>
              <a:rPr sz="2800" b="1" dirty="0" smtClean="0">
                <a:latin typeface="Bradley Hand ITC" panose="03070402050302030203" pitchFamily="66" charset="0"/>
              </a:rPr>
              <a:t> </a:t>
            </a:r>
            <a:r>
              <a:rPr lang="en-GB" sz="2800" b="1" dirty="0">
                <a:latin typeface="Bradley Hand ITC" panose="03070402050302030203" pitchFamily="66" charset="0"/>
              </a:rPr>
              <a:t>H</a:t>
            </a:r>
            <a:r>
              <a:rPr sz="2800" b="1" dirty="0" err="1" smtClean="0">
                <a:latin typeface="Bradley Hand ITC" panose="03070402050302030203" pitchFamily="66" charset="0"/>
              </a:rPr>
              <a:t>ealth</a:t>
            </a:r>
            <a:r>
              <a:rPr sz="2800" b="1" dirty="0" smtClean="0">
                <a:latin typeface="Bradley Hand ITC" panose="03070402050302030203" pitchFamily="66" charset="0"/>
              </a:rPr>
              <a:t> </a:t>
            </a:r>
            <a:r>
              <a:rPr sz="2800" b="1" dirty="0">
                <a:latin typeface="Bradley Hand ITC" panose="03070402050302030203" pitchFamily="66" charset="0"/>
              </a:rPr>
              <a:t>and </a:t>
            </a:r>
            <a:r>
              <a:rPr lang="en-GB" sz="2800" b="1" dirty="0" smtClean="0">
                <a:latin typeface="Bradley Hand ITC" panose="03070402050302030203" pitchFamily="66" charset="0"/>
              </a:rPr>
              <a:t>S</a:t>
            </a:r>
            <a:r>
              <a:rPr sz="2800" b="1" dirty="0" err="1" smtClean="0">
                <a:latin typeface="Bradley Hand ITC" panose="03070402050302030203" pitchFamily="66" charset="0"/>
              </a:rPr>
              <a:t>ocial</a:t>
            </a:r>
            <a:r>
              <a:rPr sz="2800" b="1" dirty="0" smtClean="0">
                <a:latin typeface="Bradley Hand ITC" panose="03070402050302030203" pitchFamily="66" charset="0"/>
              </a:rPr>
              <a:t> </a:t>
            </a:r>
            <a:r>
              <a:rPr sz="2800" b="1" dirty="0">
                <a:latin typeface="Bradley Hand ITC" panose="03070402050302030203" pitchFamily="66" charset="0"/>
              </a:rPr>
              <a:t>care blueprint for Manchester - the need to shift care from the </a:t>
            </a:r>
            <a:r>
              <a:rPr lang="en-GB" sz="2800" b="1" dirty="0" smtClean="0">
                <a:latin typeface="Bradley Hand ITC" panose="03070402050302030203" pitchFamily="66" charset="0"/>
              </a:rPr>
              <a:t>A</a:t>
            </a:r>
            <a:r>
              <a:rPr sz="2800" b="1" dirty="0" smtClean="0">
                <a:latin typeface="Bradley Hand ITC" panose="03070402050302030203" pitchFamily="66" charset="0"/>
              </a:rPr>
              <a:t>cute </a:t>
            </a:r>
            <a:r>
              <a:rPr sz="2800" b="1" dirty="0">
                <a:latin typeface="Bradley Hand ITC" panose="03070402050302030203" pitchFamily="66" charset="0"/>
              </a:rPr>
              <a:t>to the </a:t>
            </a:r>
            <a:r>
              <a:rPr lang="en-GB" sz="2800" b="1" dirty="0" smtClean="0">
                <a:latin typeface="Bradley Hand ITC" panose="03070402050302030203" pitchFamily="66" charset="0"/>
              </a:rPr>
              <a:t>C</a:t>
            </a:r>
            <a:r>
              <a:rPr sz="2800" b="1" dirty="0" err="1" smtClean="0">
                <a:latin typeface="Bradley Hand ITC" panose="03070402050302030203" pitchFamily="66" charset="0"/>
              </a:rPr>
              <a:t>ommunity</a:t>
            </a:r>
            <a:r>
              <a:rPr sz="2800" b="1" dirty="0" smtClean="0">
                <a:latin typeface="Bradley Hand ITC" panose="03070402050302030203" pitchFamily="66" charset="0"/>
              </a:rPr>
              <a:t> </a:t>
            </a:r>
            <a:endParaRPr sz="2800" b="1" dirty="0">
              <a:latin typeface="Bradley Hand ITC" panose="03070402050302030203" pitchFamily="66" charset="0"/>
            </a:endParaRPr>
          </a:p>
          <a:p>
            <a:pPr marL="457200" indent="-457200">
              <a:buSzPct val="60000"/>
              <a:buFont typeface="Courier New" panose="02070309020205020404" pitchFamily="49" charset="0"/>
              <a:buChar char="o"/>
              <a:defRPr sz="2600"/>
            </a:pPr>
            <a:r>
              <a:rPr sz="2800" b="1" dirty="0">
                <a:latin typeface="Bradley Hand ITC" panose="03070402050302030203" pitchFamily="66" charset="0"/>
              </a:rPr>
              <a:t>NHS 5 Year Forward View (2014)- there are opportunities now for change within service and education </a:t>
            </a:r>
            <a:r>
              <a:rPr sz="2800" b="1" dirty="0" smtClean="0">
                <a:latin typeface="Bradley Hand ITC" panose="03070402050302030203" pitchFamily="66" charset="0"/>
              </a:rPr>
              <a:t>provision</a:t>
            </a:r>
            <a:endParaRPr sz="2800" b="1" dirty="0">
              <a:latin typeface="Bradley Hand ITC" panose="03070402050302030203" pitchFamily="66" charset="0"/>
            </a:endParaRPr>
          </a:p>
          <a:p>
            <a:pPr marL="457200" indent="-457200">
              <a:buSzPct val="60000"/>
              <a:buFont typeface="Courier New" panose="02070309020205020404" pitchFamily="49" charset="0"/>
              <a:buChar char="o"/>
              <a:defRPr sz="2600"/>
            </a:pPr>
            <a:r>
              <a:rPr sz="2800" b="1" dirty="0">
                <a:latin typeface="Bradley Hand ITC" panose="03070402050302030203" pitchFamily="66" charset="0"/>
              </a:rPr>
              <a:t>Health Education England (2015) - Public Health agenda key to future sustainability of the NHS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The Lightbulb </a:t>
            </a:r>
            <a:r>
              <a:rPr b="1" dirty="0" smtClean="0">
                <a:latin typeface="Bradley Hand ITC" panose="03070402050302030203" pitchFamily="66" charset="0"/>
              </a:rPr>
              <a:t>Moment</a:t>
            </a:r>
            <a:r>
              <a:rPr lang="en-GB" b="1" dirty="0" smtClean="0">
                <a:latin typeface="Bradley Hand ITC" panose="03070402050302030203" pitchFamily="66" charset="0"/>
              </a:rPr>
              <a:t>!</a:t>
            </a:r>
            <a:r>
              <a:rPr b="1" dirty="0" smtClean="0">
                <a:latin typeface="Bradley Hand ITC" panose="03070402050302030203" pitchFamily="66" charset="0"/>
              </a:rPr>
              <a:t> </a:t>
            </a:r>
            <a:endParaRPr b="1" dirty="0">
              <a:latin typeface="Bradley Hand ITC" panose="03070402050302030203" pitchFamily="66" charset="0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888963" y="1268760"/>
            <a:ext cx="7366073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60000"/>
              <a:buFont typeface="Courier New" panose="02070309020205020404" pitchFamily="49" charset="0"/>
              <a:buChar char="o"/>
            </a:pPr>
            <a:r>
              <a:rPr sz="2600" b="1" dirty="0">
                <a:latin typeface="Bradley Hand ITC" panose="03070402050302030203" pitchFamily="66" charset="0"/>
              </a:rPr>
              <a:t>The problem- to future proof the workforce whilst meeting the needs of the local population </a:t>
            </a:r>
          </a:p>
          <a:p>
            <a:pPr marL="285750" indent="-285750">
              <a:buSzPct val="60000"/>
              <a:buFont typeface="Courier New" panose="02070309020205020404" pitchFamily="49" charset="0"/>
              <a:buChar char="o"/>
            </a:pPr>
            <a:r>
              <a:rPr sz="2600" b="1" dirty="0">
                <a:latin typeface="Bradley Hand ITC" panose="03070402050302030203" pitchFamily="66" charset="0"/>
              </a:rPr>
              <a:t>We faced a challenge to be </a:t>
            </a:r>
            <a:r>
              <a:rPr sz="2600" b="1" dirty="0" smtClean="0">
                <a:latin typeface="Bradley Hand ITC" panose="03070402050302030203" pitchFamily="66" charset="0"/>
              </a:rPr>
              <a:t>different</a:t>
            </a:r>
            <a:r>
              <a:rPr lang="en-GB" sz="2600" b="1" dirty="0" smtClean="0">
                <a:latin typeface="Bradley Hand ITC" panose="03070402050302030203" pitchFamily="66" charset="0"/>
              </a:rPr>
              <a:t>, </a:t>
            </a:r>
            <a:r>
              <a:rPr lang="en-GB" sz="2600" b="1" dirty="0">
                <a:latin typeface="Bradley Hand ITC" panose="03070402050302030203" pitchFamily="66" charset="0"/>
              </a:rPr>
              <a:t>b</a:t>
            </a:r>
            <a:r>
              <a:rPr sz="2600" b="1" dirty="0" err="1" smtClean="0">
                <a:latin typeface="Bradley Hand ITC" panose="03070402050302030203" pitchFamily="66" charset="0"/>
              </a:rPr>
              <a:t>ut</a:t>
            </a:r>
            <a:r>
              <a:rPr sz="2600" b="1" dirty="0" smtClean="0">
                <a:latin typeface="Bradley Hand ITC" panose="03070402050302030203" pitchFamily="66" charset="0"/>
              </a:rPr>
              <a:t> </a:t>
            </a:r>
            <a:r>
              <a:rPr sz="2600" b="1" dirty="0">
                <a:latin typeface="Bradley Hand ITC" panose="03070402050302030203" pitchFamily="66" charset="0"/>
              </a:rPr>
              <a:t>we had an unique opportunity </a:t>
            </a:r>
            <a:r>
              <a:rPr lang="en-GB" sz="2600" b="1" dirty="0" smtClean="0">
                <a:latin typeface="Bradley Hand ITC" panose="03070402050302030203" pitchFamily="66" charset="0"/>
              </a:rPr>
              <a:t>– Community and Acute Services in one Division </a:t>
            </a:r>
            <a:endParaRPr sz="2600" b="1" dirty="0">
              <a:latin typeface="Bradley Hand ITC" panose="03070402050302030203" pitchFamily="66" charset="0"/>
            </a:endParaRPr>
          </a:p>
          <a:p>
            <a:pPr marL="285750" indent="-285750">
              <a:buSzPct val="60000"/>
              <a:buFont typeface="Courier New" panose="02070309020205020404" pitchFamily="49" charset="0"/>
              <a:buChar char="o"/>
            </a:pPr>
            <a:r>
              <a:rPr sz="2600" b="1" dirty="0">
                <a:latin typeface="Bradley Hand ITC" panose="03070402050302030203" pitchFamily="66" charset="0"/>
              </a:rPr>
              <a:t>Partnerships developed across services and </a:t>
            </a:r>
            <a:r>
              <a:rPr sz="2600" b="1" dirty="0" smtClean="0">
                <a:latin typeface="Bradley Hand ITC" panose="03070402050302030203" pitchFamily="66" charset="0"/>
              </a:rPr>
              <a:t>networks</a:t>
            </a:r>
            <a:r>
              <a:rPr lang="en-GB" sz="2600" b="1" dirty="0" smtClean="0">
                <a:latin typeface="Bradley Hand ITC" panose="03070402050302030203" pitchFamily="66" charset="0"/>
              </a:rPr>
              <a:t>, </a:t>
            </a:r>
            <a:r>
              <a:rPr lang="en-GB" sz="2600" b="1" dirty="0">
                <a:latin typeface="Bradley Hand ITC" panose="03070402050302030203" pitchFamily="66" charset="0"/>
              </a:rPr>
              <a:t>d</a:t>
            </a:r>
            <a:r>
              <a:rPr sz="2600" b="1" dirty="0" smtClean="0">
                <a:latin typeface="Bradley Hand ITC" panose="03070402050302030203" pitchFamily="66" charset="0"/>
              </a:rPr>
              <a:t>riven </a:t>
            </a:r>
            <a:r>
              <a:rPr sz="2600" b="1" dirty="0">
                <a:latin typeface="Bradley Hand ITC" panose="03070402050302030203" pitchFamily="66" charset="0"/>
              </a:rPr>
              <a:t>by </a:t>
            </a:r>
            <a:r>
              <a:rPr lang="en-GB" sz="2600" b="1" dirty="0" smtClean="0">
                <a:latin typeface="Bradley Hand ITC" panose="03070402050302030203" pitchFamily="66" charset="0"/>
              </a:rPr>
              <a:t>I</a:t>
            </a:r>
            <a:r>
              <a:rPr sz="2600" b="1" dirty="0" err="1" smtClean="0">
                <a:latin typeface="Bradley Hand ITC" panose="03070402050302030203" pitchFamily="66" charset="0"/>
              </a:rPr>
              <a:t>ntegration</a:t>
            </a:r>
            <a:r>
              <a:rPr sz="2600" b="1" dirty="0" smtClean="0">
                <a:latin typeface="Bradley Hand ITC" panose="03070402050302030203" pitchFamily="66" charset="0"/>
              </a:rPr>
              <a:t> </a:t>
            </a:r>
            <a:r>
              <a:rPr sz="2600" b="1" dirty="0">
                <a:latin typeface="Bradley Hand ITC" panose="03070402050302030203" pitchFamily="66" charset="0"/>
              </a:rPr>
              <a:t>as an </a:t>
            </a:r>
            <a:r>
              <a:rPr sz="2600" b="1" dirty="0" smtClean="0">
                <a:latin typeface="Bradley Hand ITC" panose="03070402050302030203" pitchFamily="66" charset="0"/>
              </a:rPr>
              <a:t>ideology</a:t>
            </a:r>
            <a:endParaRPr sz="2600" b="1" dirty="0">
              <a:latin typeface="Bradley Hand ITC" panose="03070402050302030203" pitchFamily="66" charset="0"/>
            </a:endParaRPr>
          </a:p>
          <a:p>
            <a:pPr marL="285750" indent="-285750">
              <a:buSzPct val="60000"/>
              <a:buFont typeface="Courier New" panose="02070309020205020404" pitchFamily="49" charset="0"/>
              <a:buChar char="o"/>
            </a:pPr>
            <a:r>
              <a:rPr sz="2600" b="1" dirty="0">
                <a:latin typeface="Bradley Hand ITC" panose="03070402050302030203" pitchFamily="66" charset="0"/>
              </a:rPr>
              <a:t>We all needed to work together to find a solution </a:t>
            </a:r>
          </a:p>
          <a:p>
            <a:pPr marL="285750" indent="-285750">
              <a:buSzPct val="60000"/>
              <a:buFont typeface="Courier New" panose="02070309020205020404" pitchFamily="49" charset="0"/>
              <a:buChar char="o"/>
            </a:pPr>
            <a:r>
              <a:rPr sz="2600" b="1" dirty="0">
                <a:latin typeface="Bradley Hand ITC" panose="03070402050302030203" pitchFamily="66" charset="0"/>
              </a:rPr>
              <a:t>Band 5 </a:t>
            </a:r>
            <a:r>
              <a:rPr sz="2600" b="1" dirty="0" smtClean="0">
                <a:latin typeface="Bradley Hand ITC" panose="03070402050302030203" pitchFamily="66" charset="0"/>
              </a:rPr>
              <a:t>P</a:t>
            </a:r>
            <a:r>
              <a:rPr lang="en-GB" sz="2600" b="1" dirty="0" err="1" smtClean="0">
                <a:latin typeface="Bradley Hand ITC" panose="03070402050302030203" pitchFamily="66" charset="0"/>
              </a:rPr>
              <a:t>ost</a:t>
            </a:r>
            <a:r>
              <a:rPr lang="en-GB" sz="2600" b="1" dirty="0" smtClean="0">
                <a:latin typeface="Bradley Hand ITC" panose="03070402050302030203" pitchFamily="66" charset="0"/>
              </a:rPr>
              <a:t> </a:t>
            </a:r>
            <a:r>
              <a:rPr sz="2600" b="1" dirty="0" smtClean="0">
                <a:latin typeface="Bradley Hand ITC" panose="03070402050302030203" pitchFamily="66" charset="0"/>
              </a:rPr>
              <a:t>G</a:t>
            </a:r>
            <a:r>
              <a:rPr lang="en-GB" sz="2600" b="1" dirty="0" err="1" smtClean="0">
                <a:latin typeface="Bradley Hand ITC" panose="03070402050302030203" pitchFamily="66" charset="0"/>
              </a:rPr>
              <a:t>raduate</a:t>
            </a:r>
            <a:r>
              <a:rPr sz="2600" b="1" dirty="0" smtClean="0">
                <a:latin typeface="Bradley Hand ITC" panose="03070402050302030203" pitchFamily="66" charset="0"/>
              </a:rPr>
              <a:t> </a:t>
            </a:r>
            <a:r>
              <a:rPr sz="2600" b="1" dirty="0">
                <a:latin typeface="Bradley Hand ITC" panose="03070402050302030203" pitchFamily="66" charset="0"/>
              </a:rPr>
              <a:t>Certificate Integrated Rotational </a:t>
            </a:r>
            <a:r>
              <a:rPr sz="2600" b="1" dirty="0" err="1">
                <a:latin typeface="Bradley Hand ITC" panose="03070402050302030203" pitchFamily="66" charset="0"/>
              </a:rPr>
              <a:t>Programme</a:t>
            </a:r>
            <a:r>
              <a:rPr sz="2600" b="1" dirty="0">
                <a:latin typeface="Bradley Hand ITC" panose="03070402050302030203" pitchFamily="66" charset="0"/>
              </a:rPr>
              <a:t> </a:t>
            </a:r>
            <a:r>
              <a:rPr lang="en-GB" sz="2600" b="1" dirty="0" smtClean="0">
                <a:latin typeface="Bradley Hand ITC" panose="03070402050302030203" pitchFamily="66" charset="0"/>
              </a:rPr>
              <a:t>….</a:t>
            </a:r>
            <a:r>
              <a:rPr sz="2600" b="1" dirty="0" smtClean="0">
                <a:latin typeface="Bradley Hand ITC" panose="03070402050302030203" pitchFamily="66" charset="0"/>
              </a:rPr>
              <a:t>Not </a:t>
            </a:r>
            <a:r>
              <a:rPr sz="2600" b="1" dirty="0">
                <a:latin typeface="Bradley Hand ITC" panose="03070402050302030203" pitchFamily="66" charset="0"/>
              </a:rPr>
              <a:t>offered anywhere else in the </a:t>
            </a:r>
            <a:r>
              <a:rPr lang="en-GB" sz="2600" b="1" dirty="0" smtClean="0">
                <a:latin typeface="Bradley Hand ITC" panose="03070402050302030203" pitchFamily="66" charset="0"/>
              </a:rPr>
              <a:t>North West Region</a:t>
            </a:r>
            <a:endParaRPr sz="2600" b="1" dirty="0">
              <a:latin typeface="Bradley Hand ITC" panose="03070402050302030203" pitchFamily="66" charset="0"/>
            </a:endParaRP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57" name="Shape 57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Leading the Change </a:t>
            </a:r>
          </a:p>
        </p:txBody>
      </p:sp>
      <p:sp>
        <p:nvSpPr>
          <p:cNvPr id="58" name="Shape 58"/>
          <p:cNvSpPr/>
          <p:nvPr/>
        </p:nvSpPr>
        <p:spPr>
          <a:xfrm>
            <a:off x="888963" y="1340768"/>
            <a:ext cx="7366073" cy="674030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Needed the right academic partner to share our vision , established </a:t>
            </a:r>
            <a:r>
              <a:rPr lang="en-GB" sz="2400" b="1" dirty="0">
                <a:latin typeface="Bradley Hand ITC" panose="03070402050302030203" pitchFamily="66" charset="0"/>
              </a:rPr>
              <a:t>links with the University of </a:t>
            </a:r>
            <a:r>
              <a:rPr lang="en-GB" sz="2400" b="1" dirty="0" smtClean="0">
                <a:latin typeface="Bradley Hand ITC" panose="03070402050302030203" pitchFamily="66" charset="0"/>
              </a:rPr>
              <a:t>Bolton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Already deliver  CPD courses - Community Specialist Practice (District Nurse) and Advanced Practice Programmes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Ability to be flexible, committed and develop a bespoke Post </a:t>
            </a:r>
            <a:r>
              <a:rPr lang="en-GB" sz="2400" b="1" dirty="0">
                <a:latin typeface="Bradley Hand ITC" panose="03070402050302030203" pitchFamily="66" charset="0"/>
              </a:rPr>
              <a:t>G</a:t>
            </a:r>
            <a:r>
              <a:rPr lang="en-GB" sz="2400" b="1" dirty="0" smtClean="0">
                <a:latin typeface="Bradley Hand ITC" panose="03070402050302030203" pitchFamily="66" charset="0"/>
              </a:rPr>
              <a:t>raduate programme in partnership with CMFT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Change needed to be driven – Successful bid from HENW to become an Integrated Care Demonstrator Site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Funds supported an Integrated Practice Project Manager for 12 months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Stakeholders from Acute, Community and Primary Care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b="1" dirty="0" smtClean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Breaking Down Barriers</a:t>
            </a:r>
          </a:p>
        </p:txBody>
      </p:sp>
      <p:sp>
        <p:nvSpPr>
          <p:cNvPr id="62" name="Shape 62"/>
          <p:cNvSpPr/>
          <p:nvPr/>
        </p:nvSpPr>
        <p:spPr>
          <a:xfrm>
            <a:off x="755576" y="1340768"/>
            <a:ext cx="7366073" cy="526297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Develop a solution that supports the workforce strategy meeting future recruitment and retention demands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Provides a sustainable outcome that encompasses the LLLB agenda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We had an opportunity to transform services and shape a new Integrated </a:t>
            </a:r>
            <a:r>
              <a:rPr lang="en-GB" sz="2800" b="1" dirty="0">
                <a:latin typeface="Bradley Hand ITC" panose="03070402050302030203" pitchFamily="66" charset="0"/>
              </a:rPr>
              <a:t>C</a:t>
            </a:r>
            <a:r>
              <a:rPr lang="en-GB" sz="2800" b="1" dirty="0" smtClean="0">
                <a:latin typeface="Bradley Hand ITC" panose="03070402050302030203" pitchFamily="66" charset="0"/>
              </a:rPr>
              <a:t>are delivery model within Central Manchester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b="1" dirty="0" smtClean="0">
                <a:latin typeface="Bradley Hand ITC" panose="03070402050302030203" pitchFamily="66" charset="0"/>
              </a:rPr>
              <a:t>But we needed to provide the nursing workforce with the skills and knowledge to break down Health and Social care barriers and deliver Integrated </a:t>
            </a:r>
            <a:r>
              <a:rPr lang="en-GB" sz="2800" b="1" dirty="0">
                <a:latin typeface="Bradley Hand ITC" panose="03070402050302030203" pitchFamily="66" charset="0"/>
              </a:rPr>
              <a:t>C</a:t>
            </a:r>
            <a:r>
              <a:rPr lang="en-GB" sz="2800" b="1" dirty="0" smtClean="0">
                <a:latin typeface="Bradley Hand ITC" panose="03070402050302030203" pitchFamily="66" charset="0"/>
              </a:rPr>
              <a:t>are</a:t>
            </a:r>
            <a:endParaRPr sz="2800" b="1" dirty="0">
              <a:latin typeface="Bradley Hand ITC" panose="03070402050302030203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rick_texture3334.jpg"/>
          <p:cNvPicPr>
            <a:picLocks noChangeAspect="1"/>
          </p:cNvPicPr>
          <p:nvPr/>
        </p:nvPicPr>
        <p:blipFill>
          <a:blip r:embed="rId2">
            <a:extLst/>
          </a:blip>
          <a:srcRect t="45952" r="16881" b="42541"/>
          <a:stretch>
            <a:fillRect/>
          </a:stretch>
        </p:blipFill>
        <p:spPr>
          <a:xfrm>
            <a:off x="-1786" y="223364"/>
            <a:ext cx="9147572" cy="850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676106" y="348697"/>
            <a:ext cx="8075686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b="1" dirty="0">
                <a:latin typeface="Bradley Hand ITC" panose="03070402050302030203" pitchFamily="66" charset="0"/>
              </a:rPr>
              <a:t>The Right Stuff</a:t>
            </a:r>
          </a:p>
        </p:txBody>
      </p:sp>
      <p:sp>
        <p:nvSpPr>
          <p:cNvPr id="66" name="Shape 66"/>
          <p:cNvSpPr/>
          <p:nvPr/>
        </p:nvSpPr>
        <p:spPr>
          <a:xfrm>
            <a:off x="888963" y="1505796"/>
            <a:ext cx="7366073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115616" y="1305342"/>
            <a:ext cx="70567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Bradley Hand ITC" panose="03070402050302030203" pitchFamily="66" charset="0"/>
              </a:rPr>
              <a:t>T</a:t>
            </a:r>
            <a:r>
              <a:rPr lang="en-GB" sz="2400" b="1" dirty="0" smtClean="0">
                <a:latin typeface="Bradley Hand ITC" panose="03070402050302030203" pitchFamily="66" charset="0"/>
              </a:rPr>
              <a:t>wo year rotational programme across </a:t>
            </a:r>
            <a:r>
              <a:rPr lang="en-GB" sz="2400" b="1" dirty="0">
                <a:latin typeface="Bradley Hand ITC" panose="03070402050302030203" pitchFamily="66" charset="0"/>
              </a:rPr>
              <a:t>Acute </a:t>
            </a:r>
            <a:r>
              <a:rPr lang="en-GB" sz="2400" b="1" dirty="0" smtClean="0">
                <a:latin typeface="Bradley Hand ITC" panose="03070402050302030203" pitchFamily="66" charset="0"/>
              </a:rPr>
              <a:t>Medicine, Community and Emergency Care Services</a:t>
            </a:r>
            <a:endParaRPr lang="en-GB" sz="2400" b="1" dirty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Develop </a:t>
            </a:r>
            <a:r>
              <a:rPr lang="en-GB" sz="2400" b="1" dirty="0">
                <a:latin typeface="Bradley Hand ITC" panose="03070402050302030203" pitchFamily="66" charset="0"/>
              </a:rPr>
              <a:t>Band </a:t>
            </a:r>
            <a:r>
              <a:rPr lang="en-GB" sz="2400" b="1" dirty="0" smtClean="0">
                <a:latin typeface="Bradley Hand ITC" panose="03070402050302030203" pitchFamily="66" charset="0"/>
              </a:rPr>
              <a:t>5 Integrated </a:t>
            </a:r>
            <a:r>
              <a:rPr lang="en-GB" sz="2400" b="1" dirty="0">
                <a:latin typeface="Bradley Hand ITC" panose="03070402050302030203" pitchFamily="66" charset="0"/>
              </a:rPr>
              <a:t>Care </a:t>
            </a:r>
            <a:r>
              <a:rPr lang="en-GB" sz="2400" b="1" dirty="0" smtClean="0">
                <a:latin typeface="Bradley Hand ITC" panose="03070402050302030203" pitchFamily="66" charset="0"/>
              </a:rPr>
              <a:t>Staff Nurses </a:t>
            </a:r>
            <a:r>
              <a:rPr lang="en-GB" sz="2400" b="1" dirty="0">
                <a:latin typeface="Bradley Hand ITC" panose="03070402050302030203" pitchFamily="66" charset="0"/>
              </a:rPr>
              <a:t>to provide </a:t>
            </a:r>
            <a:r>
              <a:rPr lang="en-GB" sz="2400" b="1" dirty="0" smtClean="0">
                <a:latin typeface="Bradley Hand ITC" panose="03070402050302030203" pitchFamily="66" charset="0"/>
              </a:rPr>
              <a:t>coordinated person centred care </a:t>
            </a:r>
            <a:r>
              <a:rPr lang="en-GB" sz="2400" b="1" dirty="0">
                <a:latin typeface="Bradley Hand ITC" panose="03070402050302030203" pitchFamily="66" charset="0"/>
              </a:rPr>
              <a:t>across </a:t>
            </a:r>
            <a:r>
              <a:rPr lang="en-GB" sz="2400" b="1" dirty="0" smtClean="0">
                <a:latin typeface="Bradley Hand ITC" panose="03070402050302030203" pitchFamily="66" charset="0"/>
              </a:rPr>
              <a:t>traditional boundaries</a:t>
            </a:r>
            <a:endParaRPr lang="en-GB" sz="2400" b="1" dirty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>
                <a:latin typeface="Bradley Hand ITC" panose="03070402050302030203" pitchFamily="66" charset="0"/>
              </a:rPr>
              <a:t>C</a:t>
            </a:r>
            <a:r>
              <a:rPr lang="en-GB" sz="2400" b="1" dirty="0" smtClean="0">
                <a:latin typeface="Bradley Hand ITC" panose="03070402050302030203" pitchFamily="66" charset="0"/>
              </a:rPr>
              <a:t>onfidence </a:t>
            </a:r>
            <a:r>
              <a:rPr lang="en-GB" sz="2400" b="1" dirty="0">
                <a:latin typeface="Bradley Hand ITC" panose="03070402050302030203" pitchFamily="66" charset="0"/>
              </a:rPr>
              <a:t>to </a:t>
            </a:r>
            <a:r>
              <a:rPr lang="en-GB" sz="2400" b="1" dirty="0" smtClean="0">
                <a:latin typeface="Bradley Hand ITC" panose="03070402050302030203" pitchFamily="66" charset="0"/>
              </a:rPr>
              <a:t>challenge and </a:t>
            </a:r>
            <a:r>
              <a:rPr lang="en-GB" sz="2400" b="1" dirty="0">
                <a:latin typeface="Bradley Hand ITC" panose="03070402050302030203" pitchFamily="66" charset="0"/>
              </a:rPr>
              <a:t>change practice</a:t>
            </a:r>
            <a:r>
              <a:rPr lang="en-GB" sz="2400" b="1" dirty="0" smtClean="0">
                <a:latin typeface="Bradley Hand ITC" panose="03070402050302030203" pitchFamily="66" charset="0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Clinical competencies designed to enable staff </a:t>
            </a:r>
            <a:r>
              <a:rPr lang="en-GB" sz="2400" b="1" dirty="0">
                <a:latin typeface="Bradley Hand ITC" panose="03070402050302030203" pitchFamily="66" charset="0"/>
              </a:rPr>
              <a:t>to practice </a:t>
            </a:r>
            <a:r>
              <a:rPr lang="en-GB" sz="2400" b="1" dirty="0" smtClean="0">
                <a:latin typeface="Bradley Hand ITC" panose="03070402050302030203" pitchFamily="66" charset="0"/>
              </a:rPr>
              <a:t>safely across </a:t>
            </a:r>
            <a:r>
              <a:rPr lang="en-GB" sz="2400" b="1" dirty="0">
                <a:latin typeface="Bradley Hand ITC" panose="03070402050302030203" pitchFamily="66" charset="0"/>
              </a:rPr>
              <a:t>all areas of </a:t>
            </a:r>
            <a:r>
              <a:rPr lang="en-GB" sz="2400" b="1" dirty="0" smtClean="0">
                <a:latin typeface="Bradley Hand ITC" panose="03070402050302030203" pitchFamily="66" charset="0"/>
              </a:rPr>
              <a:t>the Division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Supported by a Mentor in practice </a:t>
            </a:r>
            <a:endParaRPr lang="en-GB" sz="2400" b="1" dirty="0">
              <a:latin typeface="Bradley Hand ITC" panose="03070402050302030203" pitchFamily="66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b="1" dirty="0" smtClean="0">
                <a:latin typeface="Bradley Hand ITC" panose="03070402050302030203" pitchFamily="66" charset="0"/>
              </a:rPr>
              <a:t>Become part </a:t>
            </a:r>
            <a:r>
              <a:rPr lang="en-GB" sz="2400" b="1" dirty="0">
                <a:latin typeface="Bradley Hand ITC" panose="03070402050302030203" pitchFamily="66" charset="0"/>
              </a:rPr>
              <a:t>of </a:t>
            </a:r>
            <a:r>
              <a:rPr lang="en-GB" sz="2400" b="1" dirty="0" smtClean="0">
                <a:latin typeface="Bradley Hand ITC" panose="03070402050302030203" pitchFamily="66" charset="0"/>
              </a:rPr>
              <a:t>an adaptable </a:t>
            </a:r>
            <a:r>
              <a:rPr lang="en-GB" sz="2400" b="1" dirty="0">
                <a:latin typeface="Bradley Hand ITC" panose="03070402050302030203" pitchFamily="66" charset="0"/>
              </a:rPr>
              <a:t>and </a:t>
            </a:r>
            <a:r>
              <a:rPr lang="en-GB" sz="2400" b="1" dirty="0" smtClean="0">
                <a:latin typeface="Bradley Hand ITC" panose="03070402050302030203" pitchFamily="66" charset="0"/>
              </a:rPr>
              <a:t>flexible workforce </a:t>
            </a:r>
            <a:r>
              <a:rPr lang="en-GB" sz="2400" b="1" dirty="0">
                <a:latin typeface="Bradley Hand ITC" panose="03070402050302030203" pitchFamily="66" charset="0"/>
              </a:rPr>
              <a:t>responsive </a:t>
            </a:r>
            <a:r>
              <a:rPr lang="en-GB" sz="2400" b="1" dirty="0" smtClean="0">
                <a:latin typeface="Bradley Hand ITC" panose="03070402050302030203" pitchFamily="66" charset="0"/>
              </a:rPr>
              <a:t>to the </a:t>
            </a:r>
            <a:r>
              <a:rPr lang="en-GB" sz="2400" b="1" dirty="0">
                <a:latin typeface="Bradley Hand ITC" panose="03070402050302030203" pitchFamily="66" charset="0"/>
              </a:rPr>
              <a:t>demands of the </a:t>
            </a:r>
            <a:r>
              <a:rPr lang="en-GB" sz="2400" b="1" dirty="0" smtClean="0">
                <a:latin typeface="Bradley Hand ITC" panose="03070402050302030203" pitchFamily="66" charset="0"/>
              </a:rPr>
              <a:t>ever changing </a:t>
            </a:r>
            <a:r>
              <a:rPr lang="en-GB" sz="2400" b="1" dirty="0">
                <a:latin typeface="Bradley Hand ITC" panose="03070402050302030203" pitchFamily="66" charset="0"/>
              </a:rPr>
              <a:t>H</a:t>
            </a:r>
            <a:r>
              <a:rPr lang="en-GB" sz="2400" b="1" dirty="0" smtClean="0">
                <a:latin typeface="Bradley Hand ITC" panose="03070402050302030203" pitchFamily="66" charset="0"/>
              </a:rPr>
              <a:t>ealth and Social </a:t>
            </a:r>
            <a:r>
              <a:rPr lang="en-GB" sz="2400" b="1" dirty="0">
                <a:latin typeface="Bradley Hand ITC" panose="03070402050302030203" pitchFamily="66" charset="0"/>
              </a:rPr>
              <a:t>care </a:t>
            </a:r>
            <a:r>
              <a:rPr lang="en-GB" sz="2400" b="1" dirty="0" smtClean="0">
                <a:latin typeface="Bradley Hand ITC" panose="03070402050302030203" pitchFamily="66" charset="0"/>
              </a:rPr>
              <a:t> environment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1098</Words>
  <Application>Microsoft Office PowerPoint</Application>
  <PresentationFormat>On-screen Show (4:3)</PresentationFormat>
  <Paragraphs>111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Kime Anna (RW3) CMFT Manchester</dc:creator>
  <cp:lastModifiedBy>Kime Anna (RW3) CMFT Manchester</cp:lastModifiedBy>
  <cp:revision>23</cp:revision>
  <dcterms:modified xsi:type="dcterms:W3CDTF">2015-11-02T09:36:26Z</dcterms:modified>
</cp:coreProperties>
</file>