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7" r:id="rId3"/>
    <p:sldId id="258" r:id="rId4"/>
    <p:sldId id="259" r:id="rId5"/>
    <p:sldId id="260" r:id="rId6"/>
    <p:sldId id="263" r:id="rId7"/>
    <p:sldId id="264" r:id="rId8"/>
    <p:sldId id="268" r:id="rId9"/>
    <p:sldId id="269" r:id="rId10"/>
    <p:sldId id="262" r:id="rId11"/>
    <p:sldId id="265" r:id="rId12"/>
    <p:sldId id="266" r:id="rId1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F213E87-C2FB-4E84-A33F-68B400C130A8}" type="datetimeFigureOut">
              <a:rPr lang="en-GB" smtClean="0"/>
              <a:t>02/11/2015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3A5D618-F222-45AE-B4C6-235C16C1F79C}" type="slidenum">
              <a:rPr lang="en-GB" smtClean="0"/>
              <a:t>‹#›</a:t>
            </a:fld>
            <a:endParaRPr lang="en-GB"/>
          </a:p>
        </p:txBody>
      </p:sp>
    </p:spTree>
    <p:extLst>
      <p:ext uri="{BB962C8B-B14F-4D97-AF65-F5344CB8AC3E}">
        <p14:creationId xmlns:p14="http://schemas.microsoft.com/office/powerpoint/2010/main" val="180552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5A90F9-E35C-45AF-BFBB-3E2995D80242}" type="slidenum">
              <a:rPr lang="en-GB" smtClean="0"/>
              <a:t>1</a:t>
            </a:fld>
            <a:endParaRPr lang="en-GB"/>
          </a:p>
        </p:txBody>
      </p:sp>
    </p:spTree>
    <p:extLst>
      <p:ext uri="{BB962C8B-B14F-4D97-AF65-F5344CB8AC3E}">
        <p14:creationId xmlns:p14="http://schemas.microsoft.com/office/powerpoint/2010/main" val="406979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A5D618-F222-45AE-B4C6-235C16C1F79C}" type="slidenum">
              <a:rPr lang="en-GB" smtClean="0"/>
              <a:t>10</a:t>
            </a:fld>
            <a:endParaRPr lang="en-GB"/>
          </a:p>
        </p:txBody>
      </p:sp>
    </p:spTree>
    <p:extLst>
      <p:ext uri="{BB962C8B-B14F-4D97-AF65-F5344CB8AC3E}">
        <p14:creationId xmlns:p14="http://schemas.microsoft.com/office/powerpoint/2010/main" val="382208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challenges:</a:t>
            </a:r>
          </a:p>
          <a:p>
            <a:pPr marL="171450" indent="-171450">
              <a:buFont typeface="Arial" pitchFamily="34" charset="0"/>
              <a:buChar char="•"/>
            </a:pPr>
            <a:r>
              <a:rPr lang="en-GB" dirty="0" smtClean="0"/>
              <a:t>The shift</a:t>
            </a:r>
            <a:r>
              <a:rPr lang="en-GB" baseline="0" dirty="0" smtClean="0"/>
              <a:t> from a focus on individual episodes, often as part of a hospital team to managing multi-morbidities in communities and people’s homes as part of multi-disciplinary teams</a:t>
            </a:r>
          </a:p>
          <a:p>
            <a:pPr marL="171450" indent="-171450">
              <a:buFont typeface="Arial" pitchFamily="34" charset="0"/>
              <a:buChar char="•"/>
            </a:pPr>
            <a:r>
              <a:rPr lang="en-GB" baseline="0" dirty="0" smtClean="0"/>
              <a:t>Addressing the mismatches in the locations of the current workforce and where care is needed</a:t>
            </a:r>
          </a:p>
          <a:p>
            <a:pPr marL="171450" indent="-171450">
              <a:buFont typeface="Arial" pitchFamily="34" charset="0"/>
              <a:buChar char="•"/>
            </a:pPr>
            <a:r>
              <a:rPr lang="en-GB" baseline="0" dirty="0" smtClean="0"/>
              <a:t>Across the medical workforce the NHS is forecasting an oversupply of hospital doctors and an under-supply of GPs</a:t>
            </a:r>
          </a:p>
          <a:p>
            <a:pPr marL="171450" indent="-171450">
              <a:buFont typeface="Arial" pitchFamily="34" charset="0"/>
              <a:buChar char="•"/>
            </a:pPr>
            <a:r>
              <a:rPr lang="en-GB" baseline="0" dirty="0" smtClean="0"/>
              <a:t>Significant financial pressure in social care, against a backdrop of increased personalisation of services</a:t>
            </a:r>
          </a:p>
          <a:p>
            <a:pPr marL="171450" indent="-171450">
              <a:buFont typeface="Arial" pitchFamily="34" charset="0"/>
              <a:buChar char="•"/>
            </a:pPr>
            <a:r>
              <a:rPr lang="en-GB" baseline="0" dirty="0" smtClean="0"/>
              <a:t>In social care, the mismatch between supply and demand is forecast to be 1 million workers by 2025  with a greater shortfall in carers</a:t>
            </a:r>
          </a:p>
          <a:p>
            <a:pPr marL="171450" indent="-171450">
              <a:buFont typeface="Arial" pitchFamily="34" charset="0"/>
              <a:buChar char="•"/>
            </a:pPr>
            <a:r>
              <a:rPr lang="en-GB" baseline="0" dirty="0" smtClean="0"/>
              <a:t>The need to engage the unpaid workforce in addition to the paid workforce – in 2011 there were 5.4 million informal carers in England, which was a rise from 4.9 million in 2001. 1.4 million carers provide over 50 hours of unpaid care work per week, the value of which is estimated to be £119bn per year.</a:t>
            </a:r>
            <a:endParaRPr lang="en-GB" dirty="0"/>
          </a:p>
        </p:txBody>
      </p:sp>
      <p:sp>
        <p:nvSpPr>
          <p:cNvPr id="4" name="Slide Number Placeholder 3"/>
          <p:cNvSpPr>
            <a:spLocks noGrp="1"/>
          </p:cNvSpPr>
          <p:nvPr>
            <p:ph type="sldNum" sz="quarter" idx="10"/>
          </p:nvPr>
        </p:nvSpPr>
        <p:spPr/>
        <p:txBody>
          <a:bodyPr/>
          <a:lstStyle/>
          <a:p>
            <a:fld id="{73A5D618-F222-45AE-B4C6-235C16C1F79C}" type="slidenum">
              <a:rPr lang="en-GB" smtClean="0"/>
              <a:t>11</a:t>
            </a:fld>
            <a:endParaRPr lang="en-GB"/>
          </a:p>
        </p:txBody>
      </p:sp>
    </p:spTree>
    <p:extLst>
      <p:ext uri="{BB962C8B-B14F-4D97-AF65-F5344CB8AC3E}">
        <p14:creationId xmlns:p14="http://schemas.microsoft.com/office/powerpoint/2010/main" val="159951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0A5FB2-096F-4617-BD79-0B70868E557A}" type="slidenum">
              <a:rPr lang="en-GB" smtClean="0"/>
              <a:t>2</a:t>
            </a:fld>
            <a:endParaRPr lang="en-GB"/>
          </a:p>
        </p:txBody>
      </p:sp>
    </p:spTree>
    <p:extLst>
      <p:ext uri="{BB962C8B-B14F-4D97-AF65-F5344CB8AC3E}">
        <p14:creationId xmlns:p14="http://schemas.microsoft.com/office/powerpoint/2010/main" val="89743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A5D618-F222-45AE-B4C6-235C16C1F79C}" type="slidenum">
              <a:rPr lang="en-GB" smtClean="0"/>
              <a:t>3</a:t>
            </a:fld>
            <a:endParaRPr lang="en-GB"/>
          </a:p>
        </p:txBody>
      </p:sp>
    </p:spTree>
    <p:extLst>
      <p:ext uri="{BB962C8B-B14F-4D97-AF65-F5344CB8AC3E}">
        <p14:creationId xmlns:p14="http://schemas.microsoft.com/office/powerpoint/2010/main" val="270356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A5D618-F222-45AE-B4C6-235C16C1F79C}" type="slidenum">
              <a:rPr lang="en-GB" smtClean="0"/>
              <a:t>4</a:t>
            </a:fld>
            <a:endParaRPr lang="en-GB"/>
          </a:p>
        </p:txBody>
      </p:sp>
    </p:spTree>
    <p:extLst>
      <p:ext uri="{BB962C8B-B14F-4D97-AF65-F5344CB8AC3E}">
        <p14:creationId xmlns:p14="http://schemas.microsoft.com/office/powerpoint/2010/main" val="284219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As at March 2015, the healthcare workforce in GM was 64,687 </a:t>
            </a:r>
            <a:r>
              <a:rPr lang="en-GB" sz="1200" dirty="0" err="1" smtClean="0"/>
              <a:t>ftes</a:t>
            </a:r>
            <a:r>
              <a:rPr lang="en-GB" sz="1200" dirty="0" smtClean="0"/>
              <a:t> (excluding social care staff and the unpaid workforce)</a:t>
            </a:r>
          </a:p>
          <a:p>
            <a:endParaRPr lang="en-GB" dirty="0"/>
          </a:p>
        </p:txBody>
      </p:sp>
      <p:sp>
        <p:nvSpPr>
          <p:cNvPr id="4" name="Slide Number Placeholder 3"/>
          <p:cNvSpPr>
            <a:spLocks noGrp="1"/>
          </p:cNvSpPr>
          <p:nvPr>
            <p:ph type="sldNum" sz="quarter" idx="10"/>
          </p:nvPr>
        </p:nvSpPr>
        <p:spPr/>
        <p:txBody>
          <a:bodyPr/>
          <a:lstStyle/>
          <a:p>
            <a:fld id="{73A5D618-F222-45AE-B4C6-235C16C1F79C}" type="slidenum">
              <a:rPr lang="en-GB" smtClean="0"/>
              <a:t>5</a:t>
            </a:fld>
            <a:endParaRPr lang="en-GB"/>
          </a:p>
        </p:txBody>
      </p:sp>
    </p:spTree>
    <p:extLst>
      <p:ext uri="{BB962C8B-B14F-4D97-AF65-F5344CB8AC3E}">
        <p14:creationId xmlns:p14="http://schemas.microsoft.com/office/powerpoint/2010/main" val="93269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In preparation for the devolution of health and social care budgets in April 2016 each of the 10 local authority areas has set out how they will reform and integrate their local services in a document called a locality plan. Manchester’s locality plan has been informed by years of conversations and engagement with staff and the public about their ideas and learning for integration, prevention and the other big health themes. </a:t>
            </a:r>
          </a:p>
          <a:p>
            <a:endParaRPr lang="en-GB" smtClean="0"/>
          </a:p>
          <a:p>
            <a:r>
              <a:rPr lang="en-GB" smtClean="0"/>
              <a:t>The Living Longer Living Better (LLLB) programme underpins the Locality – by bringing all the health and social care providers and commissioners together to quickly tackle the big issues facing our local services such a population living with increasingly complex conditions and needs.</a:t>
            </a:r>
          </a:p>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C5F24A-C706-4091-9D3B-785DED5A9FE2}" type="slidenum">
              <a:rPr lang="en-GB" altLang="en-US" smtClean="0"/>
              <a:pPr/>
              <a:t>7</a:t>
            </a:fld>
            <a:endParaRPr lang="en-GB" altLang="en-US"/>
          </a:p>
        </p:txBody>
      </p:sp>
    </p:spTree>
    <p:extLst>
      <p:ext uri="{BB962C8B-B14F-4D97-AF65-F5344CB8AC3E}">
        <p14:creationId xmlns:p14="http://schemas.microsoft.com/office/powerpoint/2010/main" val="153208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We</a:t>
            </a:r>
            <a:r>
              <a:rPr lang="en-GB" baseline="0" dirty="0" smtClean="0"/>
              <a:t> have just received the 10 locality plans outlining how employers/providers aim to deliver the Devolution requirements.</a:t>
            </a:r>
          </a:p>
          <a:p>
            <a:pPr marL="171450" indent="-171450">
              <a:buFont typeface="Arial" pitchFamily="34" charset="0"/>
              <a:buChar char="•"/>
            </a:pPr>
            <a:r>
              <a:rPr lang="en-GB" baseline="0" dirty="0" smtClean="0"/>
              <a:t>These will now be combined to produce an overarching strategic plan articulating GM intentions and in particular focussing on how to manage the financial gap</a:t>
            </a:r>
            <a:endParaRPr lang="en-GB" dirty="0"/>
          </a:p>
        </p:txBody>
      </p:sp>
      <p:sp>
        <p:nvSpPr>
          <p:cNvPr id="4" name="Slide Number Placeholder 3"/>
          <p:cNvSpPr>
            <a:spLocks noGrp="1"/>
          </p:cNvSpPr>
          <p:nvPr>
            <p:ph type="sldNum" sz="quarter" idx="10"/>
          </p:nvPr>
        </p:nvSpPr>
        <p:spPr/>
        <p:txBody>
          <a:bodyPr/>
          <a:lstStyle/>
          <a:p>
            <a:fld id="{C40A5FB2-096F-4617-BD79-0B70868E557A}" type="slidenum">
              <a:rPr lang="en-GB" smtClean="0"/>
              <a:t>8</a:t>
            </a:fld>
            <a:endParaRPr lang="en-GB"/>
          </a:p>
        </p:txBody>
      </p:sp>
    </p:spTree>
    <p:extLst>
      <p:ext uri="{BB962C8B-B14F-4D97-AF65-F5344CB8AC3E}">
        <p14:creationId xmlns:p14="http://schemas.microsoft.com/office/powerpoint/2010/main" val="418259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5A90F9-E35C-45AF-BFBB-3E2995D80242}" type="slidenum">
              <a:rPr lang="en-GB" smtClean="0"/>
              <a:t>9</a:t>
            </a:fld>
            <a:endParaRPr lang="en-GB" dirty="0"/>
          </a:p>
        </p:txBody>
      </p:sp>
    </p:spTree>
    <p:extLst>
      <p:ext uri="{BB962C8B-B14F-4D97-AF65-F5344CB8AC3E}">
        <p14:creationId xmlns:p14="http://schemas.microsoft.com/office/powerpoint/2010/main" val="274498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D35102-7050-4B00-B9DA-7EEDC9F30980}" type="datetimeFigureOut">
              <a:rPr lang="en-GB" smtClean="0"/>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288465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35102-7050-4B00-B9DA-7EEDC9F30980}" type="datetimeFigureOut">
              <a:rPr lang="en-GB" smtClean="0"/>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204269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35102-7050-4B00-B9DA-7EEDC9F30980}" type="datetimeFigureOut">
              <a:rPr lang="en-GB" smtClean="0"/>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33456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35102-7050-4B00-B9DA-7EEDC9F30980}" type="datetimeFigureOut">
              <a:rPr lang="en-GB" smtClean="0"/>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377637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35102-7050-4B00-B9DA-7EEDC9F30980}" type="datetimeFigureOut">
              <a:rPr lang="en-GB" smtClean="0"/>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178728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D35102-7050-4B00-B9DA-7EEDC9F30980}" type="datetimeFigureOut">
              <a:rPr lang="en-GB" smtClean="0"/>
              <a:t>02/11/2015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224587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D35102-7050-4B00-B9DA-7EEDC9F30980}" type="datetimeFigureOut">
              <a:rPr lang="en-GB" smtClean="0"/>
              <a:t>02/11/2015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77369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D35102-7050-4B00-B9DA-7EEDC9F30980}" type="datetimeFigureOut">
              <a:rPr lang="en-GB" smtClean="0"/>
              <a:t>02/11/2015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104938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35102-7050-4B00-B9DA-7EEDC9F30980}" type="datetimeFigureOut">
              <a:rPr lang="en-GB" smtClean="0"/>
              <a:t>02/11/2015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299453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35102-7050-4B00-B9DA-7EEDC9F30980}" type="datetimeFigureOut">
              <a:rPr lang="en-GB" smtClean="0"/>
              <a:t>02/11/2015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150293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35102-7050-4B00-B9DA-7EEDC9F30980}" type="datetimeFigureOut">
              <a:rPr lang="en-GB" smtClean="0"/>
              <a:t>02/11/2015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DD875-BADD-4EAC-9F85-2235A1F4F9C1}" type="slidenum">
              <a:rPr lang="en-GB" smtClean="0"/>
              <a:t>‹#›</a:t>
            </a:fld>
            <a:endParaRPr lang="en-GB"/>
          </a:p>
        </p:txBody>
      </p:sp>
    </p:spTree>
    <p:extLst>
      <p:ext uri="{BB962C8B-B14F-4D97-AF65-F5344CB8AC3E}">
        <p14:creationId xmlns:p14="http://schemas.microsoft.com/office/powerpoint/2010/main" val="154019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35102-7050-4B00-B9DA-7EEDC9F30980}" type="datetimeFigureOut">
              <a:rPr lang="en-GB" smtClean="0"/>
              <a:t>02/11/2015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DD875-BADD-4EAC-9F85-2235A1F4F9C1}" type="slidenum">
              <a:rPr lang="en-GB" smtClean="0"/>
              <a:t>‹#›</a:t>
            </a:fld>
            <a:endParaRPr lang="en-GB"/>
          </a:p>
        </p:txBody>
      </p:sp>
    </p:spTree>
    <p:extLst>
      <p:ext uri="{BB962C8B-B14F-4D97-AF65-F5344CB8AC3E}">
        <p14:creationId xmlns:p14="http://schemas.microsoft.com/office/powerpoint/2010/main" val="3112621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857" y="566776"/>
            <a:ext cx="3336126" cy="74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GMCA Black logo expand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84" y="590193"/>
            <a:ext cx="2251546" cy="696311"/>
          </a:xfrm>
          <a:prstGeom prst="rect">
            <a:avLst/>
          </a:prstGeom>
        </p:spPr>
      </p:pic>
      <p:sp>
        <p:nvSpPr>
          <p:cNvPr id="7" name="Rectangle 6"/>
          <p:cNvSpPr/>
          <p:nvPr/>
        </p:nvSpPr>
        <p:spPr>
          <a:xfrm>
            <a:off x="1198179" y="5085184"/>
            <a:ext cx="7580804" cy="830997"/>
          </a:xfrm>
          <a:prstGeom prst="rect">
            <a:avLst/>
          </a:prstGeom>
        </p:spPr>
        <p:txBody>
          <a:bodyPr wrap="square">
            <a:spAutoFit/>
          </a:bodyPr>
          <a:lstStyle/>
          <a:p>
            <a:r>
              <a:rPr lang="en-US" sz="2400" b="1" dirty="0" smtClean="0"/>
              <a:t>Integrated Care Workforce Showcase Event Nov 2015</a:t>
            </a:r>
          </a:p>
          <a:p>
            <a:r>
              <a:rPr lang="en-US" sz="2400" b="1" dirty="0" smtClean="0"/>
              <a:t>Yvonne Rogers – Strategic HR/Workforce Lead </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51720" y="1844824"/>
            <a:ext cx="4527127" cy="303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45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Opportunities for the Workforce</a:t>
            </a:r>
            <a:endParaRPr lang="en-GB" sz="3200" dirty="0"/>
          </a:p>
        </p:txBody>
      </p:sp>
      <p:sp>
        <p:nvSpPr>
          <p:cNvPr id="3" name="Content Placeholder 2"/>
          <p:cNvSpPr>
            <a:spLocks noGrp="1"/>
          </p:cNvSpPr>
          <p:nvPr>
            <p:ph idx="1"/>
          </p:nvPr>
        </p:nvSpPr>
        <p:spPr/>
        <p:txBody>
          <a:bodyPr>
            <a:normAutofit fontScale="92500" lnSpcReduction="10000"/>
          </a:bodyPr>
          <a:lstStyle/>
          <a:p>
            <a:r>
              <a:rPr lang="en-GB" sz="2400" dirty="0" smtClean="0"/>
              <a:t>Increased opportunity for multi-disciplinary working</a:t>
            </a:r>
          </a:p>
          <a:p>
            <a:r>
              <a:rPr lang="en-GB" sz="2400" dirty="0" smtClean="0"/>
              <a:t>Increased opportunity for co-location of staff</a:t>
            </a:r>
          </a:p>
          <a:p>
            <a:r>
              <a:rPr lang="en-GB" sz="2400" dirty="0" smtClean="0"/>
              <a:t>Opportunity to engage workforce in co-producing, supporting and implementation of local strategic vision and new models of care</a:t>
            </a:r>
          </a:p>
          <a:p>
            <a:r>
              <a:rPr lang="en-GB" sz="2400" dirty="0" smtClean="0"/>
              <a:t>Improved information sharing</a:t>
            </a:r>
          </a:p>
          <a:p>
            <a:r>
              <a:rPr lang="en-GB" sz="2400" dirty="0" smtClean="0"/>
              <a:t>Development of generic competencies to support integrated working</a:t>
            </a:r>
          </a:p>
          <a:p>
            <a:r>
              <a:rPr lang="en-GB" sz="2400" dirty="0" smtClean="0"/>
              <a:t>Increased skill and capacity across the health &amp; social care workforce</a:t>
            </a:r>
          </a:p>
          <a:p>
            <a:r>
              <a:rPr lang="en-GB" sz="2400" dirty="0" smtClean="0"/>
              <a:t>Integrated health &amp; social care workforce strategies, with more examples of joint commissioning</a:t>
            </a:r>
          </a:p>
          <a:p>
            <a:r>
              <a:rPr lang="en-GB" sz="2400" dirty="0" smtClean="0"/>
              <a:t>Production of quality standards and best practice frameworks to ensure consistent working practices</a:t>
            </a:r>
            <a:endParaRPr lang="en-GB" sz="2400" dirty="0"/>
          </a:p>
        </p:txBody>
      </p:sp>
    </p:spTree>
    <p:extLst>
      <p:ext uri="{BB962C8B-B14F-4D97-AF65-F5344CB8AC3E}">
        <p14:creationId xmlns:p14="http://schemas.microsoft.com/office/powerpoint/2010/main" val="64310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Challenges for the Workforce</a:t>
            </a:r>
            <a:endParaRPr lang="en-GB" sz="3200" dirty="0"/>
          </a:p>
        </p:txBody>
      </p:sp>
      <p:sp>
        <p:nvSpPr>
          <p:cNvPr id="3" name="Content Placeholder 2"/>
          <p:cNvSpPr>
            <a:spLocks noGrp="1"/>
          </p:cNvSpPr>
          <p:nvPr>
            <p:ph idx="1"/>
          </p:nvPr>
        </p:nvSpPr>
        <p:spPr/>
        <p:txBody>
          <a:bodyPr>
            <a:normAutofit fontScale="92500" lnSpcReduction="10000"/>
          </a:bodyPr>
          <a:lstStyle/>
          <a:p>
            <a:r>
              <a:rPr lang="en-GB" sz="2400" dirty="0" smtClean="0"/>
              <a:t>The transition to integrated care and support</a:t>
            </a:r>
          </a:p>
          <a:p>
            <a:r>
              <a:rPr lang="en-GB" sz="2400" dirty="0" smtClean="0"/>
              <a:t>Finding and keeping the right people with the right values</a:t>
            </a:r>
          </a:p>
          <a:p>
            <a:r>
              <a:rPr lang="en-GB" sz="2400" dirty="0" smtClean="0"/>
              <a:t>Ensuring the culture fits</a:t>
            </a:r>
          </a:p>
          <a:p>
            <a:r>
              <a:rPr lang="en-GB" sz="2400" dirty="0" smtClean="0"/>
              <a:t>Working across traditional role boundaries</a:t>
            </a:r>
          </a:p>
          <a:p>
            <a:r>
              <a:rPr lang="en-GB" sz="2400" dirty="0" smtClean="0"/>
              <a:t>Lack of capacity to drive the agenda forward (competing pressure and demands on time/resources)</a:t>
            </a:r>
          </a:p>
          <a:p>
            <a:r>
              <a:rPr lang="en-GB" sz="2400" dirty="0" smtClean="0"/>
              <a:t>Difficulties in sharing data across partner organisations</a:t>
            </a:r>
          </a:p>
          <a:p>
            <a:r>
              <a:rPr lang="en-GB" sz="2400" dirty="0" smtClean="0"/>
              <a:t>Lack of engagement from key partners across Health, Social Care </a:t>
            </a:r>
            <a:r>
              <a:rPr lang="en-GB" sz="2400" dirty="0" err="1" smtClean="0"/>
              <a:t>etc</a:t>
            </a:r>
            <a:endParaRPr lang="en-GB" sz="2400" dirty="0" smtClean="0"/>
          </a:p>
          <a:p>
            <a:r>
              <a:rPr lang="en-GB" sz="2400" dirty="0" smtClean="0"/>
              <a:t>Duplication across the sectors</a:t>
            </a:r>
          </a:p>
          <a:p>
            <a:r>
              <a:rPr lang="en-GB" sz="2400" dirty="0" smtClean="0"/>
              <a:t>Lack of clarity about the new ways of working</a:t>
            </a:r>
          </a:p>
          <a:p>
            <a:r>
              <a:rPr lang="en-GB" sz="2400" dirty="0" smtClean="0"/>
              <a:t>Lack of leadership</a:t>
            </a:r>
            <a:endParaRPr lang="en-GB" sz="2400" dirty="0"/>
          </a:p>
        </p:txBody>
      </p:sp>
    </p:spTree>
    <p:extLst>
      <p:ext uri="{BB962C8B-B14F-4D97-AF65-F5344CB8AC3E}">
        <p14:creationId xmlns:p14="http://schemas.microsoft.com/office/powerpoint/2010/main" val="386857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normAutofit/>
          </a:bodyPr>
          <a:lstStyle/>
          <a:p>
            <a:pPr algn="ctr"/>
            <a:endParaRPr lang="en-GB" sz="2400" dirty="0" smtClean="0"/>
          </a:p>
          <a:p>
            <a:pPr marL="0" indent="0" algn="ctr">
              <a:buNone/>
            </a:pPr>
            <a:endParaRPr lang="en-GB" sz="2400" dirty="0"/>
          </a:p>
          <a:p>
            <a:pPr algn="ctr"/>
            <a:r>
              <a:rPr lang="en-GB" sz="4000" dirty="0" smtClean="0"/>
              <a:t>Any Questions?</a:t>
            </a:r>
            <a:endParaRPr lang="en-GB" sz="4000" dirty="0"/>
          </a:p>
        </p:txBody>
      </p:sp>
    </p:spTree>
    <p:extLst>
      <p:ext uri="{BB962C8B-B14F-4D97-AF65-F5344CB8AC3E}">
        <p14:creationId xmlns:p14="http://schemas.microsoft.com/office/powerpoint/2010/main" val="348754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AFA4D6-C16E-8647-BCC9-03A36DB51566}" type="slidenum">
              <a:rPr lang="en-GB" smtClean="0">
                <a:solidFill>
                  <a:prstClr val="black">
                    <a:tint val="75000"/>
                  </a:prstClr>
                </a:solidFill>
              </a:rPr>
              <a:pPr/>
              <a:t>2</a:t>
            </a:fld>
            <a:endParaRPr lang="en-GB" dirty="0">
              <a:solidFill>
                <a:prstClr val="black">
                  <a:tint val="75000"/>
                </a:prstClr>
              </a:solidFill>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88" y="1191063"/>
            <a:ext cx="8360900" cy="512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8" y="6316283"/>
            <a:ext cx="2657475" cy="523220"/>
          </a:xfrm>
          <a:prstGeom prst="rect">
            <a:avLst/>
          </a:prstGeom>
          <a:noFill/>
        </p:spPr>
        <p:txBody>
          <a:bodyPr wrap="square" rtlCol="0">
            <a:spAutoFit/>
          </a:bodyPr>
          <a:lstStyle/>
          <a:p>
            <a:r>
              <a:rPr lang="en-GB" sz="1400" dirty="0" smtClean="0">
                <a:solidFill>
                  <a:prstClr val="black"/>
                </a:solidFill>
              </a:rPr>
              <a:t>GVA – Gross Value Added</a:t>
            </a:r>
          </a:p>
          <a:p>
            <a:r>
              <a:rPr lang="en-GB" sz="1400" dirty="0" smtClean="0">
                <a:solidFill>
                  <a:prstClr val="black"/>
                </a:solidFill>
              </a:rPr>
              <a:t>LEP – Local Enterprise Partnership</a:t>
            </a:r>
            <a:endParaRPr lang="en-GB" sz="1400" dirty="0">
              <a:solidFill>
                <a:prstClr val="black"/>
              </a:solidFill>
            </a:endParaRPr>
          </a:p>
        </p:txBody>
      </p:sp>
      <p:sp>
        <p:nvSpPr>
          <p:cNvPr id="6" name="Title 1"/>
          <p:cNvSpPr txBox="1">
            <a:spLocks/>
          </p:cNvSpPr>
          <p:nvPr/>
        </p:nvSpPr>
        <p:spPr>
          <a:xfrm>
            <a:off x="179512" y="440960"/>
            <a:ext cx="8830344" cy="580926"/>
          </a:xfrm>
          <a:prstGeom prst="rect">
            <a:avLst/>
          </a:prstGeom>
        </p:spPr>
        <p:txBody>
          <a:bodyPr/>
          <a:lstStyle>
            <a:lvl1pPr algn="l" defTabSz="457200" rtl="0" eaLnBrk="1" latinLnBrk="0" hangingPunct="1">
              <a:spcBef>
                <a:spcPct val="0"/>
              </a:spcBef>
              <a:buNone/>
              <a:defRPr sz="2600" b="1" kern="1200">
                <a:solidFill>
                  <a:schemeClr val="tx1"/>
                </a:solidFill>
                <a:latin typeface="+mj-lt"/>
                <a:ea typeface="+mj-ea"/>
                <a:cs typeface="+mj-cs"/>
              </a:defRPr>
            </a:lvl1pPr>
          </a:lstStyle>
          <a:p>
            <a:r>
              <a:rPr lang="en-GB" sz="3200" dirty="0" smtClean="0">
                <a:solidFill>
                  <a:prstClr val="black"/>
                </a:solidFill>
              </a:rPr>
              <a:t>Greater Manchester: a snapshot picture</a:t>
            </a:r>
            <a:endParaRPr lang="en-GB" sz="3200" dirty="0">
              <a:solidFill>
                <a:prstClr val="black"/>
              </a:solidFill>
            </a:endParaRPr>
          </a:p>
        </p:txBody>
      </p:sp>
    </p:spTree>
    <p:extLst>
      <p:ext uri="{BB962C8B-B14F-4D97-AF65-F5344CB8AC3E}">
        <p14:creationId xmlns:p14="http://schemas.microsoft.com/office/powerpoint/2010/main" val="322274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4331" y="1021886"/>
            <a:ext cx="5104356" cy="6361553"/>
          </a:xfrm>
        </p:spPr>
        <p:txBody>
          <a:bodyPr>
            <a:normAutofit fontScale="25000" lnSpcReduction="20000"/>
          </a:bodyPr>
          <a:lstStyle/>
          <a:p>
            <a:pPr>
              <a:buClr>
                <a:srgbClr val="0072C6"/>
              </a:buClr>
            </a:pPr>
            <a:r>
              <a:rPr lang="en-US" sz="7200" b="1" dirty="0" smtClean="0">
                <a:latin typeface="+mn-lt"/>
              </a:rPr>
              <a:t>Greater </a:t>
            </a:r>
            <a:r>
              <a:rPr lang="en-US" sz="7200" b="1" dirty="0">
                <a:latin typeface="+mn-lt"/>
              </a:rPr>
              <a:t>Manchester Devolution Agreement </a:t>
            </a:r>
            <a:r>
              <a:rPr lang="en-US" sz="7200" dirty="0">
                <a:latin typeface="+mn-lt"/>
              </a:rPr>
              <a:t>s</a:t>
            </a:r>
            <a:r>
              <a:rPr lang="en-US" sz="7200" dirty="0" smtClean="0">
                <a:latin typeface="+mn-lt"/>
              </a:rPr>
              <a:t>ettled </a:t>
            </a:r>
            <a:r>
              <a:rPr lang="en-US" sz="7200" dirty="0">
                <a:latin typeface="+mn-lt"/>
              </a:rPr>
              <a:t>with </a:t>
            </a:r>
            <a:r>
              <a:rPr lang="en-US" sz="7200" dirty="0" smtClean="0">
                <a:latin typeface="+mn-lt"/>
              </a:rPr>
              <a:t>Government </a:t>
            </a:r>
            <a:r>
              <a:rPr lang="en-US" sz="7200" dirty="0">
                <a:latin typeface="+mn-lt"/>
              </a:rPr>
              <a:t>in November </a:t>
            </a:r>
            <a:r>
              <a:rPr lang="en-US" sz="7200" dirty="0" smtClean="0">
                <a:latin typeface="+mn-lt"/>
              </a:rPr>
              <a:t>2014, building on GM Strategy development.</a:t>
            </a:r>
            <a:endParaRPr lang="en-GB" sz="7200" dirty="0">
              <a:latin typeface="+mn-lt"/>
            </a:endParaRPr>
          </a:p>
          <a:p>
            <a:pPr>
              <a:buClr>
                <a:srgbClr val="0072C6"/>
              </a:buClr>
            </a:pPr>
            <a:endParaRPr lang="en-GB" sz="7200" dirty="0">
              <a:latin typeface="+mn-lt"/>
            </a:endParaRPr>
          </a:p>
          <a:p>
            <a:pPr>
              <a:buClr>
                <a:srgbClr val="0072C6"/>
              </a:buClr>
            </a:pPr>
            <a:r>
              <a:rPr lang="en-US" sz="7200" dirty="0" smtClean="0">
                <a:latin typeface="+mn-lt"/>
              </a:rPr>
              <a:t>Powers over areas such </a:t>
            </a:r>
            <a:r>
              <a:rPr lang="en-US" sz="7200" dirty="0">
                <a:latin typeface="+mn-lt"/>
              </a:rPr>
              <a:t>as transport, planning and </a:t>
            </a:r>
            <a:r>
              <a:rPr lang="en-US" sz="7200" dirty="0" smtClean="0">
                <a:latin typeface="+mn-lt"/>
              </a:rPr>
              <a:t>housing</a:t>
            </a:r>
            <a:r>
              <a:rPr lang="en-US" sz="7200" dirty="0">
                <a:latin typeface="+mn-lt"/>
              </a:rPr>
              <a:t> </a:t>
            </a:r>
            <a:r>
              <a:rPr lang="en-US" sz="7200" dirty="0" smtClean="0">
                <a:latin typeface="+mn-lt"/>
              </a:rPr>
              <a:t>– and a new elected mayor. </a:t>
            </a:r>
          </a:p>
          <a:p>
            <a:pPr>
              <a:buClr>
                <a:srgbClr val="0072C6"/>
              </a:buClr>
            </a:pPr>
            <a:endParaRPr lang="en-US" sz="7200" dirty="0">
              <a:latin typeface="+mn-lt"/>
            </a:endParaRPr>
          </a:p>
          <a:p>
            <a:pPr>
              <a:buClr>
                <a:srgbClr val="0072C6"/>
              </a:buClr>
            </a:pPr>
            <a:r>
              <a:rPr lang="en-US" sz="7200" dirty="0" smtClean="0">
                <a:latin typeface="+mn-lt"/>
              </a:rPr>
              <a:t>Ambition for £22 billion handed to GM.</a:t>
            </a:r>
          </a:p>
          <a:p>
            <a:pPr>
              <a:buClr>
                <a:srgbClr val="0072C6"/>
              </a:buClr>
            </a:pPr>
            <a:endParaRPr lang="en-US" sz="7200" dirty="0">
              <a:latin typeface="+mn-lt"/>
            </a:endParaRPr>
          </a:p>
          <a:p>
            <a:pPr>
              <a:buClr>
                <a:srgbClr val="0072C6"/>
              </a:buClr>
            </a:pPr>
            <a:r>
              <a:rPr lang="en-US" sz="7200" b="1" dirty="0" err="1" smtClean="0">
                <a:latin typeface="+mn-lt"/>
              </a:rPr>
              <a:t>MoU</a:t>
            </a:r>
            <a:r>
              <a:rPr lang="en-US" sz="7200" b="1" dirty="0" smtClean="0">
                <a:latin typeface="+mn-lt"/>
              </a:rPr>
              <a:t> Health and Social Care devolution </a:t>
            </a:r>
            <a:r>
              <a:rPr lang="en-US" sz="7200" dirty="0" smtClean="0">
                <a:latin typeface="+mn-lt"/>
              </a:rPr>
              <a:t>signed February 2015: NHS England plus </a:t>
            </a:r>
            <a:r>
              <a:rPr lang="en-US" sz="7200" dirty="0">
                <a:latin typeface="+mn-lt"/>
              </a:rPr>
              <a:t>the 10 GM councils, 12 Clinical Commissioning Groups and NHS and Foundation </a:t>
            </a:r>
            <a:r>
              <a:rPr lang="en-US" sz="7200" dirty="0" smtClean="0">
                <a:latin typeface="+mn-lt"/>
              </a:rPr>
              <a:t>Trusts</a:t>
            </a:r>
          </a:p>
          <a:p>
            <a:pPr>
              <a:buClr>
                <a:srgbClr val="0072C6"/>
              </a:buClr>
            </a:pPr>
            <a:r>
              <a:rPr lang="en-US" sz="7200" dirty="0" err="1" smtClean="0">
                <a:latin typeface="+mn-lt"/>
              </a:rPr>
              <a:t>MoU</a:t>
            </a:r>
            <a:r>
              <a:rPr lang="en-US" sz="7200" dirty="0" smtClean="0">
                <a:latin typeface="+mn-lt"/>
              </a:rPr>
              <a:t> </a:t>
            </a:r>
            <a:r>
              <a:rPr lang="en-US" sz="7200" dirty="0">
                <a:latin typeface="+mn-lt"/>
              </a:rPr>
              <a:t>covers acute care, primary care, community services, mental health services, social care and public health. </a:t>
            </a:r>
            <a:endParaRPr lang="en-US" sz="7200" dirty="0" smtClean="0">
              <a:latin typeface="+mn-lt"/>
            </a:endParaRPr>
          </a:p>
          <a:p>
            <a:pPr>
              <a:buClr>
                <a:srgbClr val="0072C6"/>
              </a:buClr>
            </a:pPr>
            <a:r>
              <a:rPr lang="en-US" sz="7200" dirty="0" smtClean="0">
                <a:latin typeface="+mn-lt"/>
              </a:rPr>
              <a:t>To take control of estimated </a:t>
            </a:r>
            <a:r>
              <a:rPr lang="en-US" sz="7200" dirty="0">
                <a:latin typeface="+mn-lt"/>
              </a:rPr>
              <a:t>budget of £6 billion each year from April 2016. </a:t>
            </a:r>
            <a:endParaRPr lang="en-US" sz="7200" dirty="0" smtClean="0">
              <a:latin typeface="+mn-lt"/>
            </a:endParaRPr>
          </a:p>
          <a:p>
            <a:pPr>
              <a:buClr>
                <a:srgbClr val="0072C6"/>
              </a:buClr>
            </a:pPr>
            <a:r>
              <a:rPr lang="en-US" sz="7200" dirty="0" smtClean="0">
                <a:latin typeface="+mn-lt"/>
              </a:rPr>
              <a:t>Commitment in July 2015 budget to align the </a:t>
            </a:r>
            <a:r>
              <a:rPr lang="en-GB" sz="7200" dirty="0" smtClean="0">
                <a:latin typeface="+mn-lt"/>
              </a:rPr>
              <a:t>Spending </a:t>
            </a:r>
            <a:r>
              <a:rPr lang="en-GB" sz="7200" dirty="0">
                <a:latin typeface="+mn-lt"/>
              </a:rPr>
              <a:t>Review process for health and social care </a:t>
            </a:r>
            <a:r>
              <a:rPr lang="en-GB" sz="7200" dirty="0" smtClean="0">
                <a:latin typeface="+mn-lt"/>
              </a:rPr>
              <a:t>to our Strategic </a:t>
            </a:r>
            <a:r>
              <a:rPr lang="en-GB" sz="7200" dirty="0">
                <a:latin typeface="+mn-lt"/>
              </a:rPr>
              <a:t>Sustainability </a:t>
            </a:r>
            <a:r>
              <a:rPr lang="en-GB" sz="7200" dirty="0" smtClean="0">
                <a:latin typeface="+mn-lt"/>
              </a:rPr>
              <a:t>Plan</a:t>
            </a:r>
          </a:p>
          <a:p>
            <a:pPr>
              <a:buClr>
                <a:srgbClr val="0072C6"/>
              </a:buClr>
            </a:pPr>
            <a:r>
              <a:rPr lang="en-US" sz="7200" dirty="0">
                <a:latin typeface="+mn-lt"/>
              </a:rPr>
              <a:t>From Oct 1st 2015 a new shadow Governance structure in place.</a:t>
            </a:r>
            <a:endParaRPr lang="en-GB" sz="7200" dirty="0">
              <a:latin typeface="+mn-lt"/>
            </a:endParaRPr>
          </a:p>
        </p:txBody>
      </p:sp>
      <p:pic>
        <p:nvPicPr>
          <p:cNvPr id="4" name="Picture 3"/>
          <p:cNvPicPr>
            <a:picLocks noChangeAspect="1" noChangeArrowheads="1"/>
          </p:cNvPicPr>
          <p:nvPr/>
        </p:nvPicPr>
        <p:blipFill>
          <a:blip r:embed="rId3"/>
          <a:srcRect/>
          <a:stretch>
            <a:fillRect/>
          </a:stretch>
        </p:blipFill>
        <p:spPr bwMode="auto">
          <a:xfrm>
            <a:off x="457200" y="1651238"/>
            <a:ext cx="2993033" cy="4211400"/>
          </a:xfrm>
          <a:prstGeom prst="rect">
            <a:avLst/>
          </a:prstGeom>
          <a:noFill/>
          <a:ln w="9525">
            <a:solidFill>
              <a:schemeClr val="tx1"/>
            </a:solidFill>
            <a:miter lim="800000"/>
            <a:headEnd/>
            <a:tailEnd/>
          </a:ln>
        </p:spPr>
      </p:pic>
      <p:sp>
        <p:nvSpPr>
          <p:cNvPr id="5" name="Title 1"/>
          <p:cNvSpPr txBox="1">
            <a:spLocks/>
          </p:cNvSpPr>
          <p:nvPr/>
        </p:nvSpPr>
        <p:spPr>
          <a:xfrm>
            <a:off x="179512" y="440960"/>
            <a:ext cx="8830344" cy="580926"/>
          </a:xfrm>
          <a:prstGeom prst="rect">
            <a:avLst/>
          </a:prstGeom>
        </p:spPr>
        <p:txBody>
          <a:bodyPr/>
          <a:lstStyle>
            <a:lvl1pPr algn="l" defTabSz="457200" rtl="0" eaLnBrk="1" latinLnBrk="0" hangingPunct="1">
              <a:spcBef>
                <a:spcPct val="0"/>
              </a:spcBef>
              <a:buNone/>
              <a:defRPr sz="2600" b="1" kern="1200">
                <a:solidFill>
                  <a:schemeClr val="tx1"/>
                </a:solidFill>
                <a:latin typeface="+mj-lt"/>
                <a:ea typeface="+mj-ea"/>
                <a:cs typeface="+mj-cs"/>
              </a:defRPr>
            </a:lvl1pPr>
          </a:lstStyle>
          <a:p>
            <a:r>
              <a:rPr lang="en-GB" sz="3200" dirty="0" smtClean="0">
                <a:solidFill>
                  <a:prstClr val="black"/>
                </a:solidFill>
              </a:rPr>
              <a:t>The background to GM Devolution</a:t>
            </a:r>
            <a:endParaRPr lang="en-GB" sz="3200" dirty="0">
              <a:solidFill>
                <a:prstClr val="black"/>
              </a:solidFill>
            </a:endParaRPr>
          </a:p>
        </p:txBody>
      </p:sp>
    </p:spTree>
    <p:extLst>
      <p:ext uri="{BB962C8B-B14F-4D97-AF65-F5344CB8AC3E}">
        <p14:creationId xmlns:p14="http://schemas.microsoft.com/office/powerpoint/2010/main" val="34109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0090" y="885493"/>
            <a:ext cx="7827487" cy="54356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tIns="0" bIns="0"/>
          <a:lstStyle/>
          <a:p>
            <a:pPr marL="285750" indent="-285750">
              <a:buFont typeface="Arial" panose="020B0604020202020204" pitchFamily="34" charset="0"/>
              <a:buChar char="•"/>
              <a:defRPr/>
            </a:pPr>
            <a:endParaRPr lang="en-US" altLang="en-US" sz="2000" dirty="0"/>
          </a:p>
          <a:p>
            <a:pPr marL="285750" indent="-285750">
              <a:buClr>
                <a:srgbClr val="0072C6"/>
              </a:buClr>
              <a:buFont typeface="Arial" panose="020B0604020202020204" pitchFamily="34" charset="0"/>
              <a:buChar char="•"/>
              <a:defRPr/>
            </a:pPr>
            <a:endParaRPr lang="en-US" altLang="en-US" sz="2000" dirty="0" smtClean="0"/>
          </a:p>
          <a:p>
            <a:pPr marL="285750" indent="-285750">
              <a:buClr>
                <a:srgbClr val="0072C6"/>
              </a:buClr>
              <a:buFont typeface="Arial" panose="020B0604020202020204" pitchFamily="34" charset="0"/>
              <a:buChar char="•"/>
              <a:defRPr/>
            </a:pPr>
            <a:r>
              <a:rPr lang="en-US" altLang="en-US" sz="2000" dirty="0" smtClean="0"/>
              <a:t>Greater </a:t>
            </a:r>
            <a:r>
              <a:rPr lang="en-US" altLang="en-US" sz="2000" dirty="0"/>
              <a:t>Manchester will remain within the NHS and social care systems and continue to uphold standards in national guidance and statutory duties in NHS Constitution and Mandate – and for delivery of social care and public health services</a:t>
            </a:r>
          </a:p>
          <a:p>
            <a:pPr marL="285750" indent="-285750">
              <a:buClr>
                <a:srgbClr val="0072C6"/>
              </a:buClr>
              <a:buFont typeface="Arial" panose="020B0604020202020204" pitchFamily="34" charset="0"/>
              <a:buChar char="•"/>
              <a:defRPr/>
            </a:pPr>
            <a:endParaRPr lang="en-US" altLang="en-US" sz="2000" dirty="0"/>
          </a:p>
          <a:p>
            <a:pPr marL="285750" indent="-285750">
              <a:buClr>
                <a:srgbClr val="0072C6"/>
              </a:buClr>
              <a:buFont typeface="Arial" panose="020B0604020202020204" pitchFamily="34" charset="0"/>
              <a:buChar char="•"/>
              <a:defRPr/>
            </a:pPr>
            <a:r>
              <a:rPr lang="en-US" altLang="en-US" sz="2000" dirty="0" smtClean="0"/>
              <a:t>Decisions will continue to be </a:t>
            </a:r>
            <a:r>
              <a:rPr lang="en-US" altLang="en-US" sz="2000" dirty="0"/>
              <a:t>made at the most appropriate level to the benefit of people in </a:t>
            </a:r>
            <a:r>
              <a:rPr lang="en-US" altLang="en-US" sz="2000" dirty="0" smtClean="0"/>
              <a:t>GM – sometimes locally and sometimes at a GM level</a:t>
            </a:r>
            <a:endParaRPr lang="en-US" altLang="en-US" sz="2000" dirty="0"/>
          </a:p>
          <a:p>
            <a:pPr marL="285750" indent="-285750">
              <a:buClr>
                <a:srgbClr val="0072C6"/>
              </a:buClr>
              <a:buFont typeface="Arial" panose="020B0604020202020204" pitchFamily="34" charset="0"/>
              <a:buChar char="•"/>
              <a:defRPr/>
            </a:pPr>
            <a:endParaRPr lang="en-US" altLang="en-US" sz="2000" dirty="0"/>
          </a:p>
          <a:p>
            <a:pPr marL="285750" indent="-285750">
              <a:buClr>
                <a:srgbClr val="0072C6"/>
              </a:buClr>
              <a:buFont typeface="Arial" panose="020B0604020202020204" pitchFamily="34" charset="0"/>
              <a:buChar char="•"/>
              <a:defRPr/>
            </a:pPr>
            <a:r>
              <a:rPr lang="en-US" altLang="en-US" sz="2000" dirty="0" err="1" smtClean="0"/>
              <a:t>Organisations</a:t>
            </a:r>
            <a:r>
              <a:rPr lang="en-US" altLang="en-US" sz="2000" dirty="0" smtClean="0"/>
              <a:t> </a:t>
            </a:r>
            <a:r>
              <a:rPr lang="en-US" altLang="en-US" sz="2000" dirty="0"/>
              <a:t>will </a:t>
            </a:r>
            <a:r>
              <a:rPr lang="en-US" altLang="en-US" sz="2000" dirty="0" smtClean="0"/>
              <a:t>work together to take decisions based on </a:t>
            </a:r>
            <a:r>
              <a:rPr lang="en-US" altLang="en-US" sz="2000" dirty="0" err="1" smtClean="0"/>
              <a:t>prioritising</a:t>
            </a:r>
            <a:r>
              <a:rPr lang="en-US" altLang="en-US" sz="2000" dirty="0" smtClean="0"/>
              <a:t> their people and their place </a:t>
            </a:r>
          </a:p>
          <a:p>
            <a:pPr marL="285750" indent="-285750">
              <a:buClr>
                <a:srgbClr val="0072C6"/>
              </a:buClr>
              <a:buFont typeface="Arial" panose="020B0604020202020204" pitchFamily="34" charset="0"/>
              <a:buChar char="•"/>
              <a:defRPr/>
            </a:pPr>
            <a:endParaRPr lang="en-US" altLang="en-US" sz="2000" dirty="0"/>
          </a:p>
          <a:p>
            <a:pPr marL="285750" indent="-285750">
              <a:buClr>
                <a:srgbClr val="0072C6"/>
              </a:buClr>
              <a:buFont typeface="Arial" panose="020B0604020202020204" pitchFamily="34" charset="0"/>
              <a:buChar char="•"/>
              <a:defRPr/>
            </a:pPr>
            <a:r>
              <a:rPr lang="en-US" altLang="en-US" sz="2000" dirty="0" smtClean="0"/>
              <a:t>From </a:t>
            </a:r>
            <a:r>
              <a:rPr lang="en-US" altLang="en-US" sz="2000" dirty="0"/>
              <a:t>1 April 2015 ‘all decisions about GM </a:t>
            </a:r>
            <a:r>
              <a:rPr lang="en-US" altLang="en-US" sz="2000" dirty="0" smtClean="0"/>
              <a:t>nationally are </a:t>
            </a:r>
            <a:r>
              <a:rPr lang="en-US" altLang="en-US" sz="2000" dirty="0"/>
              <a:t>taken with GM’</a:t>
            </a:r>
          </a:p>
          <a:p>
            <a:pPr marL="285750" indent="-285750">
              <a:buFont typeface="Arial" panose="020B0604020202020204" pitchFamily="34" charset="0"/>
              <a:buChar char="•"/>
              <a:defRPr/>
            </a:pPr>
            <a:endParaRPr lang="en-GB" sz="2000" dirty="0"/>
          </a:p>
        </p:txBody>
      </p:sp>
      <p:sp>
        <p:nvSpPr>
          <p:cNvPr id="4" name="Title 1"/>
          <p:cNvSpPr txBox="1">
            <a:spLocks/>
          </p:cNvSpPr>
          <p:nvPr/>
        </p:nvSpPr>
        <p:spPr>
          <a:xfrm>
            <a:off x="179512" y="595030"/>
            <a:ext cx="8964488" cy="580926"/>
          </a:xfrm>
          <a:prstGeom prst="rect">
            <a:avLst/>
          </a:prstGeom>
        </p:spPr>
        <p:txBody>
          <a:bodyPr/>
          <a:lstStyle>
            <a:lvl1pPr algn="l" defTabSz="457200" rtl="0" eaLnBrk="1" latinLnBrk="0" hangingPunct="1">
              <a:spcBef>
                <a:spcPct val="0"/>
              </a:spcBef>
              <a:buNone/>
              <a:defRPr sz="2600" b="1" kern="1200">
                <a:solidFill>
                  <a:schemeClr val="tx1"/>
                </a:solidFill>
                <a:latin typeface="+mj-lt"/>
                <a:ea typeface="+mj-ea"/>
                <a:cs typeface="+mj-cs"/>
              </a:defRPr>
            </a:lvl1pPr>
          </a:lstStyle>
          <a:p>
            <a:r>
              <a:rPr lang="en-GB" sz="2900" dirty="0" smtClean="0"/>
              <a:t>   </a:t>
            </a:r>
            <a:r>
              <a:rPr lang="en-GB" dirty="0" smtClean="0"/>
              <a:t>What will – and won’t - this mean for the NHS and social care</a:t>
            </a:r>
            <a:endParaRPr lang="en-GB" dirty="0"/>
          </a:p>
        </p:txBody>
      </p:sp>
    </p:spTree>
    <p:extLst>
      <p:ext uri="{BB962C8B-B14F-4D97-AF65-F5344CB8AC3E}">
        <p14:creationId xmlns:p14="http://schemas.microsoft.com/office/powerpoint/2010/main" val="386122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482" y="1146412"/>
            <a:ext cx="8229600" cy="5518206"/>
          </a:xfrm>
        </p:spPr>
        <p:txBody>
          <a:bodyPr>
            <a:normAutofit/>
          </a:bodyPr>
          <a:lstStyle/>
          <a:p>
            <a:pPr marL="0" indent="0" algn="ctr">
              <a:spcAft>
                <a:spcPts val="200"/>
              </a:spcAft>
              <a:buNone/>
            </a:pPr>
            <a:r>
              <a:rPr lang="en-US" sz="2600" dirty="0" smtClean="0"/>
              <a:t>Key Workforce Aims of the Devolution Agreement</a:t>
            </a:r>
            <a:endParaRPr lang="en-US" sz="2600" dirty="0"/>
          </a:p>
          <a:p>
            <a:pPr>
              <a:spcAft>
                <a:spcPts val="200"/>
              </a:spcAft>
            </a:pPr>
            <a:r>
              <a:rPr lang="en-US" sz="2100" dirty="0" smtClean="0"/>
              <a:t>To </a:t>
            </a:r>
            <a:r>
              <a:rPr lang="en-US" sz="2100" dirty="0" smtClean="0"/>
              <a:t>ensure the workforce is liberated and flexible</a:t>
            </a:r>
            <a:endParaRPr lang="en-US" sz="2100" dirty="0"/>
          </a:p>
          <a:p>
            <a:pPr>
              <a:spcAft>
                <a:spcPts val="200"/>
              </a:spcAft>
            </a:pPr>
            <a:r>
              <a:rPr lang="en-GB" sz="2100" dirty="0" smtClean="0"/>
              <a:t>To ensure the workforce will work across both organisational and geographical boundaries</a:t>
            </a:r>
            <a:endParaRPr lang="en-GB" sz="2100" dirty="0"/>
          </a:p>
          <a:p>
            <a:pPr>
              <a:spcAft>
                <a:spcPts val="200"/>
              </a:spcAft>
            </a:pPr>
            <a:r>
              <a:rPr lang="en-GB" sz="2100" dirty="0" smtClean="0"/>
              <a:t>To ensure the workforce is fit for purpose</a:t>
            </a:r>
            <a:endParaRPr lang="en-GB" sz="2100" dirty="0"/>
          </a:p>
          <a:p>
            <a:pPr>
              <a:spcAft>
                <a:spcPts val="200"/>
              </a:spcAft>
            </a:pPr>
            <a:r>
              <a:rPr lang="en-GB" sz="2100" dirty="0" smtClean="0"/>
              <a:t>To ensure the workforce is sufficient and capable of providing high quality care at the point of need</a:t>
            </a:r>
            <a:endParaRPr lang="en-GB" sz="2100" dirty="0"/>
          </a:p>
          <a:p>
            <a:pPr>
              <a:spcAft>
                <a:spcPts val="200"/>
              </a:spcAft>
            </a:pPr>
            <a:r>
              <a:rPr lang="en-GB" sz="2100" dirty="0" smtClean="0"/>
              <a:t>To ensure the workforce embraces the culture and values of devolved health and social care</a:t>
            </a:r>
            <a:endParaRPr lang="en-GB" sz="2100" dirty="0"/>
          </a:p>
          <a:p>
            <a:pPr marL="0" indent="0">
              <a:buNone/>
            </a:pPr>
            <a:endParaRPr lang="en-GB" dirty="0"/>
          </a:p>
          <a:p>
            <a:endParaRPr lang="en-GB" dirty="0"/>
          </a:p>
          <a:p>
            <a:endParaRPr lang="en-US" dirty="0"/>
          </a:p>
          <a:p>
            <a:endParaRPr lang="en-US" dirty="0"/>
          </a:p>
          <a:p>
            <a:endParaRPr lang="en-GB" dirty="0"/>
          </a:p>
        </p:txBody>
      </p:sp>
      <p:sp>
        <p:nvSpPr>
          <p:cNvPr id="6" name="Title 1"/>
          <p:cNvSpPr txBox="1">
            <a:spLocks/>
          </p:cNvSpPr>
          <p:nvPr/>
        </p:nvSpPr>
        <p:spPr>
          <a:xfrm>
            <a:off x="464024" y="440960"/>
            <a:ext cx="8545832" cy="580926"/>
          </a:xfrm>
          <a:prstGeom prst="rect">
            <a:avLst/>
          </a:prstGeom>
        </p:spPr>
        <p:txBody>
          <a:bodyPr/>
          <a:lstStyle>
            <a:lvl1pPr algn="l" defTabSz="457200" rtl="0" eaLnBrk="1" latinLnBrk="0" hangingPunct="1">
              <a:spcBef>
                <a:spcPct val="0"/>
              </a:spcBef>
              <a:buNone/>
              <a:defRPr sz="2600" b="1" kern="1200">
                <a:solidFill>
                  <a:schemeClr val="tx1"/>
                </a:solidFill>
                <a:latin typeface="+mj-lt"/>
                <a:ea typeface="+mj-ea"/>
                <a:cs typeface="+mj-cs"/>
              </a:defRPr>
            </a:lvl1pPr>
          </a:lstStyle>
          <a:p>
            <a:r>
              <a:rPr lang="en-GB" sz="3200" dirty="0" smtClean="0"/>
              <a:t>What does this mean for the GM Workforce?</a:t>
            </a:r>
          </a:p>
        </p:txBody>
      </p:sp>
    </p:spTree>
    <p:extLst>
      <p:ext uri="{BB962C8B-B14F-4D97-AF65-F5344CB8AC3E}">
        <p14:creationId xmlns:p14="http://schemas.microsoft.com/office/powerpoint/2010/main" val="62272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6305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29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7463"/>
            <a:ext cx="916305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30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61" y="-72682"/>
            <a:ext cx="9982472" cy="1303011"/>
          </a:xfrm>
        </p:spPr>
        <p:txBody>
          <a:bodyPr>
            <a:normAutofit/>
          </a:bodyPr>
          <a:lstStyle/>
          <a:p>
            <a:r>
              <a:rPr lang="en-GB" sz="3200" dirty="0" smtClean="0"/>
              <a:t>Strategic Plan – our vision- by Dec 15</a:t>
            </a:r>
            <a:endParaRPr lang="en-GB" sz="3200" dirty="0"/>
          </a:p>
        </p:txBody>
      </p:sp>
      <p:sp>
        <p:nvSpPr>
          <p:cNvPr id="3" name="Slide Number Placeholder 2"/>
          <p:cNvSpPr>
            <a:spLocks noGrp="1"/>
          </p:cNvSpPr>
          <p:nvPr>
            <p:ph type="sldNum" sz="quarter" idx="12"/>
          </p:nvPr>
        </p:nvSpPr>
        <p:spPr/>
        <p:txBody>
          <a:bodyPr/>
          <a:lstStyle/>
          <a:p>
            <a:fld id="{FCAFA4D6-C16E-8647-BCC9-03A36DB51566}" type="slidenum">
              <a:rPr lang="en-GB" smtClean="0">
                <a:solidFill>
                  <a:prstClr val="black">
                    <a:tint val="75000"/>
                  </a:prstClr>
                </a:solidFill>
              </a:rPr>
              <a:pPr/>
              <a:t>8</a:t>
            </a:fld>
            <a:endParaRPr lang="en-GB" dirty="0">
              <a:solidFill>
                <a:prstClr val="black">
                  <a:tint val="75000"/>
                </a:prstClr>
              </a:solidFill>
            </a:endParaRPr>
          </a:p>
        </p:txBody>
      </p:sp>
      <p:sp>
        <p:nvSpPr>
          <p:cNvPr id="4" name="Slide Number Placeholder 3"/>
          <p:cNvSpPr txBox="1">
            <a:spLocks/>
          </p:cNvSpPr>
          <p:nvPr/>
        </p:nvSpPr>
        <p:spPr>
          <a:xfrm>
            <a:off x="7373180" y="6932990"/>
            <a:ext cx="1673352" cy="155448"/>
          </a:xfrm>
          <a:prstGeom prst="rect">
            <a:avLst/>
          </a:prstGeom>
        </p:spPr>
        <p:txBody>
          <a:bodyPr vert="horz" lIns="101882" tIns="50941" rIns="101882" bIns="50941" rtlCol="0" anchor="ctr"/>
          <a:lstStyle>
            <a:defPPr>
              <a:defRPr lang="en-US"/>
            </a:defPPr>
            <a:lvl1pPr marL="0" algn="r" defTabSz="1018824" rtl="0" eaLnBrk="1" latinLnBrk="0" hangingPunct="1">
              <a:defRPr sz="1000" kern="1200">
                <a:solidFill>
                  <a:schemeClr val="tx1"/>
                </a:solidFill>
                <a:latin typeface="Arial" pitchFamily="34" charset="0"/>
                <a:ea typeface="+mn-ea"/>
                <a:cs typeface="Arial" pitchFamily="34" charset="0"/>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4D5A39AF-FEF5-47AB-AA80-4C0BD4A8B092}" type="slidenum">
              <a:rPr kumimoji="0" lang="en-GB" sz="1000" b="0" i="0" u="none" strike="noStrike" kern="1200" cap="none" spc="0" normalizeH="0" baseline="0" noProof="0" smtClean="0">
                <a:ln>
                  <a:noFill/>
                </a:ln>
                <a:solidFill>
                  <a:srgbClr val="000000"/>
                </a:solidFill>
                <a:effectLst/>
                <a:uLnTx/>
                <a:uFillTx/>
                <a:latin typeface="Arial" pitchFamily="34" charset="0"/>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5" name="Rectangle 4"/>
          <p:cNvSpPr/>
          <p:nvPr/>
        </p:nvSpPr>
        <p:spPr>
          <a:xfrm>
            <a:off x="3186203" y="1212115"/>
            <a:ext cx="2839996" cy="1558888"/>
          </a:xfrm>
          <a:prstGeom prst="rect">
            <a:avLst/>
          </a:prstGeom>
          <a:solidFill>
            <a:srgbClr val="FFFFFF"/>
          </a:solidFill>
          <a:ln w="57150">
            <a:solidFill>
              <a:schemeClr val="accent3">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a:rPr>
              <a:t>Overarching plan</a:t>
            </a:r>
          </a:p>
          <a:p>
            <a:pPr marL="0" marR="0" lvl="0" indent="0" algn="ctr" defTabSz="1018824"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a:rPr>
              <a:t>Integrated document including detailed financials</a:t>
            </a:r>
          </a:p>
        </p:txBody>
      </p:sp>
      <p:sp>
        <p:nvSpPr>
          <p:cNvPr id="6" name="Rectangle 5"/>
          <p:cNvSpPr/>
          <p:nvPr/>
        </p:nvSpPr>
        <p:spPr>
          <a:xfrm>
            <a:off x="348681" y="5222392"/>
            <a:ext cx="2839996" cy="1158936"/>
          </a:xfrm>
          <a:prstGeom prst="rect">
            <a:avLst/>
          </a:prstGeom>
          <a:solidFill>
            <a:srgbClr val="FFFFFF"/>
          </a:solidFill>
          <a:ln w="28575">
            <a:solidFill>
              <a:schemeClr val="accent3">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a:rPr>
              <a:t>Locality plans (10)</a:t>
            </a:r>
            <a:br>
              <a:rPr kumimoji="0" lang="en-GB" sz="1400" b="1" i="0" u="none" strike="noStrike" kern="0" cap="none" spc="0" normalizeH="0" baseline="0" noProof="0" dirty="0" smtClean="0">
                <a:ln>
                  <a:noFill/>
                </a:ln>
                <a:solidFill>
                  <a:srgbClr val="000000"/>
                </a:solidFill>
                <a:effectLst/>
                <a:uLnTx/>
                <a:uFillTx/>
                <a:latin typeface="Arial"/>
              </a:rPr>
            </a:br>
            <a:r>
              <a:rPr kumimoji="0" lang="en-GB" sz="1400" b="0" i="0" u="none" strike="noStrike" kern="0" cap="none" spc="0" normalizeH="0" baseline="0" noProof="0" dirty="0" smtClean="0">
                <a:ln>
                  <a:noFill/>
                </a:ln>
                <a:solidFill>
                  <a:srgbClr val="000000"/>
                </a:solidFill>
                <a:effectLst/>
                <a:uLnTx/>
                <a:uFillTx/>
                <a:latin typeface="Arial"/>
              </a:rPr>
              <a:t>Set out local ‘place view’ and key focus on integrated care approach;  Consistent format and structure that can be aggregated</a:t>
            </a:r>
          </a:p>
        </p:txBody>
      </p:sp>
      <p:sp>
        <p:nvSpPr>
          <p:cNvPr id="7" name="Rectangle 6"/>
          <p:cNvSpPr/>
          <p:nvPr/>
        </p:nvSpPr>
        <p:spPr>
          <a:xfrm>
            <a:off x="3188677" y="5222392"/>
            <a:ext cx="2839996" cy="1158936"/>
          </a:xfrm>
          <a:prstGeom prst="rect">
            <a:avLst/>
          </a:prstGeom>
          <a:solidFill>
            <a:srgbClr val="FFFFFF"/>
          </a:solidFill>
          <a:ln w="28575">
            <a:solidFill>
              <a:schemeClr val="accent3">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a:rPr>
              <a:t>Provider Collaboration Plans</a:t>
            </a:r>
            <a:br>
              <a:rPr kumimoji="0" lang="en-GB" sz="1400" b="1" i="0" u="none" strike="noStrike" kern="0" cap="none" spc="0" normalizeH="0" baseline="0" noProof="0" dirty="0" smtClean="0">
                <a:ln>
                  <a:noFill/>
                </a:ln>
                <a:solidFill>
                  <a:srgbClr val="000000"/>
                </a:solidFill>
                <a:effectLst/>
                <a:uLnTx/>
                <a:uFillTx/>
                <a:latin typeface="Arial"/>
              </a:rPr>
            </a:br>
            <a:r>
              <a:rPr kumimoji="0" lang="en-GB" sz="1400" b="0" i="0" u="none" strike="noStrike" kern="0" cap="none" spc="0" normalizeH="0" baseline="0" noProof="0" dirty="0" smtClean="0">
                <a:ln>
                  <a:noFill/>
                </a:ln>
                <a:solidFill>
                  <a:srgbClr val="000000"/>
                </a:solidFill>
                <a:effectLst/>
                <a:uLnTx/>
                <a:uFillTx/>
                <a:latin typeface="Arial"/>
              </a:rPr>
              <a:t>Set provider intentions and opportunities of how </a:t>
            </a:r>
            <a:r>
              <a:rPr lang="en-GB" sz="1400" kern="0" dirty="0" smtClean="0">
                <a:solidFill>
                  <a:srgbClr val="000000"/>
                </a:solidFill>
                <a:latin typeface="Arial"/>
              </a:rPr>
              <a:t>to</a:t>
            </a:r>
            <a:r>
              <a:rPr kumimoji="0" lang="en-GB" sz="1400" b="0" i="0" u="none" strike="noStrike" kern="0" cap="none" spc="0" normalizeH="0" baseline="0" noProof="0" dirty="0" smtClean="0">
                <a:ln>
                  <a:noFill/>
                </a:ln>
                <a:solidFill>
                  <a:srgbClr val="000000"/>
                </a:solidFill>
                <a:effectLst/>
                <a:uLnTx/>
                <a:uFillTx/>
                <a:latin typeface="Arial"/>
              </a:rPr>
              <a:t> deliver better care/productivity</a:t>
            </a:r>
            <a:r>
              <a:rPr kumimoji="0" lang="en-GB" sz="1400" b="0" i="0" u="none" strike="noStrike" kern="0" cap="none" spc="0" normalizeH="0" noProof="0" dirty="0" smtClean="0">
                <a:ln>
                  <a:noFill/>
                </a:ln>
                <a:solidFill>
                  <a:srgbClr val="000000"/>
                </a:solidFill>
                <a:effectLst/>
                <a:uLnTx/>
                <a:uFillTx/>
                <a:latin typeface="Arial"/>
              </a:rPr>
              <a:t> </a:t>
            </a:r>
            <a:r>
              <a:rPr lang="en-GB" sz="1400" kern="0" dirty="0" smtClean="0">
                <a:solidFill>
                  <a:srgbClr val="000000"/>
                </a:solidFill>
                <a:latin typeface="Arial"/>
              </a:rPr>
              <a:t>linked</a:t>
            </a:r>
            <a:r>
              <a:rPr kumimoji="0" lang="en-GB" sz="1400" b="0" i="0" u="none" strike="noStrike" kern="0" cap="none" spc="0" normalizeH="0" baseline="0" noProof="0" dirty="0" smtClean="0">
                <a:ln>
                  <a:noFill/>
                </a:ln>
                <a:solidFill>
                  <a:srgbClr val="000000"/>
                </a:solidFill>
                <a:effectLst/>
                <a:uLnTx/>
                <a:uFillTx/>
                <a:latin typeface="Arial"/>
              </a:rPr>
              <a:t> to estates requirements</a:t>
            </a:r>
            <a:endParaRPr kumimoji="0" lang="en-GB" sz="1400" b="1" i="0" u="none" strike="noStrike" kern="0" cap="none" spc="0" normalizeH="0" baseline="0" noProof="0" dirty="0" smtClean="0">
              <a:ln>
                <a:noFill/>
              </a:ln>
              <a:solidFill>
                <a:srgbClr val="000000"/>
              </a:solidFill>
              <a:effectLst/>
              <a:uLnTx/>
              <a:uFillTx/>
              <a:latin typeface="Arial"/>
            </a:endParaRPr>
          </a:p>
        </p:txBody>
      </p:sp>
      <p:sp>
        <p:nvSpPr>
          <p:cNvPr id="8" name="Rectangle 7"/>
          <p:cNvSpPr/>
          <p:nvPr/>
        </p:nvSpPr>
        <p:spPr>
          <a:xfrm>
            <a:off x="6053300" y="5222392"/>
            <a:ext cx="2839996" cy="1158936"/>
          </a:xfrm>
          <a:prstGeom prst="rect">
            <a:avLst/>
          </a:prstGeom>
          <a:solidFill>
            <a:srgbClr val="FFFFFF"/>
          </a:solidFill>
          <a:ln w="28575">
            <a:solidFill>
              <a:schemeClr val="accent3">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smtClean="0">
              <a:ln>
                <a:noFill/>
              </a:ln>
              <a:solidFill>
                <a:srgbClr val="000000"/>
              </a:solidFill>
              <a:effectLst/>
              <a:uLnTx/>
              <a:uFillTx/>
              <a:latin typeface="Arial"/>
            </a:endParaRPr>
          </a:p>
          <a:p>
            <a:pPr marL="0" marR="0" lvl="0" indent="0" algn="ctr" defTabSz="101882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a:rPr>
              <a:t>GM </a:t>
            </a:r>
            <a:r>
              <a:rPr kumimoji="0" lang="en-GB" sz="1400" b="1" i="0" u="none" strike="noStrike" kern="0" cap="none" spc="0" normalizeH="0" baseline="0" noProof="0" dirty="0" err="1" smtClean="0">
                <a:ln>
                  <a:noFill/>
                </a:ln>
                <a:solidFill>
                  <a:srgbClr val="000000"/>
                </a:solidFill>
                <a:effectLst/>
                <a:uLnTx/>
                <a:uFillTx/>
                <a:latin typeface="Arial"/>
              </a:rPr>
              <a:t>Workstreams</a:t>
            </a:r>
            <a:r>
              <a:rPr kumimoji="0" lang="en-GB" sz="1400" b="1" i="0" u="none" strike="noStrike" kern="0" cap="none" spc="0" normalizeH="0" baseline="0" noProof="0" dirty="0" smtClean="0">
                <a:ln>
                  <a:noFill/>
                </a:ln>
                <a:solidFill>
                  <a:srgbClr val="000000"/>
                </a:solidFill>
                <a:effectLst/>
                <a:uLnTx/>
                <a:uFillTx/>
                <a:latin typeface="Arial"/>
              </a:rPr>
              <a:t> </a:t>
            </a:r>
            <a:br>
              <a:rPr kumimoji="0" lang="en-GB" sz="1400" b="1" i="0" u="none" strike="noStrike" kern="0" cap="none" spc="0" normalizeH="0" baseline="0" noProof="0" dirty="0" smtClean="0">
                <a:ln>
                  <a:noFill/>
                </a:ln>
                <a:solidFill>
                  <a:srgbClr val="000000"/>
                </a:solidFill>
                <a:effectLst/>
                <a:uLnTx/>
                <a:uFillTx/>
                <a:latin typeface="Arial"/>
              </a:rPr>
            </a:br>
            <a:r>
              <a:rPr kumimoji="0" lang="en-GB" sz="1400" b="0" i="0" u="none" strike="noStrike" kern="0" cap="none" spc="0" normalizeH="0" baseline="0" noProof="0" dirty="0" smtClean="0">
                <a:ln>
                  <a:noFill/>
                </a:ln>
                <a:solidFill>
                  <a:srgbClr val="000000"/>
                </a:solidFill>
                <a:effectLst/>
                <a:uLnTx/>
                <a:uFillTx/>
                <a:latin typeface="Arial"/>
              </a:rPr>
              <a:t>Set out plans for GM-wide initiatives including provider reform/configuration  and key enablers</a:t>
            </a:r>
          </a:p>
          <a:p>
            <a:pPr marL="0" marR="0" lvl="0" indent="0" algn="ctr" defTabSz="101882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a:rPr>
              <a:t> </a:t>
            </a:r>
          </a:p>
        </p:txBody>
      </p:sp>
      <p:sp>
        <p:nvSpPr>
          <p:cNvPr id="21" name="Rectangle 20"/>
          <p:cNvSpPr/>
          <p:nvPr/>
        </p:nvSpPr>
        <p:spPr>
          <a:xfrm>
            <a:off x="1512331" y="2981563"/>
            <a:ext cx="6192688" cy="2066036"/>
          </a:xfrm>
          <a:prstGeom prst="rect">
            <a:avLst/>
          </a:prstGeom>
          <a:solidFill>
            <a:schemeClr val="bg1"/>
          </a:solidFill>
          <a:ln w="38100">
            <a:prstDash val="dash"/>
          </a:ln>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smtClean="0">
                <a:solidFill>
                  <a:schemeClr val="tx1"/>
                </a:solidFill>
                <a:latin typeface="Arial" pitchFamily="34" charset="0"/>
                <a:cs typeface="Arial" pitchFamily="34" charset="0"/>
              </a:rPr>
              <a:t>Resulting Components of the GM Model</a:t>
            </a:r>
          </a:p>
          <a:p>
            <a:pPr marL="228600" indent="-228600">
              <a:buFont typeface="+mj-lt"/>
              <a:buAutoNum type="arabicPeriod"/>
            </a:pPr>
            <a:r>
              <a:rPr lang="en-GB" sz="1400" dirty="0" smtClean="0">
                <a:solidFill>
                  <a:schemeClr val="tx1"/>
                </a:solidFill>
                <a:latin typeface="Arial" pitchFamily="34" charset="0"/>
                <a:cs typeface="Arial" pitchFamily="34" charset="0"/>
              </a:rPr>
              <a:t>A Social Movement for Change </a:t>
            </a:r>
          </a:p>
          <a:p>
            <a:pPr marL="228600" indent="-228600">
              <a:buFont typeface="+mj-lt"/>
              <a:buAutoNum type="arabicPeriod"/>
            </a:pPr>
            <a:r>
              <a:rPr lang="en-GB" sz="1400" dirty="0" smtClean="0">
                <a:solidFill>
                  <a:schemeClr val="tx1"/>
                </a:solidFill>
                <a:latin typeface="Arial" pitchFamily="34" charset="0"/>
                <a:cs typeface="Arial" pitchFamily="34" charset="0"/>
              </a:rPr>
              <a:t>Evidence Based Care across all Settings</a:t>
            </a:r>
            <a:endParaRPr lang="en-GB" sz="1400" dirty="0">
              <a:solidFill>
                <a:schemeClr val="tx1"/>
              </a:solidFill>
              <a:latin typeface="Arial" pitchFamily="34" charset="0"/>
              <a:cs typeface="Arial" pitchFamily="34" charset="0"/>
            </a:endParaRPr>
          </a:p>
          <a:p>
            <a:pPr marL="228600" indent="-228600">
              <a:buFont typeface="+mj-lt"/>
              <a:buAutoNum type="arabicPeriod"/>
            </a:pPr>
            <a:r>
              <a:rPr lang="en-GB" sz="1400" dirty="0">
                <a:solidFill>
                  <a:schemeClr val="tx1"/>
                </a:solidFill>
                <a:latin typeface="Arial" pitchFamily="34" charset="0"/>
                <a:cs typeface="Arial" pitchFamily="34" charset="0"/>
              </a:rPr>
              <a:t>Locality Based ICO/ACO operating a common prospectus</a:t>
            </a:r>
          </a:p>
          <a:p>
            <a:pPr marL="228600" indent="-228600">
              <a:buFont typeface="+mj-lt"/>
              <a:buAutoNum type="arabicPeriod"/>
            </a:pPr>
            <a:r>
              <a:rPr lang="en-GB" sz="1400" dirty="0" smtClean="0">
                <a:solidFill>
                  <a:schemeClr val="tx1"/>
                </a:solidFill>
                <a:latin typeface="Arial" pitchFamily="34" charset="0"/>
                <a:cs typeface="Arial" pitchFamily="34" charset="0"/>
              </a:rPr>
              <a:t>New Hospital Models</a:t>
            </a:r>
          </a:p>
          <a:p>
            <a:pPr marL="228600" indent="-228600">
              <a:buFont typeface="+mj-lt"/>
              <a:buAutoNum type="arabicPeriod"/>
            </a:pPr>
            <a:r>
              <a:rPr lang="en-GB" sz="1400" dirty="0" smtClean="0">
                <a:solidFill>
                  <a:schemeClr val="tx1"/>
                </a:solidFill>
                <a:latin typeface="Arial" pitchFamily="34" charset="0"/>
                <a:cs typeface="Arial" pitchFamily="34" charset="0"/>
              </a:rPr>
              <a:t>Health In novation Manchester</a:t>
            </a:r>
          </a:p>
          <a:p>
            <a:pPr marL="228600" indent="-228600">
              <a:buFont typeface="+mj-lt"/>
              <a:buAutoNum type="arabicPeriod"/>
            </a:pPr>
            <a:r>
              <a:rPr lang="en-GB" sz="1400" dirty="0" smtClean="0">
                <a:solidFill>
                  <a:schemeClr val="tx1"/>
                </a:solidFill>
                <a:latin typeface="Arial" pitchFamily="34" charset="0"/>
                <a:cs typeface="Arial" pitchFamily="34" charset="0"/>
              </a:rPr>
              <a:t>Single Estates Function</a:t>
            </a:r>
          </a:p>
          <a:p>
            <a:pPr marL="228600" indent="-228600">
              <a:buFont typeface="+mj-lt"/>
              <a:buAutoNum type="arabicPeriod"/>
            </a:pPr>
            <a:r>
              <a:rPr lang="en-GB" sz="1400" dirty="0" smtClean="0">
                <a:solidFill>
                  <a:schemeClr val="tx1"/>
                </a:solidFill>
                <a:latin typeface="Arial" pitchFamily="34" charset="0"/>
                <a:cs typeface="Arial" pitchFamily="34" charset="0"/>
              </a:rPr>
              <a:t>Single Workforce Transformation Plan</a:t>
            </a:r>
          </a:p>
          <a:p>
            <a:pPr marL="228600" indent="-228600">
              <a:buFont typeface="+mj-lt"/>
              <a:buAutoNum type="arabicPeriod"/>
            </a:pPr>
            <a:r>
              <a:rPr lang="en-GB" sz="1400" dirty="0" smtClean="0">
                <a:solidFill>
                  <a:schemeClr val="tx1"/>
                </a:solidFill>
                <a:latin typeface="Arial" pitchFamily="34" charset="0"/>
                <a:cs typeface="Arial" pitchFamily="34" charset="0"/>
              </a:rPr>
              <a:t>Single Information Governance and Data Sharing </a:t>
            </a:r>
            <a:r>
              <a:rPr lang="en-GB" sz="1600" dirty="0" smtClean="0">
                <a:solidFill>
                  <a:schemeClr val="tx1"/>
                </a:solidFill>
                <a:latin typeface="Arial" pitchFamily="34" charset="0"/>
                <a:cs typeface="Arial" pitchFamily="34" charset="0"/>
              </a:rPr>
              <a:t>Agreement</a:t>
            </a:r>
            <a:endParaRPr lang="en-GB" sz="1600" dirty="0">
              <a:solidFill>
                <a:schemeClr val="tx1"/>
              </a:solidFill>
              <a:latin typeface="Arial" pitchFamily="34" charset="0"/>
              <a:cs typeface="Arial" pitchFamily="34" charset="0"/>
            </a:endParaRPr>
          </a:p>
        </p:txBody>
      </p:sp>
      <p:cxnSp>
        <p:nvCxnSpPr>
          <p:cNvPr id="39" name="Straight Connector 38"/>
          <p:cNvCxnSpPr/>
          <p:nvPr/>
        </p:nvCxnSpPr>
        <p:spPr>
          <a:xfrm flipV="1">
            <a:off x="4606201" y="5047599"/>
            <a:ext cx="0" cy="17479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4608675" y="2778901"/>
            <a:ext cx="0" cy="17479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86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GB" dirty="0" smtClean="0"/>
              <a:t>| </a:t>
            </a:r>
            <a:fld id="{B93B581A-0232-4F43-B196-4B515C515A88}" type="slidenum">
              <a:rPr lang="en-GB" smtClean="0"/>
              <a:t>9</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42" y="1196752"/>
            <a:ext cx="3159071" cy="5445224"/>
          </a:xfrm>
          <a:prstGeom prst="rect">
            <a:avLst/>
          </a:prstGeom>
        </p:spPr>
      </p:pic>
      <p:sp>
        <p:nvSpPr>
          <p:cNvPr id="6" name="TextBox 5"/>
          <p:cNvSpPr txBox="1"/>
          <p:nvPr/>
        </p:nvSpPr>
        <p:spPr>
          <a:xfrm>
            <a:off x="471942" y="476672"/>
            <a:ext cx="7056784"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Our Ambition</a:t>
            </a:r>
            <a:endParaRPr lang="en-GB" sz="3200" b="1" dirty="0">
              <a:latin typeface="Arial" pitchFamily="34" charset="0"/>
              <a:cs typeface="Arial" pitchFamily="34" charset="0"/>
            </a:endParaRPr>
          </a:p>
        </p:txBody>
      </p:sp>
      <p:sp>
        <p:nvSpPr>
          <p:cNvPr id="7" name="TextBox 6"/>
          <p:cNvSpPr txBox="1"/>
          <p:nvPr/>
        </p:nvSpPr>
        <p:spPr>
          <a:xfrm>
            <a:off x="3853299" y="1196752"/>
            <a:ext cx="5040560" cy="5078313"/>
          </a:xfrm>
          <a:prstGeom prst="rect">
            <a:avLst/>
          </a:prstGeom>
          <a:noFill/>
        </p:spPr>
        <p:txBody>
          <a:bodyPr wrap="square" rtlCol="0">
            <a:spAutoFit/>
          </a:bodyPr>
          <a:lstStyle/>
          <a:p>
            <a:endParaRPr lang="en-GB" dirty="0" smtClean="0">
              <a:latin typeface="Arial" pitchFamily="34" charset="0"/>
              <a:cs typeface="Arial" pitchFamily="34" charset="0"/>
            </a:endParaRPr>
          </a:p>
          <a:p>
            <a:r>
              <a:rPr lang="en-GB" dirty="0" smtClean="0">
                <a:latin typeface="Arial" pitchFamily="34" charset="0"/>
                <a:cs typeface="Arial" pitchFamily="34" charset="0"/>
              </a:rPr>
              <a:t>By April 2016 we will take care of our own £6bn funding, and with this money we will make a number of significant investments so that by 2020 we will have…</a:t>
            </a:r>
          </a:p>
          <a:p>
            <a:endParaRPr lang="en-GB" dirty="0">
              <a:latin typeface="Arial" pitchFamily="34" charset="0"/>
              <a:cs typeface="Arial" pitchFamily="34" charset="0"/>
            </a:endParaRPr>
          </a:p>
          <a:p>
            <a:pPr marL="285750" indent="-285750">
              <a:buFont typeface="Arial" pitchFamily="34" charset="0"/>
              <a:buChar char="•"/>
            </a:pPr>
            <a:r>
              <a:rPr lang="en-GB" dirty="0" smtClean="0">
                <a:latin typeface="Arial" pitchFamily="34" charset="0"/>
                <a:cs typeface="Arial" pitchFamily="34" charset="0"/>
              </a:rPr>
              <a:t>64,000 less people with chronic conditions</a:t>
            </a:r>
          </a:p>
          <a:p>
            <a:pPr marL="285750" indent="-285750">
              <a:buFont typeface="Arial" pitchFamily="34" charset="0"/>
              <a:buChar char="•"/>
            </a:pPr>
            <a:r>
              <a:rPr lang="en-GB" dirty="0" smtClean="0">
                <a:latin typeface="Arial" pitchFamily="34" charset="0"/>
                <a:cs typeface="Arial" pitchFamily="34" charset="0"/>
              </a:rPr>
              <a:t>10% less visits to urgent care</a:t>
            </a:r>
          </a:p>
          <a:p>
            <a:pPr marL="285750" indent="-285750">
              <a:buFont typeface="Arial" pitchFamily="34" charset="0"/>
              <a:buChar char="•"/>
            </a:pPr>
            <a:r>
              <a:rPr lang="en-GB" dirty="0" smtClean="0">
                <a:latin typeface="Arial" pitchFamily="34" charset="0"/>
                <a:cs typeface="Arial" pitchFamily="34" charset="0"/>
              </a:rPr>
              <a:t>6,000 less people being diagnosed with cancer</a:t>
            </a:r>
          </a:p>
          <a:p>
            <a:pPr marL="285750" indent="-285750">
              <a:buFont typeface="Arial" pitchFamily="34" charset="0"/>
              <a:buChar char="•"/>
            </a:pPr>
            <a:r>
              <a:rPr lang="en-GB" dirty="0" smtClean="0">
                <a:latin typeface="Arial" pitchFamily="34" charset="0"/>
                <a:cs typeface="Arial" pitchFamily="34" charset="0"/>
              </a:rPr>
              <a:t>25,000 people with severe mental illnesses will benefit from better community-based care, reducing need for urgent services by 30%</a:t>
            </a:r>
          </a:p>
          <a:p>
            <a:pPr marL="285750" indent="-285750">
              <a:buFont typeface="Arial" pitchFamily="34" charset="0"/>
              <a:buChar char="•"/>
            </a:pPr>
            <a:r>
              <a:rPr lang="en-GB" dirty="0" smtClean="0">
                <a:latin typeface="Arial" pitchFamily="34" charset="0"/>
                <a:cs typeface="Arial" pitchFamily="34" charset="0"/>
              </a:rPr>
              <a:t>18,000 children better supported by local services</a:t>
            </a:r>
          </a:p>
          <a:p>
            <a:pPr marL="285750" indent="-285750">
              <a:buFont typeface="Arial" pitchFamily="34" charset="0"/>
              <a:buChar char="•"/>
            </a:pPr>
            <a:r>
              <a:rPr lang="en-GB" dirty="0" smtClean="0">
                <a:latin typeface="Arial" pitchFamily="34" charset="0"/>
                <a:cs typeface="Arial" pitchFamily="34" charset="0"/>
              </a:rPr>
              <a:t>700,000 people with chronic conditions, better able to manage their own health</a:t>
            </a:r>
          </a:p>
        </p:txBody>
      </p:sp>
    </p:spTree>
    <p:extLst>
      <p:ext uri="{BB962C8B-B14F-4D97-AF65-F5344CB8AC3E}">
        <p14:creationId xmlns:p14="http://schemas.microsoft.com/office/powerpoint/2010/main" val="1482071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1065</Words>
  <Application>Microsoft Office PowerPoint</Application>
  <PresentationFormat>On-screen Show (4:3)</PresentationFormat>
  <Paragraphs>115</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Plan – our vision- by Dec 15</vt:lpstr>
      <vt:lpstr>PowerPoint Presentation</vt:lpstr>
      <vt:lpstr>Opportunities for the Workforce</vt:lpstr>
      <vt:lpstr>Challenges for the Workforce</vt:lpstr>
      <vt:lpstr>Thank You</vt:lpstr>
    </vt:vector>
  </TitlesOfParts>
  <Company>Central Mcr &amp; Mcr Childrens Univ Hosp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Rogers Yvonne (RW3) CMFT Manchester</dc:creator>
  <cp:lastModifiedBy>Rogers Yvonne</cp:lastModifiedBy>
  <cp:revision>8</cp:revision>
  <cp:lastPrinted>2015-10-29T15:47:46Z</cp:lastPrinted>
  <dcterms:created xsi:type="dcterms:W3CDTF">2015-10-29T14:42:47Z</dcterms:created>
  <dcterms:modified xsi:type="dcterms:W3CDTF">2015-11-02T13:00:43Z</dcterms:modified>
</cp:coreProperties>
</file>