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3" r:id="rId3"/>
    <p:sldId id="290" r:id="rId4"/>
    <p:sldId id="291" r:id="rId5"/>
    <p:sldId id="292" r:id="rId6"/>
    <p:sldId id="293" r:id="rId7"/>
    <p:sldId id="295" r:id="rId8"/>
    <p:sldId id="294" r:id="rId9"/>
    <p:sldId id="296" r:id="rId10"/>
    <p:sldId id="259" r:id="rId11"/>
    <p:sldId id="265" r:id="rId12"/>
    <p:sldId id="264" r:id="rId13"/>
    <p:sldId id="267" r:id="rId14"/>
    <p:sldId id="275" r:id="rId15"/>
    <p:sldId id="266" r:id="rId16"/>
    <p:sldId id="281" r:id="rId17"/>
    <p:sldId id="283" r:id="rId18"/>
    <p:sldId id="298" r:id="rId19"/>
    <p:sldId id="297" r:id="rId20"/>
    <p:sldId id="299" r:id="rId21"/>
    <p:sldId id="278" r:id="rId22"/>
    <p:sldId id="28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8BD5"/>
    <a:srgbClr val="65B01C"/>
    <a:srgbClr val="76B245"/>
    <a:srgbClr val="34B336"/>
    <a:srgbClr val="80B32F"/>
    <a:srgbClr val="1BDC35"/>
    <a:srgbClr val="76ED63"/>
    <a:srgbClr val="8CED47"/>
    <a:srgbClr val="15E613"/>
    <a:srgbClr val="269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107" d="100"/>
          <a:sy n="107" d="100"/>
        </p:scale>
        <p:origin x="-1734" y="-5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d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d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d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295399"/>
          </a:xfrm>
        </p:spPr>
        <p:txBody>
          <a:bodyPr/>
          <a:lstStyle/>
          <a:p>
            <a:endParaRPr lang="en-US" dirty="0">
              <a:solidFill>
                <a:schemeClr val="tx2">
                  <a:lumMod val="75000"/>
                </a:schemeClr>
              </a:solidFill>
              <a:latin typeface="Arial"/>
            </a:endParaRPr>
          </a:p>
        </p:txBody>
      </p:sp>
      <p:sp>
        <p:nvSpPr>
          <p:cNvPr id="3" name="Subtitle 2"/>
          <p:cNvSpPr>
            <a:spLocks noGrp="1"/>
          </p:cNvSpPr>
          <p:nvPr>
            <p:ph type="subTitle" idx="1"/>
          </p:nvPr>
        </p:nvSpPr>
        <p:spPr>
          <a:xfrm>
            <a:off x="685800" y="1905000"/>
            <a:ext cx="7772400" cy="3733800"/>
          </a:xfrm>
        </p:spPr>
        <p:txBody>
          <a:bodyPr/>
          <a:lstStyle/>
          <a:p>
            <a:r>
              <a:rPr lang="en-GB" sz="3600" b="1" dirty="0" smtClean="0">
                <a:solidFill>
                  <a:srgbClr val="0E8BD5"/>
                </a:solidFill>
              </a:rPr>
              <a:t>Integrated </a:t>
            </a:r>
            <a:r>
              <a:rPr lang="en-GB" sz="3600" b="1" dirty="0">
                <a:solidFill>
                  <a:srgbClr val="0E8BD5"/>
                </a:solidFill>
              </a:rPr>
              <a:t>Care </a:t>
            </a:r>
            <a:endParaRPr lang="en-GB" sz="3600" b="1" dirty="0" smtClean="0">
              <a:solidFill>
                <a:srgbClr val="0E8BD5"/>
              </a:solidFill>
            </a:endParaRPr>
          </a:p>
          <a:p>
            <a:r>
              <a:rPr lang="en-GB" sz="3600" b="1" dirty="0" smtClean="0">
                <a:solidFill>
                  <a:srgbClr val="0E8BD5"/>
                </a:solidFill>
              </a:rPr>
              <a:t>Difficult decision making</a:t>
            </a:r>
            <a:endParaRPr lang="en-GB" sz="1400" b="1" dirty="0" smtClean="0">
              <a:solidFill>
                <a:srgbClr val="0E8BD5"/>
              </a:solidFill>
            </a:endParaRPr>
          </a:p>
          <a:p>
            <a:endParaRPr lang="en-US" sz="1400" b="1" dirty="0">
              <a:solidFill>
                <a:srgbClr val="0E8BD5"/>
              </a:solidFill>
              <a:latin typeface="Arial"/>
            </a:endParaRPr>
          </a:p>
          <a:p>
            <a:r>
              <a:rPr lang="en-US" sz="2000" dirty="0" smtClean="0">
                <a:solidFill>
                  <a:schemeClr val="tx1"/>
                </a:solidFill>
                <a:latin typeface="Arial"/>
              </a:rPr>
              <a:t>Supporting staff to enhance access to acute healthcare for those with a learning disability or complex need </a:t>
            </a:r>
          </a:p>
          <a:p>
            <a:endParaRPr lang="en-US" sz="2000" dirty="0">
              <a:solidFill>
                <a:schemeClr val="tx1"/>
              </a:solidFill>
              <a:latin typeface="Arial"/>
            </a:endParaRPr>
          </a:p>
          <a:p>
            <a:pPr algn="l"/>
            <a:r>
              <a:rPr lang="en-US" sz="2000" b="1" u="sng" dirty="0" smtClean="0">
                <a:solidFill>
                  <a:schemeClr val="tx1"/>
                </a:solidFill>
                <a:latin typeface="Arial"/>
              </a:rPr>
              <a:t>Presented by </a:t>
            </a:r>
            <a:r>
              <a:rPr lang="en-US" sz="2000" dirty="0" smtClean="0">
                <a:solidFill>
                  <a:schemeClr val="tx1"/>
                </a:solidFill>
                <a:latin typeface="Arial"/>
              </a:rPr>
              <a:t>: Phil Dearden – Head of Safeguarding </a:t>
            </a:r>
          </a:p>
          <a:p>
            <a:pPr algn="l"/>
            <a:r>
              <a:rPr lang="en-US" sz="2000" dirty="0">
                <a:solidFill>
                  <a:schemeClr val="tx1"/>
                </a:solidFill>
                <a:latin typeface="Arial"/>
              </a:rPr>
              <a:t>	</a:t>
            </a:r>
            <a:r>
              <a:rPr lang="en-US" sz="2000" dirty="0" smtClean="0">
                <a:solidFill>
                  <a:schemeClr val="tx1"/>
                </a:solidFill>
                <a:latin typeface="Arial"/>
              </a:rPr>
              <a:t>		      </a:t>
            </a:r>
            <a:r>
              <a:rPr lang="en-GB" sz="2000" dirty="0" smtClean="0">
                <a:solidFill>
                  <a:schemeClr val="tx1"/>
                </a:solidFill>
                <a:latin typeface="Arial"/>
              </a:rPr>
              <a:t>Caroline Tyndall – Project manager</a:t>
            </a:r>
            <a:endParaRPr lang="en-US" sz="2000" dirty="0" smtClean="0">
              <a:solidFill>
                <a:schemeClr val="tx1"/>
              </a:solidFill>
              <a:latin typeface="Arial"/>
            </a:endParaRPr>
          </a:p>
        </p:txBody>
      </p:sp>
      <p:pic>
        <p:nvPicPr>
          <p:cNvPr id="4" name="Picture 3" descr="PATHWAYS FOOT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7200" y="5867400"/>
            <a:ext cx="4876800" cy="60996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642392"/>
            <a:ext cx="6952729"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 SLIDE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68"/>
            <a:ext cx="9144000" cy="685746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INT TO YOU.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223956" cy="691742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IND.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268"/>
            <a:ext cx="9144357" cy="685773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INTS TITLE SLID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68"/>
            <a:ext cx="9144000" cy="685746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INTS CARTOON BUBBLE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1219200"/>
            <a:ext cx="5638800" cy="5638800"/>
          </a:xfrm>
          <a:prstGeom prst="rect">
            <a:avLst/>
          </a:prstGeom>
        </p:spPr>
      </p:pic>
      <p:sp>
        <p:nvSpPr>
          <p:cNvPr id="5" name="Subtitle 2"/>
          <p:cNvSpPr txBox="1">
            <a:spLocks/>
          </p:cNvSpPr>
          <p:nvPr/>
        </p:nvSpPr>
        <p:spPr>
          <a:xfrm>
            <a:off x="4267200" y="188640"/>
            <a:ext cx="4419600" cy="5616624"/>
          </a:xfrm>
          <a:prstGeom prst="rect">
            <a:avLst/>
          </a:prstGeom>
        </p:spPr>
        <p:txBody>
          <a:bodyPr vert="horz"/>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en-US" sz="1000" b="1" i="0" u="sng" strike="noStrike" kern="1200" cap="none" spc="0" normalizeH="0" baseline="0" noProof="0" dirty="0" smtClean="0">
                <a:ln>
                  <a:noFill/>
                </a:ln>
                <a:solidFill>
                  <a:srgbClr val="00B0F0"/>
                </a:solidFill>
                <a:effectLst/>
                <a:uLnTx/>
                <a:uFillTx/>
                <a:latin typeface="Arial"/>
              </a:rPr>
              <a:t>Pathway point 1 – GP consultation and referral</a:t>
            </a: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kumimoji="0" lang="en-US" sz="1000" b="1" i="0" u="none" strike="noStrike" kern="1200" cap="none" spc="0" normalizeH="0" baseline="0" noProof="0" dirty="0" smtClean="0">
              <a:ln>
                <a:noFill/>
              </a:ln>
              <a:effectLst/>
              <a:uLnTx/>
              <a:uFillTx/>
              <a:latin typeface="Arial"/>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en-US" sz="1000" b="1" i="0" u="none" strike="noStrike" kern="1200" cap="none" spc="0" normalizeH="0" baseline="0" noProof="0" dirty="0" smtClean="0">
                <a:ln>
                  <a:noFill/>
                </a:ln>
                <a:effectLst/>
                <a:uLnTx/>
                <a:uFillTx/>
                <a:latin typeface="Arial"/>
              </a:rPr>
              <a:t>Reasonable adjustments to consider</a:t>
            </a:r>
          </a:p>
          <a:p>
            <a:pPr marL="171450" marR="0" lvl="0" indent="-171450" defTabSz="457200" rtl="0" eaLnBrk="1" fontAlgn="auto" latinLnBrk="0" hangingPunct="1">
              <a:lnSpc>
                <a:spcPct val="100000"/>
              </a:lnSpc>
              <a:spcBef>
                <a:spcPct val="20000"/>
              </a:spcBef>
              <a:spcAft>
                <a:spcPts val="0"/>
              </a:spcAft>
              <a:buClrTx/>
              <a:buSzTx/>
              <a:buFont typeface="Arial" pitchFamily="34" charset="0"/>
              <a:buChar char="•"/>
              <a:tabLst/>
              <a:defRPr/>
            </a:pPr>
            <a:r>
              <a:rPr lang="en-US" sz="1000" dirty="0" smtClean="0">
                <a:latin typeface="Arial"/>
              </a:rPr>
              <a:t>Timing of appointment – first or last one of the day? Double slot to allow more time for discussion?</a:t>
            </a:r>
          </a:p>
          <a:p>
            <a:pPr marL="171450" marR="0" lvl="0" indent="-171450"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1000" b="0" i="0" u="none" strike="noStrike" kern="1200" cap="none" spc="0" normalizeH="0" baseline="0" noProof="0" dirty="0" smtClean="0">
                <a:ln>
                  <a:noFill/>
                </a:ln>
                <a:effectLst/>
                <a:uLnTx/>
                <a:uFillTx/>
                <a:latin typeface="Arial"/>
              </a:rPr>
              <a:t>Communication – always talk directly to the patient first, then to any carer present. Listen to the </a:t>
            </a:r>
            <a:r>
              <a:rPr kumimoji="0" lang="en-US" sz="1000" b="0" i="0" u="none" strike="noStrike" kern="1200" cap="none" spc="0" normalizeH="0" baseline="0" noProof="0" dirty="0" err="1" smtClean="0">
                <a:ln>
                  <a:noFill/>
                </a:ln>
                <a:effectLst/>
                <a:uLnTx/>
                <a:uFillTx/>
                <a:latin typeface="Arial"/>
              </a:rPr>
              <a:t>carer’s</a:t>
            </a:r>
            <a:r>
              <a:rPr kumimoji="0" lang="en-US" sz="1000" b="0" i="0" u="none" strike="noStrike" kern="1200" cap="none" spc="0" normalizeH="0" baseline="0" noProof="0" dirty="0" smtClean="0">
                <a:ln>
                  <a:noFill/>
                </a:ln>
                <a:effectLst/>
                <a:uLnTx/>
                <a:uFillTx/>
                <a:latin typeface="Arial"/>
              </a:rPr>
              <a:t> observations of changes in behaviour – are these expressions of pain and discomfort? Use simple language/no jargon or communication tools to explain proposed investigations/treatment. Use easy-read leaflets/documentation to assist this process (easyhealth.org.uk has helpful materials available</a:t>
            </a:r>
            <a:r>
              <a:rPr kumimoji="0" lang="en-US" sz="1000" b="0" i="0" u="none" strike="noStrike" kern="1200" cap="none" spc="0" normalizeH="0" noProof="0" dirty="0" smtClean="0">
                <a:ln>
                  <a:noFill/>
                </a:ln>
                <a:effectLst/>
                <a:uLnTx/>
                <a:uFillTx/>
                <a:latin typeface="Arial"/>
              </a:rPr>
              <a:t> for use)</a:t>
            </a:r>
          </a:p>
          <a:p>
            <a:pPr marL="171450" marR="0" lvl="0" indent="-171450" defTabSz="457200" rtl="0" eaLnBrk="1" fontAlgn="auto" latinLnBrk="0" hangingPunct="1">
              <a:lnSpc>
                <a:spcPct val="100000"/>
              </a:lnSpc>
              <a:spcBef>
                <a:spcPct val="20000"/>
              </a:spcBef>
              <a:spcAft>
                <a:spcPts val="0"/>
              </a:spcAft>
              <a:buClrTx/>
              <a:buSzTx/>
              <a:buFont typeface="Arial" pitchFamily="34" charset="0"/>
              <a:buChar char="•"/>
              <a:tabLst/>
              <a:defRPr/>
            </a:pPr>
            <a:r>
              <a:rPr lang="en-US" sz="1000" baseline="0" dirty="0" smtClean="0">
                <a:latin typeface="Arial"/>
              </a:rPr>
              <a:t>Health</a:t>
            </a:r>
            <a:r>
              <a:rPr lang="en-US" sz="1000" dirty="0" smtClean="0">
                <a:latin typeface="Arial"/>
              </a:rPr>
              <a:t> promotion – has the patient and their carer completed a Health Passport document? Do they need assistance to do this or update an existing one? </a:t>
            </a:r>
            <a:r>
              <a:rPr kumimoji="0" lang="en-US" sz="1000" b="0" i="0" u="none" strike="noStrike" kern="1200" cap="none" spc="0" normalizeH="0" baseline="0" noProof="0" dirty="0" smtClean="0">
                <a:ln>
                  <a:noFill/>
                </a:ln>
                <a:effectLst/>
                <a:uLnTx/>
                <a:uFillTx/>
                <a:latin typeface="Arial"/>
              </a:rPr>
              <a:t>Are</a:t>
            </a:r>
            <a:r>
              <a:rPr kumimoji="0" lang="en-US" sz="1000" b="0" i="0" u="none" strike="noStrike" kern="1200" cap="none" spc="0" normalizeH="0" noProof="0" dirty="0" smtClean="0">
                <a:ln>
                  <a:noFill/>
                </a:ln>
                <a:effectLst/>
                <a:uLnTx/>
                <a:uFillTx/>
                <a:latin typeface="Arial"/>
              </a:rPr>
              <a:t> they known to the community learning disability team? Do they need referring? Has a health action plan been offered and an annual health check been booked?</a:t>
            </a:r>
          </a:p>
          <a:p>
            <a:pPr marL="171450" marR="0" lvl="0" indent="-171450" defTabSz="457200" rtl="0" eaLnBrk="1" fontAlgn="auto" latinLnBrk="0" hangingPunct="1">
              <a:lnSpc>
                <a:spcPct val="100000"/>
              </a:lnSpc>
              <a:spcBef>
                <a:spcPct val="20000"/>
              </a:spcBef>
              <a:spcAft>
                <a:spcPts val="0"/>
              </a:spcAft>
              <a:buClrTx/>
              <a:buSzTx/>
              <a:buFont typeface="Arial" pitchFamily="34" charset="0"/>
              <a:buChar char="•"/>
              <a:tabLst/>
              <a:defRPr/>
            </a:pPr>
            <a:endParaRPr lang="en-US" sz="1000" baseline="0" dirty="0">
              <a:latin typeface="Arial"/>
            </a:endParaRPr>
          </a:p>
          <a:p>
            <a:pPr marR="0" lvl="0" defTabSz="457200" rtl="0" eaLnBrk="1" fontAlgn="auto" latinLnBrk="0" hangingPunct="1">
              <a:lnSpc>
                <a:spcPct val="100000"/>
              </a:lnSpc>
              <a:spcBef>
                <a:spcPct val="20000"/>
              </a:spcBef>
              <a:spcAft>
                <a:spcPts val="0"/>
              </a:spcAft>
              <a:buClrTx/>
              <a:buSzTx/>
              <a:tabLst/>
              <a:defRPr/>
            </a:pPr>
            <a:r>
              <a:rPr kumimoji="0" lang="en-US" sz="1000" b="1" i="0" u="none" strike="noStrike" kern="1200" cap="none" spc="0" normalizeH="0" noProof="0" dirty="0" smtClean="0">
                <a:ln>
                  <a:noFill/>
                </a:ln>
                <a:effectLst/>
                <a:uLnTx/>
                <a:uFillTx/>
                <a:latin typeface="Arial"/>
              </a:rPr>
              <a:t>Other professionals who can help</a:t>
            </a:r>
          </a:p>
          <a:p>
            <a:pPr marL="171450" marR="0" lvl="0" indent="-171450" defTabSz="457200" rtl="0" eaLnBrk="1" fontAlgn="auto" latinLnBrk="0" hangingPunct="1">
              <a:lnSpc>
                <a:spcPct val="100000"/>
              </a:lnSpc>
              <a:spcBef>
                <a:spcPct val="20000"/>
              </a:spcBef>
              <a:spcAft>
                <a:spcPts val="0"/>
              </a:spcAft>
              <a:buClrTx/>
              <a:buSzTx/>
              <a:buFont typeface="Arial" pitchFamily="34" charset="0"/>
              <a:buChar char="•"/>
              <a:tabLst/>
              <a:defRPr/>
            </a:pPr>
            <a:r>
              <a:rPr lang="en-US" sz="1000" baseline="0" dirty="0" smtClean="0">
                <a:latin typeface="Arial"/>
              </a:rPr>
              <a:t>Community learning disability team – can offer support and guidance to a person with a learning disability and their family/</a:t>
            </a:r>
            <a:r>
              <a:rPr lang="en-US" sz="1000" baseline="0" dirty="0" err="1" smtClean="0">
                <a:latin typeface="Arial"/>
              </a:rPr>
              <a:t>carers</a:t>
            </a:r>
            <a:r>
              <a:rPr lang="en-US" sz="1000" baseline="0" dirty="0" smtClean="0">
                <a:latin typeface="Arial"/>
              </a:rPr>
              <a:t> e.g. assistance in completing or updating</a:t>
            </a:r>
            <a:r>
              <a:rPr lang="en-US" sz="1000" dirty="0" smtClean="0">
                <a:latin typeface="Arial"/>
              </a:rPr>
              <a:t> a Health Passport/Health Action Plan, involvement in best interests decision making process for those who lack capacity to consent to specific investigations or treatment.</a:t>
            </a:r>
          </a:p>
          <a:p>
            <a:pPr marL="171450" marR="0" lvl="0" indent="-171450" defTabSz="457200" rtl="0" eaLnBrk="1" fontAlgn="auto" latinLnBrk="0" hangingPunct="1">
              <a:lnSpc>
                <a:spcPct val="100000"/>
              </a:lnSpc>
              <a:spcBef>
                <a:spcPct val="20000"/>
              </a:spcBef>
              <a:spcAft>
                <a:spcPts val="0"/>
              </a:spcAft>
              <a:buClrTx/>
              <a:buSzTx/>
              <a:buFont typeface="Arial" pitchFamily="34" charset="0"/>
              <a:buChar char="•"/>
              <a:tabLst/>
              <a:defRPr/>
            </a:pPr>
            <a:endParaRPr lang="en-US" sz="1000" dirty="0">
              <a:latin typeface="Arial"/>
            </a:endParaRPr>
          </a:p>
          <a:p>
            <a:pPr marR="0" lvl="0" defTabSz="457200" rtl="0" eaLnBrk="1" fontAlgn="auto" latinLnBrk="0" hangingPunct="1">
              <a:lnSpc>
                <a:spcPct val="100000"/>
              </a:lnSpc>
              <a:spcBef>
                <a:spcPct val="20000"/>
              </a:spcBef>
              <a:spcAft>
                <a:spcPts val="0"/>
              </a:spcAft>
              <a:buClrTx/>
              <a:buSzTx/>
              <a:tabLst/>
              <a:defRPr/>
            </a:pPr>
            <a:r>
              <a:rPr lang="en-US" sz="1000" b="1" dirty="0" smtClean="0">
                <a:latin typeface="Arial"/>
              </a:rPr>
              <a:t>Best interests decision making</a:t>
            </a:r>
          </a:p>
          <a:p>
            <a:pPr marL="171450" marR="0" lvl="0" indent="-171450" defTabSz="457200" rtl="0" eaLnBrk="1" fontAlgn="auto" latinLnBrk="0" hangingPunct="1">
              <a:lnSpc>
                <a:spcPct val="100000"/>
              </a:lnSpc>
              <a:spcBef>
                <a:spcPct val="20000"/>
              </a:spcBef>
              <a:spcAft>
                <a:spcPts val="0"/>
              </a:spcAft>
              <a:buClrTx/>
              <a:buSzTx/>
              <a:buFont typeface="Arial" pitchFamily="34" charset="0"/>
              <a:buChar char="•"/>
              <a:tabLst/>
              <a:defRPr/>
            </a:pPr>
            <a:r>
              <a:rPr lang="en-US" sz="1000" dirty="0" smtClean="0">
                <a:latin typeface="Arial"/>
              </a:rPr>
              <a:t>Does the patient lack capacity to consent to a particular investigation or proposed treatment? See Appendix 1 to guide you in establishing this.</a:t>
            </a:r>
          </a:p>
          <a:p>
            <a:pPr marL="171450" marR="0" lvl="0" indent="-171450" defTabSz="457200" rtl="0" eaLnBrk="1" fontAlgn="auto" latinLnBrk="0" hangingPunct="1">
              <a:lnSpc>
                <a:spcPct val="100000"/>
              </a:lnSpc>
              <a:spcBef>
                <a:spcPct val="20000"/>
              </a:spcBef>
              <a:spcAft>
                <a:spcPts val="0"/>
              </a:spcAft>
              <a:buClrTx/>
              <a:buSzTx/>
              <a:buFont typeface="Arial" pitchFamily="34" charset="0"/>
              <a:buChar char="•"/>
              <a:tabLst/>
              <a:defRPr/>
            </a:pPr>
            <a:r>
              <a:rPr lang="en-US" sz="1000" dirty="0" smtClean="0">
                <a:latin typeface="Arial"/>
              </a:rPr>
              <a:t>Does the patient already have a lasting power of attorney in place for healthcare decisions?</a:t>
            </a:r>
          </a:p>
          <a:p>
            <a:pPr marL="171450" marR="0" lvl="0" indent="-171450" defTabSz="457200" rtl="0" eaLnBrk="1" fontAlgn="auto" latinLnBrk="0" hangingPunct="1">
              <a:lnSpc>
                <a:spcPct val="100000"/>
              </a:lnSpc>
              <a:spcBef>
                <a:spcPct val="20000"/>
              </a:spcBef>
              <a:spcAft>
                <a:spcPts val="0"/>
              </a:spcAft>
              <a:buClrTx/>
              <a:buSzTx/>
              <a:buFont typeface="Arial" pitchFamily="34" charset="0"/>
              <a:buChar char="•"/>
              <a:tabLst/>
              <a:defRPr/>
            </a:pPr>
            <a:r>
              <a:rPr lang="en-US" sz="1000" dirty="0" smtClean="0">
                <a:latin typeface="Arial"/>
              </a:rPr>
              <a:t>If the patient is deemed to lack capacity, how can the best interests of the patient be established regarding the proposed investigation/treatment? See Appendices 1 and 2 to support you in this process.</a:t>
            </a:r>
          </a:p>
        </p:txBody>
      </p:sp>
      <p:pic>
        <p:nvPicPr>
          <p:cNvPr id="6" name="Picture 5" descr="PATHWAYS FOOT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7200" y="5867400"/>
            <a:ext cx="4876800" cy="60996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68"/>
            <a:ext cx="9144000" cy="685746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779912" y="188640"/>
            <a:ext cx="5184576" cy="5450160"/>
          </a:xfrm>
          <a:prstGeom prst="rect">
            <a:avLst/>
          </a:prstGeom>
        </p:spPr>
        <p:txBody>
          <a:bodyPr vert="horz"/>
          <a:lstStyle/>
          <a:p>
            <a:r>
              <a:rPr lang="en-GB" sz="800" b="1" dirty="0" smtClean="0">
                <a:latin typeface="Arial" pitchFamily="34" charset="0"/>
                <a:cs typeface="Arial" pitchFamily="34" charset="0"/>
              </a:rPr>
              <a:t>Reasonable </a:t>
            </a:r>
            <a:r>
              <a:rPr lang="en-GB" sz="800" b="1" dirty="0">
                <a:latin typeface="Arial" pitchFamily="34" charset="0"/>
                <a:cs typeface="Arial" pitchFamily="34" charset="0"/>
              </a:rPr>
              <a:t>adjustments to consider</a:t>
            </a:r>
            <a:endParaRPr lang="en-GB" sz="800" dirty="0">
              <a:latin typeface="Arial" pitchFamily="34" charset="0"/>
              <a:cs typeface="Arial" pitchFamily="34" charset="0"/>
            </a:endParaRPr>
          </a:p>
          <a:p>
            <a:pPr lvl="0"/>
            <a:r>
              <a:rPr lang="en-GB" sz="800" b="1" dirty="0">
                <a:latin typeface="Arial" pitchFamily="34" charset="0"/>
                <a:cs typeface="Arial" pitchFamily="34" charset="0"/>
              </a:rPr>
              <a:t>Discharge planning </a:t>
            </a:r>
            <a:r>
              <a:rPr lang="en-GB" sz="800" dirty="0">
                <a:latin typeface="Arial" pitchFamily="34" charset="0"/>
                <a:cs typeface="Arial" pitchFamily="34" charset="0"/>
              </a:rPr>
              <a:t>– ensure discharge planning commences on admission of the patient. Establish whether a referral to the Integrated Discharge Team (IDT) is required to assist in facilitating the patient’s discharge or to contact the social worker in the community that is already involved with the patient and therefore aware of their care provision needs at home. Ensure the patient’s discharge is as timely as possible, reducing any anxiety/distress caused by the unfamiliar environment of the ward. Ensure all equipment/supplies required are identified and provided prior to the day of discharge. Ask the pharmacist to review medication and their method of administration prior to discharge.</a:t>
            </a:r>
          </a:p>
          <a:p>
            <a:pPr lvl="0"/>
            <a:r>
              <a:rPr lang="en-GB" sz="800" b="1" dirty="0">
                <a:latin typeface="Arial" pitchFamily="34" charset="0"/>
                <a:cs typeface="Arial" pitchFamily="34" charset="0"/>
              </a:rPr>
              <a:t>Communication</a:t>
            </a:r>
            <a:r>
              <a:rPr lang="en-GB" sz="800" dirty="0">
                <a:latin typeface="Arial" pitchFamily="34" charset="0"/>
                <a:cs typeface="Arial" pitchFamily="34" charset="0"/>
              </a:rPr>
              <a:t> – meet with the patient and their family/carers as early in the patient’s stay as possible. This will help to start to inform the discharge process. Arrange a discharge planning/best interests meeting to ensure a co-ordinated, safe and timely discharge for the patient and their family/carers. Invite the patient and their family/carers as well as all necessary representatives from any agencies involved e.g. nursing/medical/therapy hospital staff, matron, safeguarding and community partners responsible for the delivery of the patient’s care at home. At the meeting, establish whether the family/carers have any education/training needs in order to best support the patient’s medication, nutritional or mobility needs in the home setting. Ensure a copy of the Discharge Plan agreed at the meeting is provided to all parties present. If possible, compile a Discharge pack for the patient comprising of</a:t>
            </a:r>
            <a:r>
              <a:rPr lang="en-GB" sz="800" dirty="0" smtClean="0">
                <a:latin typeface="Arial" pitchFamily="34" charset="0"/>
                <a:cs typeface="Arial" pitchFamily="34" charset="0"/>
              </a:rPr>
              <a:t>:</a:t>
            </a:r>
          </a:p>
          <a:p>
            <a:pPr lvl="0"/>
            <a:endParaRPr lang="en-GB" sz="800" dirty="0">
              <a:latin typeface="Arial" pitchFamily="34" charset="0"/>
              <a:cs typeface="Arial" pitchFamily="34" charset="0"/>
            </a:endParaRPr>
          </a:p>
          <a:p>
            <a:pPr marL="171450" lvl="0" indent="-171450">
              <a:buFont typeface="Arial" pitchFamily="34" charset="0"/>
              <a:buChar char="•"/>
            </a:pPr>
            <a:r>
              <a:rPr lang="en-GB" sz="800" dirty="0">
                <a:solidFill>
                  <a:srgbClr val="FF0000"/>
                </a:solidFill>
                <a:latin typeface="Arial" pitchFamily="34" charset="0"/>
                <a:cs typeface="Arial" pitchFamily="34" charset="0"/>
              </a:rPr>
              <a:t>Updated Hospital Passport</a:t>
            </a:r>
          </a:p>
          <a:p>
            <a:pPr marL="171450" lvl="0" indent="-171450">
              <a:buFont typeface="Arial" pitchFamily="34" charset="0"/>
              <a:buChar char="•"/>
            </a:pPr>
            <a:r>
              <a:rPr lang="en-GB" sz="800" dirty="0">
                <a:solidFill>
                  <a:srgbClr val="FF0000"/>
                </a:solidFill>
                <a:latin typeface="Arial" pitchFamily="34" charset="0"/>
                <a:cs typeface="Arial" pitchFamily="34" charset="0"/>
              </a:rPr>
              <a:t>Easy read discharge plan (</a:t>
            </a:r>
            <a:r>
              <a:rPr lang="en-GB" sz="800" dirty="0" smtClean="0">
                <a:solidFill>
                  <a:srgbClr val="FF0000"/>
                </a:solidFill>
                <a:latin typeface="Arial" pitchFamily="34" charset="0"/>
                <a:cs typeface="Arial" pitchFamily="34" charset="0"/>
              </a:rPr>
              <a:t>see appendix 7). Ensure sufficient </a:t>
            </a:r>
            <a:r>
              <a:rPr lang="en-GB" sz="800" dirty="0">
                <a:solidFill>
                  <a:srgbClr val="FF0000"/>
                </a:solidFill>
                <a:latin typeface="Arial" pitchFamily="34" charset="0"/>
                <a:cs typeface="Arial" pitchFamily="34" charset="0"/>
              </a:rPr>
              <a:t>copies are provided for all who require one</a:t>
            </a:r>
          </a:p>
          <a:p>
            <a:pPr marL="171450" lvl="0" indent="-171450">
              <a:buFont typeface="Arial" pitchFamily="34" charset="0"/>
              <a:buChar char="•"/>
            </a:pPr>
            <a:r>
              <a:rPr lang="en-GB" sz="800" dirty="0">
                <a:solidFill>
                  <a:srgbClr val="FF0000"/>
                </a:solidFill>
                <a:latin typeface="Arial" pitchFamily="34" charset="0"/>
                <a:cs typeface="Arial" pitchFamily="34" charset="0"/>
              </a:rPr>
              <a:t>Medication/prescription information in a format the patient can understand</a:t>
            </a:r>
          </a:p>
          <a:p>
            <a:pPr marL="171450" lvl="0" indent="-171450">
              <a:buFont typeface="Arial" pitchFamily="34" charset="0"/>
              <a:buChar char="•"/>
            </a:pPr>
            <a:r>
              <a:rPr lang="en-GB" sz="800" dirty="0">
                <a:solidFill>
                  <a:srgbClr val="FF0000"/>
                </a:solidFill>
                <a:latin typeface="Arial" pitchFamily="34" charset="0"/>
                <a:cs typeface="Arial" pitchFamily="34" charset="0"/>
              </a:rPr>
              <a:t>Key contact numbers should there be additional questions when the patient arrives home.</a:t>
            </a:r>
          </a:p>
          <a:p>
            <a:pPr marL="171450" lvl="0" indent="-171450">
              <a:buFont typeface="Arial" pitchFamily="34" charset="0"/>
              <a:buChar char="•"/>
            </a:pPr>
            <a:r>
              <a:rPr lang="en-GB" sz="800" dirty="0">
                <a:solidFill>
                  <a:srgbClr val="FF0000"/>
                </a:solidFill>
                <a:latin typeface="Arial" pitchFamily="34" charset="0"/>
                <a:cs typeface="Arial" pitchFamily="34" charset="0"/>
              </a:rPr>
              <a:t>Establish whether a family member/carer wishes to accompany the patient on discharge and inform ambulance control staff, if involved, of this when booking. </a:t>
            </a:r>
            <a:endParaRPr lang="en-GB" sz="800" dirty="0" smtClean="0">
              <a:solidFill>
                <a:srgbClr val="FF0000"/>
              </a:solidFill>
              <a:latin typeface="Arial" pitchFamily="34" charset="0"/>
              <a:cs typeface="Arial" pitchFamily="34" charset="0"/>
            </a:endParaRPr>
          </a:p>
          <a:p>
            <a:pPr lvl="0"/>
            <a:endParaRPr lang="en-GB" sz="800" dirty="0">
              <a:latin typeface="Arial" pitchFamily="34" charset="0"/>
              <a:cs typeface="Arial" pitchFamily="34" charset="0"/>
            </a:endParaRPr>
          </a:p>
          <a:p>
            <a:r>
              <a:rPr lang="en-GB" sz="800" b="1" dirty="0">
                <a:latin typeface="Arial" pitchFamily="34" charset="0"/>
                <a:cs typeface="Arial" pitchFamily="34" charset="0"/>
              </a:rPr>
              <a:t>Other professionals who can help</a:t>
            </a:r>
            <a:endParaRPr lang="en-GB" sz="800" dirty="0">
              <a:latin typeface="Arial" pitchFamily="34" charset="0"/>
              <a:cs typeface="Arial" pitchFamily="34" charset="0"/>
            </a:endParaRPr>
          </a:p>
          <a:p>
            <a:pPr marL="171450" lvl="0" indent="-171450">
              <a:buFont typeface="Arial" pitchFamily="34" charset="0"/>
              <a:buChar char="•"/>
            </a:pPr>
            <a:r>
              <a:rPr lang="en-GB" sz="800" dirty="0">
                <a:latin typeface="Arial" pitchFamily="34" charset="0"/>
                <a:cs typeface="Arial" pitchFamily="34" charset="0"/>
              </a:rPr>
              <a:t>Integrated Discharge Team (sometimes known as ‘social services’) – can assess for and arrange the care your patient will require on discharge to ensure their needs are met and their safety maintained in their own home or in a supported care environment/24hr care facility, as required. Their admin team can be contacted on </a:t>
            </a:r>
            <a:r>
              <a:rPr lang="en-GB" sz="800" dirty="0" err="1">
                <a:latin typeface="Arial" pitchFamily="34" charset="0"/>
                <a:cs typeface="Arial" pitchFamily="34" charset="0"/>
              </a:rPr>
              <a:t>exts</a:t>
            </a:r>
            <a:r>
              <a:rPr lang="en-GB" sz="800" dirty="0">
                <a:latin typeface="Arial" pitchFamily="34" charset="0"/>
                <a:cs typeface="Arial" pitchFamily="34" charset="0"/>
              </a:rPr>
              <a:t> 1667/1668 or speak to the IDT worker allocated to your ward.</a:t>
            </a:r>
          </a:p>
          <a:p>
            <a:pPr marL="171450" lvl="0" indent="-171450">
              <a:buFont typeface="Arial" pitchFamily="34" charset="0"/>
              <a:buChar char="•"/>
            </a:pPr>
            <a:r>
              <a:rPr lang="en-GB" sz="800" dirty="0">
                <a:latin typeface="Arial" pitchFamily="34" charset="0"/>
                <a:cs typeface="Arial" pitchFamily="34" charset="0"/>
              </a:rPr>
              <a:t>Community learning disability teams - can offer advice and support for patients who have a learning disability and complex physical or mental health needs that may be affecting your ability to arrange a safe and timely discharge for your patient. See Appendix 4 for the contact details of community learning disability teams in the area.</a:t>
            </a:r>
          </a:p>
          <a:p>
            <a:pPr marL="171450" lvl="0" indent="-171450">
              <a:buFont typeface="Arial" pitchFamily="34" charset="0"/>
              <a:buChar char="•"/>
            </a:pPr>
            <a:r>
              <a:rPr lang="en-GB" sz="800" dirty="0">
                <a:latin typeface="Arial" pitchFamily="34" charset="0"/>
                <a:cs typeface="Arial" pitchFamily="34" charset="0"/>
              </a:rPr>
              <a:t>The Hospital Safeguarding Team – can provide support and guidance to staff, the patient with a learning disability and their family/carers. They can also support staff with any mental capacity act questions they may have</a:t>
            </a:r>
            <a:r>
              <a:rPr lang="en-GB" sz="800" dirty="0" smtClean="0">
                <a:latin typeface="Arial" pitchFamily="34" charset="0"/>
                <a:cs typeface="Arial" pitchFamily="34" charset="0"/>
              </a:rPr>
              <a:t>.</a:t>
            </a:r>
          </a:p>
          <a:p>
            <a:pPr lvl="0"/>
            <a:endParaRPr lang="en-GB" sz="800" dirty="0">
              <a:latin typeface="Arial" pitchFamily="34" charset="0"/>
              <a:cs typeface="Arial" pitchFamily="34" charset="0"/>
            </a:endParaRPr>
          </a:p>
          <a:p>
            <a:r>
              <a:rPr lang="en-GB" sz="800" b="1" dirty="0">
                <a:latin typeface="Arial" pitchFamily="34" charset="0"/>
                <a:cs typeface="Arial" pitchFamily="34" charset="0"/>
              </a:rPr>
              <a:t>Best interests decision making</a:t>
            </a:r>
            <a:endParaRPr lang="en-GB" sz="800" dirty="0">
              <a:latin typeface="Arial" pitchFamily="34" charset="0"/>
              <a:cs typeface="Arial" pitchFamily="34" charset="0"/>
            </a:endParaRPr>
          </a:p>
          <a:p>
            <a:pPr marL="171450" lvl="0" indent="-171450">
              <a:buFont typeface="Arial" pitchFamily="34" charset="0"/>
              <a:buChar char="•"/>
            </a:pPr>
            <a:r>
              <a:rPr lang="en-GB" sz="800" dirty="0">
                <a:latin typeface="Arial" pitchFamily="34" charset="0"/>
                <a:cs typeface="Arial" pitchFamily="34" charset="0"/>
              </a:rPr>
              <a:t>Does the patient lack capacity to consent to a proposed care provision or accommodation change necessary to facilitate their discharge? See Appendix 1 to guide you in establishing this.</a:t>
            </a:r>
          </a:p>
          <a:p>
            <a:pPr marL="171450" lvl="0" indent="-171450">
              <a:buFont typeface="Arial" pitchFamily="34" charset="0"/>
              <a:buChar char="•"/>
            </a:pPr>
            <a:r>
              <a:rPr lang="en-GB" sz="800" dirty="0">
                <a:latin typeface="Arial" pitchFamily="34" charset="0"/>
                <a:cs typeface="Arial" pitchFamily="34" charset="0"/>
              </a:rPr>
              <a:t>If the patient is deemed to lack capacity, how can the best interests of the patient be established regarding the proposed change to their care provision or accommodation on discharge? See Appendices 1 and 2 to support you in this process.</a:t>
            </a: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kumimoji="0" lang="en-US" sz="800" b="0"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endParaRPr>
          </a:p>
        </p:txBody>
      </p:sp>
      <p:pic>
        <p:nvPicPr>
          <p:cNvPr id="6" name="Picture 5" descr="POINTS CARTOON BUBBLE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034" y="476672"/>
            <a:ext cx="4549930" cy="5847928"/>
          </a:xfrm>
          <a:prstGeom prst="rect">
            <a:avLst/>
          </a:prstGeom>
        </p:spPr>
      </p:pic>
      <p:pic>
        <p:nvPicPr>
          <p:cNvPr id="9" name="Picture 8" descr="PATHWAYS FOOT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7200" y="5867400"/>
            <a:ext cx="4876800" cy="60996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ASY READ FORM.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46872" y="0"/>
            <a:ext cx="4850256"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E8BD5"/>
        </a:solidFill>
        <a:effectLst/>
      </p:bgPr>
    </p:bg>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404665" y="2348880"/>
            <a:ext cx="11652777" cy="8369300"/>
          </a:xfrm>
          <a:prstGeom prst="rect">
            <a:avLst/>
          </a:prstGeom>
        </p:spPr>
      </p:pic>
      <p:sp>
        <p:nvSpPr>
          <p:cNvPr id="6" name="Title 1"/>
          <p:cNvSpPr txBox="1">
            <a:spLocks/>
          </p:cNvSpPr>
          <p:nvPr/>
        </p:nvSpPr>
        <p:spPr>
          <a:xfrm>
            <a:off x="685800" y="1524000"/>
            <a:ext cx="7772400" cy="2990850"/>
          </a:xfrm>
          <a:prstGeom prst="rect">
            <a:avLst/>
          </a:prstGeom>
        </p:spPr>
        <p:txBody>
          <a:bodyPr vert="horz"/>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smtClean="0">
              <a:ln>
                <a:noFill/>
              </a:ln>
              <a:solidFill>
                <a:schemeClr val="bg1"/>
              </a:solidFill>
              <a:effectLst/>
              <a:uLnTx/>
              <a:uFillTx/>
              <a:latin typeface="Arial"/>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lang="en-US" sz="4000" noProof="0" dirty="0" smtClean="0">
                <a:solidFill>
                  <a:schemeClr val="bg1"/>
                </a:solidFill>
                <a:latin typeface="Arial"/>
                <a:ea typeface="+mj-ea"/>
                <a:cs typeface="+mj-cs"/>
              </a:rPr>
              <a:t>The future looks bright!</a:t>
            </a:r>
            <a:endParaRPr kumimoji="0" lang="en-US" sz="4000" b="0" i="0" u="none" strike="noStrike" kern="1200" cap="none" spc="0" normalizeH="0" baseline="0" noProof="0" dirty="0" smtClean="0">
              <a:ln>
                <a:noFill/>
              </a:ln>
              <a:solidFill>
                <a:schemeClr val="bg1"/>
              </a:solidFill>
              <a:effectLst/>
              <a:uLnTx/>
              <a:uFillTx/>
              <a:latin typeface="Arial"/>
              <a:ea typeface="+mj-ea"/>
              <a:cs typeface="+mj-cs"/>
            </a:endParaRPr>
          </a:p>
        </p:txBody>
      </p:sp>
    </p:spTree>
    <p:extLst>
      <p:ext uri="{BB962C8B-B14F-4D97-AF65-F5344CB8AC3E}">
        <p14:creationId xmlns:p14="http://schemas.microsoft.com/office/powerpoint/2010/main" val="2800970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295399"/>
          </a:xfrm>
        </p:spPr>
        <p:txBody>
          <a:bodyPr/>
          <a:lstStyle/>
          <a:p>
            <a:r>
              <a:rPr lang="en-GB" sz="3600" dirty="0"/>
              <a:t>Next steps, future change</a:t>
            </a:r>
            <a:endParaRPr lang="en-US" sz="3600" dirty="0">
              <a:solidFill>
                <a:schemeClr val="tx2">
                  <a:lumMod val="75000"/>
                </a:schemeClr>
              </a:solidFill>
              <a:latin typeface="Arial"/>
            </a:endParaRPr>
          </a:p>
        </p:txBody>
      </p:sp>
      <p:sp>
        <p:nvSpPr>
          <p:cNvPr id="3" name="Subtitle 2"/>
          <p:cNvSpPr>
            <a:spLocks noGrp="1"/>
          </p:cNvSpPr>
          <p:nvPr>
            <p:ph type="subTitle" idx="1"/>
          </p:nvPr>
        </p:nvSpPr>
        <p:spPr>
          <a:xfrm>
            <a:off x="685800" y="1412776"/>
            <a:ext cx="7772400" cy="4226024"/>
          </a:xfrm>
        </p:spPr>
        <p:txBody>
          <a:bodyPr/>
          <a:lstStyle/>
          <a:p>
            <a:pPr marL="342900" indent="-342900" algn="l">
              <a:buFont typeface="Arial" pitchFamily="34" charset="0"/>
              <a:buChar char="•"/>
            </a:pPr>
            <a:endParaRPr lang="en-GB" sz="2000" dirty="0" smtClean="0">
              <a:solidFill>
                <a:schemeClr val="tx1"/>
              </a:solidFill>
            </a:endParaRPr>
          </a:p>
          <a:p>
            <a:pPr marL="342900" indent="-342900" algn="l">
              <a:buFont typeface="Arial" pitchFamily="34" charset="0"/>
              <a:buChar char="•"/>
            </a:pPr>
            <a:r>
              <a:rPr lang="en-GB" sz="2000" dirty="0" smtClean="0">
                <a:solidFill>
                  <a:schemeClr val="tx1"/>
                </a:solidFill>
              </a:rPr>
              <a:t>Roll </a:t>
            </a:r>
            <a:r>
              <a:rPr lang="en-GB" sz="2000" dirty="0">
                <a:solidFill>
                  <a:schemeClr val="tx1"/>
                </a:solidFill>
              </a:rPr>
              <a:t>out of LD awareness and support pathway training to sample staff group</a:t>
            </a:r>
          </a:p>
          <a:p>
            <a:pPr marL="342900" indent="-342900" algn="l">
              <a:buFont typeface="Arial" pitchFamily="34" charset="0"/>
              <a:buChar char="•"/>
            </a:pPr>
            <a:r>
              <a:rPr lang="en-GB" sz="2000" dirty="0">
                <a:solidFill>
                  <a:schemeClr val="tx1"/>
                </a:solidFill>
              </a:rPr>
              <a:t>Re audit of staff knowledge and feedback</a:t>
            </a:r>
          </a:p>
          <a:p>
            <a:pPr marL="342900" indent="-342900" algn="l">
              <a:buFont typeface="Arial" pitchFamily="34" charset="0"/>
              <a:buChar char="•"/>
            </a:pPr>
            <a:r>
              <a:rPr lang="en-GB" sz="2000" dirty="0" smtClean="0">
                <a:solidFill>
                  <a:schemeClr val="tx1"/>
                </a:solidFill>
              </a:rPr>
              <a:t>Local </a:t>
            </a:r>
            <a:r>
              <a:rPr lang="en-GB" sz="2000" dirty="0">
                <a:solidFill>
                  <a:schemeClr val="tx1"/>
                </a:solidFill>
              </a:rPr>
              <a:t>launch of support pathway to include all target groups – patient/carer/staff</a:t>
            </a:r>
          </a:p>
          <a:p>
            <a:pPr marL="342900" indent="-342900" algn="l">
              <a:buFont typeface="Arial" pitchFamily="34" charset="0"/>
              <a:buChar char="•"/>
            </a:pPr>
            <a:r>
              <a:rPr lang="en-GB" sz="2000" dirty="0">
                <a:solidFill>
                  <a:schemeClr val="tx1"/>
                </a:solidFill>
              </a:rPr>
              <a:t>Satisfaction surveys from patients, carers and families following intervention</a:t>
            </a:r>
          </a:p>
          <a:p>
            <a:pPr marL="342900" indent="-342900" algn="l">
              <a:buFont typeface="Arial" pitchFamily="34" charset="0"/>
              <a:buChar char="•"/>
            </a:pPr>
            <a:r>
              <a:rPr lang="en-GB" sz="2000" dirty="0">
                <a:solidFill>
                  <a:schemeClr val="tx1"/>
                </a:solidFill>
              </a:rPr>
              <a:t>3 monthly follow up for 12 months to ensure sustainability</a:t>
            </a:r>
          </a:p>
          <a:p>
            <a:pPr algn="l"/>
            <a:endParaRPr lang="en-GB" sz="2000" dirty="0" smtClean="0">
              <a:solidFill>
                <a:schemeClr val="tx1"/>
              </a:solidFill>
            </a:endParaRPr>
          </a:p>
        </p:txBody>
      </p:sp>
      <p:pic>
        <p:nvPicPr>
          <p:cNvPr id="4" name="Picture 3" descr="PATHWAYS FOOT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7200" y="5867400"/>
            <a:ext cx="4876800" cy="609966"/>
          </a:xfrm>
          <a:prstGeom prst="rect">
            <a:avLst/>
          </a:prstGeom>
        </p:spPr>
      </p:pic>
    </p:spTree>
    <p:extLst>
      <p:ext uri="{BB962C8B-B14F-4D97-AF65-F5344CB8AC3E}">
        <p14:creationId xmlns:p14="http://schemas.microsoft.com/office/powerpoint/2010/main" val="3677538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E8BD5"/>
        </a:solidFill>
        <a:effectLst/>
      </p:bgPr>
    </p:bg>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404665" y="2348880"/>
            <a:ext cx="11652777" cy="8369300"/>
          </a:xfrm>
          <a:prstGeom prst="rect">
            <a:avLst/>
          </a:prstGeom>
        </p:spPr>
      </p:pic>
      <p:sp>
        <p:nvSpPr>
          <p:cNvPr id="6" name="Title 1"/>
          <p:cNvSpPr txBox="1">
            <a:spLocks/>
          </p:cNvSpPr>
          <p:nvPr/>
        </p:nvSpPr>
        <p:spPr>
          <a:xfrm>
            <a:off x="685800" y="1524000"/>
            <a:ext cx="7772400" cy="2990850"/>
          </a:xfrm>
          <a:prstGeom prst="rect">
            <a:avLst/>
          </a:prstGeom>
        </p:spPr>
        <p:txBody>
          <a:bodyPr vert="horz"/>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smtClean="0">
              <a:ln>
                <a:noFill/>
              </a:ln>
              <a:solidFill>
                <a:schemeClr val="bg1"/>
              </a:solidFill>
              <a:effectLst/>
              <a:uLnTx/>
              <a:uFillTx/>
              <a:latin typeface="Arial"/>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Arial"/>
                <a:ea typeface="+mj-ea"/>
                <a:cs typeface="+mj-cs"/>
              </a:rPr>
              <a:t>Setting the scene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295399"/>
          </a:xfrm>
        </p:spPr>
        <p:txBody>
          <a:bodyPr/>
          <a:lstStyle/>
          <a:p>
            <a:r>
              <a:rPr lang="en-GB" sz="3600" dirty="0"/>
              <a:t>Evaluation</a:t>
            </a:r>
            <a:endParaRPr lang="en-US" sz="3600" dirty="0">
              <a:solidFill>
                <a:schemeClr val="tx2">
                  <a:lumMod val="75000"/>
                </a:schemeClr>
              </a:solidFill>
              <a:latin typeface="Arial"/>
            </a:endParaRPr>
          </a:p>
        </p:txBody>
      </p:sp>
      <p:sp>
        <p:nvSpPr>
          <p:cNvPr id="3" name="Subtitle 2"/>
          <p:cNvSpPr>
            <a:spLocks noGrp="1"/>
          </p:cNvSpPr>
          <p:nvPr>
            <p:ph type="subTitle" idx="1"/>
          </p:nvPr>
        </p:nvSpPr>
        <p:spPr>
          <a:xfrm>
            <a:off x="685800" y="1412776"/>
            <a:ext cx="7772400" cy="4226024"/>
          </a:xfrm>
        </p:spPr>
        <p:txBody>
          <a:bodyPr/>
          <a:lstStyle/>
          <a:p>
            <a:pPr algn="l"/>
            <a:r>
              <a:rPr lang="en-GB" sz="2000" dirty="0" smtClean="0">
                <a:solidFill>
                  <a:schemeClr val="tx1"/>
                </a:solidFill>
              </a:rPr>
              <a:t>Accomplishments:</a:t>
            </a:r>
          </a:p>
          <a:p>
            <a:pPr marL="342900" indent="-342900" algn="l">
              <a:buFont typeface="Arial" pitchFamily="34" charset="0"/>
              <a:buChar char="•"/>
            </a:pPr>
            <a:r>
              <a:rPr lang="en-GB" sz="2000" dirty="0" smtClean="0">
                <a:solidFill>
                  <a:schemeClr val="tx1"/>
                </a:solidFill>
              </a:rPr>
              <a:t>Delivery </a:t>
            </a:r>
            <a:r>
              <a:rPr lang="en-GB" sz="2000" dirty="0">
                <a:solidFill>
                  <a:schemeClr val="tx1"/>
                </a:solidFill>
              </a:rPr>
              <a:t>of a product using an integrated, consultative process across local acute, social, primary and third sector care economies</a:t>
            </a:r>
          </a:p>
          <a:p>
            <a:pPr marL="342900" indent="-342900" algn="l">
              <a:buFont typeface="Arial" pitchFamily="34" charset="0"/>
              <a:buChar char="•"/>
            </a:pPr>
            <a:r>
              <a:rPr lang="en-GB" sz="2000" dirty="0">
                <a:solidFill>
                  <a:schemeClr val="tx1"/>
                </a:solidFill>
              </a:rPr>
              <a:t>Renewed and invigorated relationships determining regular use of </a:t>
            </a:r>
            <a:r>
              <a:rPr lang="en-GB" sz="2000" dirty="0" smtClean="0">
                <a:solidFill>
                  <a:schemeClr val="tx1"/>
                </a:solidFill>
              </a:rPr>
              <a:t>the product</a:t>
            </a:r>
            <a:endParaRPr lang="en-GB" sz="2000" dirty="0">
              <a:solidFill>
                <a:schemeClr val="tx1"/>
              </a:solidFill>
            </a:endParaRPr>
          </a:p>
          <a:p>
            <a:pPr marL="342900" indent="-342900" algn="l">
              <a:buFont typeface="Arial" pitchFamily="34" charset="0"/>
              <a:buChar char="•"/>
            </a:pPr>
            <a:r>
              <a:rPr lang="en-GB" sz="2000" dirty="0">
                <a:solidFill>
                  <a:schemeClr val="tx1"/>
                </a:solidFill>
              </a:rPr>
              <a:t>Professional media skills employed to produce striking, emblematic package attractive to </a:t>
            </a:r>
            <a:r>
              <a:rPr lang="en-GB" sz="2000" dirty="0" smtClean="0">
                <a:solidFill>
                  <a:schemeClr val="tx1"/>
                </a:solidFill>
              </a:rPr>
              <a:t>staff</a:t>
            </a:r>
          </a:p>
          <a:p>
            <a:pPr marL="342900" indent="-342900" algn="l">
              <a:buFont typeface="Arial" pitchFamily="34" charset="0"/>
              <a:buChar char="•"/>
            </a:pPr>
            <a:r>
              <a:rPr lang="en-GB" sz="2000" dirty="0">
                <a:solidFill>
                  <a:schemeClr val="tx1"/>
                </a:solidFill>
              </a:rPr>
              <a:t>Applicable and replicable potential for acute trusts, </a:t>
            </a:r>
            <a:r>
              <a:rPr lang="en-GB" sz="2000" dirty="0" smtClean="0">
                <a:solidFill>
                  <a:schemeClr val="tx1"/>
                </a:solidFill>
              </a:rPr>
              <a:t>region-wide</a:t>
            </a:r>
          </a:p>
          <a:p>
            <a:pPr algn="l"/>
            <a:endParaRPr lang="en-GB" sz="2000" dirty="0">
              <a:solidFill>
                <a:schemeClr val="tx1"/>
              </a:solidFill>
            </a:endParaRPr>
          </a:p>
          <a:p>
            <a:pPr algn="l"/>
            <a:r>
              <a:rPr lang="en-GB" sz="2000" dirty="0" smtClean="0">
                <a:solidFill>
                  <a:schemeClr val="tx1"/>
                </a:solidFill>
              </a:rPr>
              <a:t>Challenges:</a:t>
            </a:r>
            <a:endParaRPr lang="en-GB" sz="2000" dirty="0">
              <a:solidFill>
                <a:schemeClr val="tx1"/>
              </a:solidFill>
            </a:endParaRPr>
          </a:p>
          <a:p>
            <a:pPr marL="342900" indent="-342900" algn="l">
              <a:buFont typeface="Arial" pitchFamily="34" charset="0"/>
              <a:buChar char="•"/>
            </a:pPr>
            <a:r>
              <a:rPr lang="en-GB" sz="2000" dirty="0">
                <a:solidFill>
                  <a:schemeClr val="tx1"/>
                </a:solidFill>
              </a:rPr>
              <a:t>Maintain momentum </a:t>
            </a:r>
            <a:r>
              <a:rPr lang="en-GB" sz="2000" dirty="0" smtClean="0">
                <a:solidFill>
                  <a:schemeClr val="tx1"/>
                </a:solidFill>
              </a:rPr>
              <a:t>created by project</a:t>
            </a:r>
          </a:p>
          <a:p>
            <a:pPr marL="342900" indent="-342900" algn="l">
              <a:buFont typeface="Arial" pitchFamily="34" charset="0"/>
              <a:buChar char="•"/>
            </a:pPr>
            <a:r>
              <a:rPr lang="en-GB" sz="2000" dirty="0" smtClean="0">
                <a:solidFill>
                  <a:schemeClr val="tx1"/>
                </a:solidFill>
              </a:rPr>
              <a:t>Embed </a:t>
            </a:r>
            <a:r>
              <a:rPr lang="en-GB" sz="2000" dirty="0">
                <a:solidFill>
                  <a:schemeClr val="tx1"/>
                </a:solidFill>
              </a:rPr>
              <a:t>model into mind-sets of all healthcare professionals involved</a:t>
            </a:r>
          </a:p>
          <a:p>
            <a:pPr algn="l"/>
            <a:endParaRPr lang="en-GB" sz="2000" dirty="0">
              <a:solidFill>
                <a:schemeClr val="tx1"/>
              </a:solidFill>
            </a:endParaRPr>
          </a:p>
          <a:p>
            <a:pPr algn="l"/>
            <a:endParaRPr lang="en-GB" sz="2000" dirty="0" smtClean="0">
              <a:solidFill>
                <a:schemeClr val="tx1"/>
              </a:solidFill>
            </a:endParaRPr>
          </a:p>
          <a:p>
            <a:pPr algn="l"/>
            <a:endParaRPr lang="en-GB" sz="2000" dirty="0" smtClean="0">
              <a:solidFill>
                <a:schemeClr val="tx1"/>
              </a:solidFill>
            </a:endParaRPr>
          </a:p>
        </p:txBody>
      </p:sp>
      <p:pic>
        <p:nvPicPr>
          <p:cNvPr id="4" name="Picture 3" descr="PATHWAYS FOOT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7200" y="5867400"/>
            <a:ext cx="4876800" cy="609966"/>
          </a:xfrm>
          <a:prstGeom prst="rect">
            <a:avLst/>
          </a:prstGeom>
        </p:spPr>
      </p:pic>
    </p:spTree>
    <p:extLst>
      <p:ext uri="{BB962C8B-B14F-4D97-AF65-F5344CB8AC3E}">
        <p14:creationId xmlns:p14="http://schemas.microsoft.com/office/powerpoint/2010/main" val="3024205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267200" y="609600"/>
            <a:ext cx="3905200" cy="5029200"/>
          </a:xfrm>
          <a:prstGeom prst="rect">
            <a:avLst/>
          </a:prstGeom>
        </p:spPr>
        <p:txBody>
          <a:bodyPr vert="horz"/>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lang="en-US" sz="3200" dirty="0" smtClean="0">
              <a:solidFill>
                <a:schemeClr val="tx1">
                  <a:lumMod val="50000"/>
                  <a:lumOff val="50000"/>
                </a:schemeClr>
              </a:solidFill>
              <a:latin typeface="Aria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lumMod val="50000"/>
                  <a:lumOff val="50000"/>
                </a:schemeClr>
              </a:solidFill>
              <a:effectLst/>
              <a:uLnTx/>
              <a:uFillTx/>
              <a:latin typeface="Arial"/>
              <a:ea typeface="+mn-ea"/>
              <a:cs typeface="+mn-cs"/>
            </a:endParaRPr>
          </a:p>
        </p:txBody>
      </p:sp>
      <p:pic>
        <p:nvPicPr>
          <p:cNvPr id="7" name="Picture 6" descr="POINTS CARTOON BUBBLE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944" y="332656"/>
            <a:ext cx="4896544" cy="6332984"/>
          </a:xfrm>
          <a:prstGeom prst="rect">
            <a:avLst/>
          </a:prstGeom>
        </p:spPr>
      </p:pic>
      <p:pic>
        <p:nvPicPr>
          <p:cNvPr id="8" name="Picture 7" descr="PATHWAYS FOOT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7200" y="5867400"/>
            <a:ext cx="4876800" cy="609966"/>
          </a:xfrm>
          <a:prstGeom prst="rect">
            <a:avLst/>
          </a:prstGeom>
        </p:spPr>
      </p:pic>
      <p:sp>
        <p:nvSpPr>
          <p:cNvPr id="2" name="Content Placeholder 1"/>
          <p:cNvSpPr>
            <a:spLocks noGrp="1"/>
          </p:cNvSpPr>
          <p:nvPr>
            <p:ph idx="1"/>
          </p:nvPr>
        </p:nvSpPr>
        <p:spPr>
          <a:xfrm>
            <a:off x="323528" y="1600200"/>
            <a:ext cx="4032448" cy="4525963"/>
          </a:xfrm>
        </p:spPr>
        <p:txBody>
          <a:bodyPr/>
          <a:lstStyle/>
          <a:p>
            <a:pPr marL="0" indent="0" algn="r">
              <a:buNone/>
            </a:pPr>
            <a:r>
              <a:rPr lang="en-GB" sz="4000" dirty="0" smtClean="0"/>
              <a:t>Any questions ?</a:t>
            </a:r>
          </a:p>
          <a:p>
            <a:pPr marL="0" indent="0" algn="ctr">
              <a:buNone/>
            </a:pPr>
            <a:endParaRPr lang="en-GB" dirty="0"/>
          </a:p>
          <a:p>
            <a:pPr marL="0" indent="0" algn="ctr">
              <a:buNone/>
            </a:pPr>
            <a:endParaRPr lang="en-GB" dirty="0"/>
          </a:p>
        </p:txBody>
      </p:sp>
      <p:pic>
        <p:nvPicPr>
          <p:cNvPr id="2050" name="Picture 2" descr="C:\Users\caroline.tyndall\AppData\Local\Microsoft\Windows\Temporary Internet Files\Content.IE5\OYJEU1TX\600px-Blue_question_mark_icon.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596158"/>
            <a:ext cx="2552700" cy="30735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ST SLID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68"/>
            <a:ext cx="9144000" cy="68574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295399"/>
          </a:xfrm>
        </p:spPr>
        <p:txBody>
          <a:bodyPr/>
          <a:lstStyle/>
          <a:p>
            <a:r>
              <a:rPr lang="en-GB" sz="3600" dirty="0"/>
              <a:t>Major reports </a:t>
            </a:r>
            <a:r>
              <a:rPr lang="en-GB" sz="3600" dirty="0" smtClean="0"/>
              <a:t>highlighting inequalities</a:t>
            </a:r>
            <a:endParaRPr lang="en-US" sz="3600" dirty="0">
              <a:solidFill>
                <a:schemeClr val="tx2">
                  <a:lumMod val="75000"/>
                </a:schemeClr>
              </a:solidFill>
              <a:latin typeface="Arial"/>
            </a:endParaRPr>
          </a:p>
        </p:txBody>
      </p:sp>
      <p:sp>
        <p:nvSpPr>
          <p:cNvPr id="3" name="Subtitle 2"/>
          <p:cNvSpPr>
            <a:spLocks noGrp="1"/>
          </p:cNvSpPr>
          <p:nvPr>
            <p:ph type="subTitle" idx="1"/>
          </p:nvPr>
        </p:nvSpPr>
        <p:spPr>
          <a:xfrm>
            <a:off x="685800" y="1412776"/>
            <a:ext cx="7772400" cy="4226024"/>
          </a:xfrm>
        </p:spPr>
        <p:txBody>
          <a:bodyPr/>
          <a:lstStyle/>
          <a:p>
            <a:pPr marL="285750" indent="-285750" algn="l">
              <a:buFont typeface="Arial" pitchFamily="34" charset="0"/>
              <a:buChar char="•"/>
            </a:pPr>
            <a:r>
              <a:rPr lang="en-GB" sz="2000" dirty="0">
                <a:solidFill>
                  <a:schemeClr val="tx1"/>
                </a:solidFill>
              </a:rPr>
              <a:t>Treat Me Right, 2004</a:t>
            </a:r>
          </a:p>
          <a:p>
            <a:pPr marL="285750" indent="-285750" algn="l">
              <a:buFont typeface="Arial" pitchFamily="34" charset="0"/>
              <a:buChar char="•"/>
            </a:pPr>
            <a:r>
              <a:rPr lang="en-GB" sz="2000" dirty="0">
                <a:solidFill>
                  <a:schemeClr val="tx1"/>
                </a:solidFill>
              </a:rPr>
              <a:t>Death by Indifference, 2007</a:t>
            </a:r>
          </a:p>
          <a:p>
            <a:pPr marL="285750" indent="-285750" algn="l">
              <a:buFont typeface="Arial" pitchFamily="34" charset="0"/>
              <a:buChar char="•"/>
            </a:pPr>
            <a:r>
              <a:rPr lang="en-GB" sz="2000" dirty="0">
                <a:solidFill>
                  <a:schemeClr val="tx1"/>
                </a:solidFill>
              </a:rPr>
              <a:t>Healthcare For All, the Michael report 2008</a:t>
            </a:r>
          </a:p>
          <a:p>
            <a:pPr marL="285750" indent="-285750" algn="l">
              <a:buFont typeface="Arial" pitchFamily="34" charset="0"/>
              <a:buChar char="•"/>
            </a:pPr>
            <a:r>
              <a:rPr lang="en-GB" sz="2000" dirty="0">
                <a:solidFill>
                  <a:schemeClr val="tx1"/>
                </a:solidFill>
              </a:rPr>
              <a:t>Getting it Right, 2010</a:t>
            </a:r>
          </a:p>
          <a:p>
            <a:pPr marL="285750" indent="-285750" algn="l">
              <a:buFont typeface="Arial" pitchFamily="34" charset="0"/>
              <a:buChar char="•"/>
            </a:pPr>
            <a:r>
              <a:rPr lang="en-GB" sz="2000" dirty="0">
                <a:solidFill>
                  <a:schemeClr val="tx1"/>
                </a:solidFill>
              </a:rPr>
              <a:t>Death by Indifference: 74 deaths </a:t>
            </a:r>
            <a:r>
              <a:rPr lang="en-GB" sz="2000" dirty="0" smtClean="0">
                <a:solidFill>
                  <a:schemeClr val="tx1"/>
                </a:solidFill>
              </a:rPr>
              <a:t>and counting,2012</a:t>
            </a:r>
            <a:endParaRPr lang="en-GB" sz="2000" dirty="0">
              <a:solidFill>
                <a:schemeClr val="tx1"/>
              </a:solidFill>
            </a:endParaRPr>
          </a:p>
          <a:p>
            <a:pPr marL="285750" indent="-285750" algn="l">
              <a:buFont typeface="Arial" pitchFamily="34" charset="0"/>
              <a:buChar char="•"/>
            </a:pPr>
            <a:r>
              <a:rPr lang="en-GB" sz="2000" dirty="0">
                <a:solidFill>
                  <a:schemeClr val="tx1"/>
                </a:solidFill>
              </a:rPr>
              <a:t>CIPOLD report – findings and recommendations, </a:t>
            </a:r>
            <a:r>
              <a:rPr lang="en-GB" sz="2000" dirty="0" smtClean="0">
                <a:solidFill>
                  <a:schemeClr val="tx1"/>
                </a:solidFill>
              </a:rPr>
              <a:t>2013</a:t>
            </a:r>
          </a:p>
          <a:p>
            <a:pPr marL="285750" indent="-285750" algn="l">
              <a:buFont typeface="Arial" pitchFamily="34" charset="0"/>
              <a:buChar char="•"/>
            </a:pPr>
            <a:r>
              <a:rPr lang="en-GB" sz="2000" dirty="0" smtClean="0">
                <a:solidFill>
                  <a:schemeClr val="tx1"/>
                </a:solidFill>
              </a:rPr>
              <a:t>Premature </a:t>
            </a:r>
            <a:r>
              <a:rPr lang="en-GB" sz="2000" dirty="0">
                <a:solidFill>
                  <a:schemeClr val="tx1"/>
                </a:solidFill>
              </a:rPr>
              <a:t>deaths of people with learning disabilities – DOH progress update 2014</a:t>
            </a:r>
          </a:p>
          <a:p>
            <a:r>
              <a:rPr lang="en-GB" sz="2000" dirty="0">
                <a:solidFill>
                  <a:srgbClr val="FF0000"/>
                </a:solidFill>
              </a:rPr>
              <a:t>And yet</a:t>
            </a:r>
            <a:r>
              <a:rPr lang="en-GB" sz="2000" dirty="0">
                <a:solidFill>
                  <a:schemeClr val="tx1"/>
                </a:solidFill>
              </a:rPr>
              <a:t>, an estimated </a:t>
            </a:r>
            <a:r>
              <a:rPr lang="en-GB" sz="2000" dirty="0">
                <a:solidFill>
                  <a:srgbClr val="FF0000"/>
                </a:solidFill>
              </a:rPr>
              <a:t>12,000 people with a learning disability</a:t>
            </a:r>
            <a:r>
              <a:rPr lang="en-GB" sz="2000" dirty="0"/>
              <a:t> </a:t>
            </a:r>
            <a:r>
              <a:rPr lang="en-GB" sz="2000" dirty="0">
                <a:solidFill>
                  <a:schemeClr val="tx1"/>
                </a:solidFill>
              </a:rPr>
              <a:t>died prematurely between </a:t>
            </a:r>
          </a:p>
          <a:p>
            <a:r>
              <a:rPr lang="en-GB" sz="2000" dirty="0">
                <a:solidFill>
                  <a:srgbClr val="FF0000"/>
                </a:solidFill>
              </a:rPr>
              <a:t>2004 and 2014 </a:t>
            </a:r>
          </a:p>
          <a:p>
            <a:r>
              <a:rPr lang="en-GB" sz="1400" dirty="0">
                <a:solidFill>
                  <a:srgbClr val="FF0000"/>
                </a:solidFill>
              </a:rPr>
              <a:t>* </a:t>
            </a:r>
            <a:r>
              <a:rPr lang="en-GB" sz="1400" dirty="0">
                <a:solidFill>
                  <a:schemeClr val="tx1"/>
                </a:solidFill>
              </a:rPr>
              <a:t>(Figures estimated from scaling up Glover and Emerson, 2013)</a:t>
            </a:r>
          </a:p>
          <a:p>
            <a:pPr algn="l"/>
            <a:endParaRPr lang="en-GB" sz="1800" dirty="0" smtClean="0"/>
          </a:p>
        </p:txBody>
      </p:sp>
      <p:pic>
        <p:nvPicPr>
          <p:cNvPr id="4" name="Picture 3" descr="PATHWAYS FOOT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7200" y="5867400"/>
            <a:ext cx="4876800" cy="609966"/>
          </a:xfrm>
          <a:prstGeom prst="rect">
            <a:avLst/>
          </a:prstGeom>
        </p:spPr>
      </p:pic>
    </p:spTree>
    <p:extLst>
      <p:ext uri="{BB962C8B-B14F-4D97-AF65-F5344CB8AC3E}">
        <p14:creationId xmlns:p14="http://schemas.microsoft.com/office/powerpoint/2010/main" val="3526392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295399"/>
          </a:xfrm>
        </p:spPr>
        <p:txBody>
          <a:bodyPr/>
          <a:lstStyle/>
          <a:p>
            <a:r>
              <a:rPr lang="en-GB" sz="3600" dirty="0"/>
              <a:t>‘Healthcare for all’ observations</a:t>
            </a:r>
            <a:endParaRPr lang="en-US" sz="3600" dirty="0">
              <a:solidFill>
                <a:schemeClr val="tx2">
                  <a:lumMod val="75000"/>
                </a:schemeClr>
              </a:solidFill>
              <a:latin typeface="Arial"/>
            </a:endParaRPr>
          </a:p>
        </p:txBody>
      </p:sp>
      <p:sp>
        <p:nvSpPr>
          <p:cNvPr id="3" name="Subtitle 2"/>
          <p:cNvSpPr>
            <a:spLocks noGrp="1"/>
          </p:cNvSpPr>
          <p:nvPr>
            <p:ph type="subTitle" idx="1"/>
          </p:nvPr>
        </p:nvSpPr>
        <p:spPr>
          <a:xfrm>
            <a:off x="685800" y="1844824"/>
            <a:ext cx="7772400" cy="3793976"/>
          </a:xfrm>
        </p:spPr>
        <p:txBody>
          <a:bodyPr/>
          <a:lstStyle/>
          <a:p>
            <a:pPr marL="285750" indent="-285750" algn="l">
              <a:buFont typeface="Arial" pitchFamily="34" charset="0"/>
              <a:buChar char="•"/>
            </a:pPr>
            <a:r>
              <a:rPr lang="en-GB" sz="2000" dirty="0">
                <a:solidFill>
                  <a:schemeClr val="tx1"/>
                </a:solidFill>
              </a:rPr>
              <a:t>Recognising inequalities in access does not require specialist knowledge in learning disabilities</a:t>
            </a:r>
          </a:p>
          <a:p>
            <a:pPr marL="285750" indent="-285750">
              <a:buFont typeface="Arial" pitchFamily="34" charset="0"/>
              <a:buChar char="•"/>
            </a:pPr>
            <a:endParaRPr lang="en-GB" sz="2000" dirty="0" smtClean="0">
              <a:solidFill>
                <a:schemeClr val="tx1"/>
              </a:solidFill>
            </a:endParaRPr>
          </a:p>
          <a:p>
            <a:pPr marL="285750" indent="-285750" algn="l">
              <a:buFont typeface="Arial" pitchFamily="34" charset="0"/>
              <a:buChar char="•"/>
            </a:pPr>
            <a:r>
              <a:rPr lang="en-GB" sz="2000" dirty="0" smtClean="0">
                <a:solidFill>
                  <a:schemeClr val="tx1"/>
                </a:solidFill>
              </a:rPr>
              <a:t>Equal </a:t>
            </a:r>
            <a:r>
              <a:rPr lang="en-GB" sz="2000" dirty="0">
                <a:solidFill>
                  <a:schemeClr val="tx1"/>
                </a:solidFill>
              </a:rPr>
              <a:t>does not always mean ‘the same’</a:t>
            </a:r>
          </a:p>
          <a:p>
            <a:pPr marL="285750" indent="-285750">
              <a:buFont typeface="Arial" pitchFamily="34" charset="0"/>
              <a:buChar char="•"/>
            </a:pPr>
            <a:endParaRPr lang="en-GB" sz="2000" dirty="0" smtClean="0">
              <a:solidFill>
                <a:schemeClr val="tx1"/>
              </a:solidFill>
            </a:endParaRPr>
          </a:p>
          <a:p>
            <a:pPr marL="285750" indent="-285750" algn="l">
              <a:buFont typeface="Arial" pitchFamily="34" charset="0"/>
              <a:buChar char="•"/>
            </a:pPr>
            <a:r>
              <a:rPr lang="en-GB" sz="2000" dirty="0" smtClean="0">
                <a:solidFill>
                  <a:schemeClr val="tx1"/>
                </a:solidFill>
              </a:rPr>
              <a:t>Reasonable </a:t>
            </a:r>
            <a:r>
              <a:rPr lang="en-GB" sz="2000" dirty="0">
                <a:solidFill>
                  <a:schemeClr val="tx1"/>
                </a:solidFill>
              </a:rPr>
              <a:t>adjustments are not particularly difficult</a:t>
            </a:r>
          </a:p>
          <a:p>
            <a:pPr marL="285750" indent="-285750" algn="l">
              <a:buFont typeface="Arial" pitchFamily="34" charset="0"/>
              <a:buChar char="•"/>
            </a:pPr>
            <a:endParaRPr lang="en-GB" sz="2000" dirty="0" smtClean="0">
              <a:solidFill>
                <a:schemeClr val="tx1"/>
              </a:solidFill>
            </a:endParaRPr>
          </a:p>
          <a:p>
            <a:pPr marL="285750" indent="-285750" algn="l">
              <a:buFont typeface="Arial" pitchFamily="34" charset="0"/>
              <a:buChar char="•"/>
            </a:pPr>
            <a:r>
              <a:rPr lang="en-GB" sz="2000" dirty="0" smtClean="0">
                <a:solidFill>
                  <a:schemeClr val="tx1"/>
                </a:solidFill>
              </a:rPr>
              <a:t>Good </a:t>
            </a:r>
            <a:r>
              <a:rPr lang="en-GB" sz="2000" dirty="0">
                <a:solidFill>
                  <a:schemeClr val="tx1"/>
                </a:solidFill>
              </a:rPr>
              <a:t>practice exists and needs to spread</a:t>
            </a:r>
          </a:p>
          <a:p>
            <a:pPr algn="l"/>
            <a:endParaRPr lang="en-GB" sz="1800" dirty="0" smtClean="0">
              <a:solidFill>
                <a:schemeClr val="tx1"/>
              </a:solidFill>
            </a:endParaRPr>
          </a:p>
        </p:txBody>
      </p:sp>
      <p:pic>
        <p:nvPicPr>
          <p:cNvPr id="4" name="Picture 3" descr="PATHWAYS FOOT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7200" y="5867400"/>
            <a:ext cx="4876800" cy="609966"/>
          </a:xfrm>
          <a:prstGeom prst="rect">
            <a:avLst/>
          </a:prstGeom>
        </p:spPr>
      </p:pic>
    </p:spTree>
    <p:extLst>
      <p:ext uri="{BB962C8B-B14F-4D97-AF65-F5344CB8AC3E}">
        <p14:creationId xmlns:p14="http://schemas.microsoft.com/office/powerpoint/2010/main" val="3340103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295399"/>
          </a:xfrm>
        </p:spPr>
        <p:txBody>
          <a:bodyPr/>
          <a:lstStyle/>
          <a:p>
            <a:r>
              <a:rPr lang="en-GB" sz="3600" dirty="0"/>
              <a:t>Obstacles to acute healthcare access</a:t>
            </a:r>
            <a:endParaRPr lang="en-US" sz="3600" dirty="0">
              <a:solidFill>
                <a:schemeClr val="tx2">
                  <a:lumMod val="75000"/>
                </a:schemeClr>
              </a:solidFill>
              <a:latin typeface="Arial"/>
            </a:endParaRPr>
          </a:p>
        </p:txBody>
      </p:sp>
      <p:sp>
        <p:nvSpPr>
          <p:cNvPr id="3" name="Subtitle 2"/>
          <p:cNvSpPr>
            <a:spLocks noGrp="1"/>
          </p:cNvSpPr>
          <p:nvPr>
            <p:ph type="subTitle" idx="1"/>
          </p:nvPr>
        </p:nvSpPr>
        <p:spPr>
          <a:xfrm>
            <a:off x="685800" y="1484784"/>
            <a:ext cx="7772400" cy="4154016"/>
          </a:xfrm>
        </p:spPr>
        <p:txBody>
          <a:bodyPr/>
          <a:lstStyle/>
          <a:p>
            <a:pPr marL="285750" indent="-285750" algn="l">
              <a:buFont typeface="Arial" pitchFamily="34" charset="0"/>
              <a:buChar char="•"/>
            </a:pPr>
            <a:r>
              <a:rPr lang="en-GB" sz="2000" dirty="0">
                <a:solidFill>
                  <a:schemeClr val="tx1"/>
                </a:solidFill>
              </a:rPr>
              <a:t>Communication </a:t>
            </a:r>
            <a:r>
              <a:rPr lang="en-GB" sz="2000" dirty="0" smtClean="0">
                <a:solidFill>
                  <a:schemeClr val="tx1"/>
                </a:solidFill>
              </a:rPr>
              <a:t>difficulties</a:t>
            </a:r>
          </a:p>
          <a:p>
            <a:pPr algn="l"/>
            <a:endParaRPr lang="en-GB" sz="2000" dirty="0">
              <a:solidFill>
                <a:schemeClr val="tx1"/>
              </a:solidFill>
            </a:endParaRPr>
          </a:p>
          <a:p>
            <a:pPr marL="285750" indent="-285750" algn="l">
              <a:buFont typeface="Arial" pitchFamily="34" charset="0"/>
              <a:buChar char="•"/>
            </a:pPr>
            <a:r>
              <a:rPr lang="en-GB" sz="2000" dirty="0">
                <a:solidFill>
                  <a:schemeClr val="tx1"/>
                </a:solidFill>
              </a:rPr>
              <a:t>Awareness of available </a:t>
            </a:r>
            <a:r>
              <a:rPr lang="en-GB" sz="2000" dirty="0" smtClean="0">
                <a:solidFill>
                  <a:schemeClr val="tx1"/>
                </a:solidFill>
              </a:rPr>
              <a:t>services</a:t>
            </a:r>
          </a:p>
          <a:p>
            <a:pPr algn="l"/>
            <a:endParaRPr lang="en-GB" sz="2000" dirty="0">
              <a:solidFill>
                <a:schemeClr val="tx1"/>
              </a:solidFill>
            </a:endParaRPr>
          </a:p>
          <a:p>
            <a:pPr marL="285750" indent="-285750" algn="l">
              <a:buFont typeface="Arial" pitchFamily="34" charset="0"/>
              <a:buChar char="•"/>
            </a:pPr>
            <a:r>
              <a:rPr lang="en-GB" sz="2000" dirty="0">
                <a:solidFill>
                  <a:schemeClr val="tx1"/>
                </a:solidFill>
              </a:rPr>
              <a:t>Lack of understanding of the consequences of not attending for investigations or screening </a:t>
            </a:r>
            <a:r>
              <a:rPr lang="en-GB" sz="2000" dirty="0" smtClean="0">
                <a:solidFill>
                  <a:schemeClr val="tx1"/>
                </a:solidFill>
              </a:rPr>
              <a:t>programmes</a:t>
            </a:r>
          </a:p>
          <a:p>
            <a:pPr algn="l"/>
            <a:endParaRPr lang="en-GB" sz="2000" dirty="0">
              <a:solidFill>
                <a:schemeClr val="tx1"/>
              </a:solidFill>
            </a:endParaRPr>
          </a:p>
          <a:p>
            <a:pPr marL="285750" indent="-285750" algn="l">
              <a:buFont typeface="Arial" pitchFamily="34" charset="0"/>
              <a:buChar char="•"/>
            </a:pPr>
            <a:r>
              <a:rPr lang="en-GB" sz="2000" dirty="0">
                <a:solidFill>
                  <a:schemeClr val="tx1"/>
                </a:solidFill>
              </a:rPr>
              <a:t>Diagnostic overshadowing – symptoms attributed to learning disability </a:t>
            </a:r>
            <a:r>
              <a:rPr lang="en-GB" sz="2000" dirty="0" smtClean="0">
                <a:solidFill>
                  <a:schemeClr val="tx1"/>
                </a:solidFill>
              </a:rPr>
              <a:t>characteristics</a:t>
            </a:r>
          </a:p>
          <a:p>
            <a:pPr algn="l"/>
            <a:endParaRPr lang="en-GB" sz="2000" dirty="0">
              <a:solidFill>
                <a:schemeClr val="tx1"/>
              </a:solidFill>
            </a:endParaRPr>
          </a:p>
          <a:p>
            <a:pPr marL="285750" indent="-285750" algn="l">
              <a:buFont typeface="Arial" pitchFamily="34" charset="0"/>
              <a:buChar char="•"/>
            </a:pPr>
            <a:r>
              <a:rPr lang="en-GB" sz="2000" dirty="0">
                <a:solidFill>
                  <a:schemeClr val="tx1"/>
                </a:solidFill>
              </a:rPr>
              <a:t>Lack of awareness – healthcare professionals </a:t>
            </a:r>
          </a:p>
          <a:p>
            <a:pPr marL="285750" indent="-285750" algn="l">
              <a:buFont typeface="Arial" pitchFamily="34" charset="0"/>
              <a:buChar char="•"/>
            </a:pPr>
            <a:endParaRPr lang="en-GB" sz="2000" dirty="0" smtClean="0">
              <a:solidFill>
                <a:schemeClr val="tx1"/>
              </a:solidFill>
            </a:endParaRPr>
          </a:p>
        </p:txBody>
      </p:sp>
      <p:pic>
        <p:nvPicPr>
          <p:cNvPr id="4" name="Picture 3" descr="PATHWAYS FOOT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7200" y="5867400"/>
            <a:ext cx="4876800" cy="609966"/>
          </a:xfrm>
          <a:prstGeom prst="rect">
            <a:avLst/>
          </a:prstGeom>
        </p:spPr>
      </p:pic>
    </p:spTree>
    <p:extLst>
      <p:ext uri="{BB962C8B-B14F-4D97-AF65-F5344CB8AC3E}">
        <p14:creationId xmlns:p14="http://schemas.microsoft.com/office/powerpoint/2010/main" val="1831191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295399"/>
          </a:xfrm>
        </p:spPr>
        <p:txBody>
          <a:bodyPr/>
          <a:lstStyle/>
          <a:p>
            <a:r>
              <a:rPr lang="en-GB" sz="3600" dirty="0"/>
              <a:t>Existing good practice at STHK</a:t>
            </a:r>
            <a:endParaRPr lang="en-US" sz="3600" dirty="0">
              <a:solidFill>
                <a:schemeClr val="tx2">
                  <a:lumMod val="75000"/>
                </a:schemeClr>
              </a:solidFill>
              <a:latin typeface="Arial"/>
            </a:endParaRPr>
          </a:p>
        </p:txBody>
      </p:sp>
      <p:sp>
        <p:nvSpPr>
          <p:cNvPr id="3" name="Subtitle 2"/>
          <p:cNvSpPr>
            <a:spLocks noGrp="1"/>
          </p:cNvSpPr>
          <p:nvPr>
            <p:ph type="subTitle" idx="1"/>
          </p:nvPr>
        </p:nvSpPr>
        <p:spPr>
          <a:xfrm>
            <a:off x="685800" y="1484784"/>
            <a:ext cx="7772400" cy="4154016"/>
          </a:xfrm>
        </p:spPr>
        <p:txBody>
          <a:bodyPr/>
          <a:lstStyle/>
          <a:p>
            <a:pPr marL="342900" indent="-342900" algn="l">
              <a:buFont typeface="Arial" pitchFamily="34" charset="0"/>
              <a:buChar char="•"/>
            </a:pPr>
            <a:r>
              <a:rPr lang="en-GB" sz="2000" dirty="0">
                <a:solidFill>
                  <a:schemeClr val="tx1"/>
                </a:solidFill>
              </a:rPr>
              <a:t>Reasonable adjustments e.g. </a:t>
            </a:r>
            <a:endParaRPr lang="en-GB" sz="2000" dirty="0" smtClean="0">
              <a:solidFill>
                <a:schemeClr val="tx1"/>
              </a:solidFill>
            </a:endParaRPr>
          </a:p>
          <a:p>
            <a:pPr algn="l"/>
            <a:endParaRPr lang="en-GB" sz="2000" dirty="0" smtClean="0">
              <a:solidFill>
                <a:schemeClr val="tx1"/>
              </a:solidFill>
            </a:endParaRPr>
          </a:p>
          <a:p>
            <a:pPr marL="457200" indent="-457200" algn="l">
              <a:buFont typeface="+mj-lt"/>
              <a:buAutoNum type="arabicPeriod"/>
            </a:pPr>
            <a:r>
              <a:rPr lang="en-GB" sz="2000" dirty="0">
                <a:solidFill>
                  <a:schemeClr val="tx1"/>
                </a:solidFill>
              </a:rPr>
              <a:t>U</a:t>
            </a:r>
            <a:r>
              <a:rPr lang="en-GB" sz="2000" dirty="0" smtClean="0">
                <a:solidFill>
                  <a:schemeClr val="tx1"/>
                </a:solidFill>
              </a:rPr>
              <a:t>se of Hospital Passport</a:t>
            </a:r>
          </a:p>
          <a:p>
            <a:pPr marL="457200" indent="-457200" algn="l">
              <a:buFont typeface="+mj-lt"/>
              <a:buAutoNum type="arabicPeriod"/>
            </a:pPr>
            <a:r>
              <a:rPr lang="en-GB" sz="2000" dirty="0" smtClean="0">
                <a:solidFill>
                  <a:schemeClr val="tx1"/>
                </a:solidFill>
              </a:rPr>
              <a:t>Accessible information - Easy-read letters and information</a:t>
            </a:r>
          </a:p>
          <a:p>
            <a:pPr marL="457200" indent="-457200" algn="l">
              <a:buFont typeface="+mj-lt"/>
              <a:buAutoNum type="arabicPeriod"/>
            </a:pPr>
            <a:r>
              <a:rPr lang="en-GB" sz="2000" dirty="0">
                <a:solidFill>
                  <a:schemeClr val="tx1"/>
                </a:solidFill>
              </a:rPr>
              <a:t>E</a:t>
            </a:r>
            <a:r>
              <a:rPr lang="en-GB" sz="2000" dirty="0" smtClean="0">
                <a:solidFill>
                  <a:schemeClr val="tx1"/>
                </a:solidFill>
              </a:rPr>
              <a:t>lectronic flagging on IT systems</a:t>
            </a:r>
          </a:p>
          <a:p>
            <a:pPr marL="457200" indent="-457200" algn="l">
              <a:buFont typeface="+mj-lt"/>
              <a:buAutoNum type="arabicPeriod"/>
            </a:pPr>
            <a:r>
              <a:rPr lang="en-GB" sz="2000" dirty="0" smtClean="0">
                <a:solidFill>
                  <a:schemeClr val="tx1"/>
                </a:solidFill>
              </a:rPr>
              <a:t>Changing Places bathroom under construction</a:t>
            </a:r>
          </a:p>
          <a:p>
            <a:pPr algn="l"/>
            <a:endParaRPr lang="en-GB" sz="2000" dirty="0" smtClean="0">
              <a:solidFill>
                <a:schemeClr val="tx1"/>
              </a:solidFill>
            </a:endParaRPr>
          </a:p>
          <a:p>
            <a:pPr marL="342900" indent="-342900" algn="l">
              <a:buFont typeface="Arial" pitchFamily="34" charset="0"/>
              <a:buChar char="•"/>
            </a:pPr>
            <a:r>
              <a:rPr lang="en-GB" sz="2000" dirty="0" smtClean="0">
                <a:solidFill>
                  <a:schemeClr val="tx1"/>
                </a:solidFill>
              </a:rPr>
              <a:t>Learning </a:t>
            </a:r>
            <a:r>
              <a:rPr lang="en-GB" sz="2000" dirty="0">
                <a:solidFill>
                  <a:schemeClr val="tx1"/>
                </a:solidFill>
              </a:rPr>
              <a:t>disability care pathways in various specialties e.g. endoscopy, radiology, elective surgery, specialist dentistry</a:t>
            </a:r>
          </a:p>
          <a:p>
            <a:pPr marL="342900" indent="-342900" algn="l">
              <a:buFont typeface="Arial" pitchFamily="34" charset="0"/>
              <a:buChar char="•"/>
            </a:pPr>
            <a:r>
              <a:rPr lang="en-GB" sz="2000" dirty="0">
                <a:solidFill>
                  <a:schemeClr val="tx1"/>
                </a:solidFill>
              </a:rPr>
              <a:t>Excellent links to local learning disability nurse teams, providing advice and guidance</a:t>
            </a:r>
            <a:endParaRPr lang="en-GB" sz="2000" dirty="0" smtClean="0">
              <a:solidFill>
                <a:schemeClr val="tx1"/>
              </a:solidFill>
            </a:endParaRPr>
          </a:p>
        </p:txBody>
      </p:sp>
      <p:pic>
        <p:nvPicPr>
          <p:cNvPr id="4" name="Picture 3" descr="PATHWAYS FOOT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7200" y="5867400"/>
            <a:ext cx="4876800" cy="609966"/>
          </a:xfrm>
          <a:prstGeom prst="rect">
            <a:avLst/>
          </a:prstGeom>
        </p:spPr>
      </p:pic>
    </p:spTree>
    <p:extLst>
      <p:ext uri="{BB962C8B-B14F-4D97-AF65-F5344CB8AC3E}">
        <p14:creationId xmlns:p14="http://schemas.microsoft.com/office/powerpoint/2010/main" val="2695262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8BD5"/>
        </a:solidFill>
        <a:effectLst/>
      </p:bgPr>
    </p:bg>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404665" y="2348880"/>
            <a:ext cx="11652777" cy="8369300"/>
          </a:xfrm>
          <a:prstGeom prst="rect">
            <a:avLst/>
          </a:prstGeom>
        </p:spPr>
      </p:pic>
      <p:sp>
        <p:nvSpPr>
          <p:cNvPr id="6" name="Title 1"/>
          <p:cNvSpPr txBox="1">
            <a:spLocks/>
          </p:cNvSpPr>
          <p:nvPr/>
        </p:nvSpPr>
        <p:spPr>
          <a:xfrm>
            <a:off x="685800" y="1524000"/>
            <a:ext cx="7772400" cy="2990850"/>
          </a:xfrm>
          <a:prstGeom prst="rect">
            <a:avLst/>
          </a:prstGeom>
        </p:spPr>
        <p:txBody>
          <a:bodyPr vert="horz"/>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smtClean="0">
              <a:ln>
                <a:noFill/>
              </a:ln>
              <a:solidFill>
                <a:schemeClr val="bg1"/>
              </a:solidFill>
              <a:effectLst/>
              <a:uLnTx/>
              <a:uFillTx/>
              <a:latin typeface="Arial"/>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lang="en-US" sz="4000" dirty="0" smtClean="0">
                <a:solidFill>
                  <a:schemeClr val="bg1"/>
                </a:solidFill>
                <a:latin typeface="Arial"/>
                <a:ea typeface="+mj-ea"/>
                <a:cs typeface="+mj-cs"/>
              </a:rPr>
              <a:t>What does good look like?</a:t>
            </a:r>
            <a:endParaRPr kumimoji="0" lang="en-US" sz="4000" b="0" i="0" u="none" strike="noStrike" kern="1200" cap="none" spc="0" normalizeH="0" baseline="0" noProof="0" dirty="0" smtClean="0">
              <a:ln>
                <a:noFill/>
              </a:ln>
              <a:solidFill>
                <a:schemeClr val="bg1"/>
              </a:solidFill>
              <a:effectLst/>
              <a:uLnTx/>
              <a:uFillTx/>
              <a:latin typeface="Arial"/>
              <a:ea typeface="+mj-ea"/>
              <a:cs typeface="+mj-cs"/>
            </a:endParaRPr>
          </a:p>
        </p:txBody>
      </p:sp>
    </p:spTree>
    <p:extLst>
      <p:ext uri="{BB962C8B-B14F-4D97-AF65-F5344CB8AC3E}">
        <p14:creationId xmlns:p14="http://schemas.microsoft.com/office/powerpoint/2010/main" val="1672967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295399"/>
          </a:xfrm>
        </p:spPr>
        <p:txBody>
          <a:bodyPr/>
          <a:lstStyle/>
          <a:p>
            <a:r>
              <a:rPr lang="en-GB" sz="3600" dirty="0"/>
              <a:t>Key elements for all</a:t>
            </a:r>
            <a:endParaRPr lang="en-US" sz="3600" dirty="0">
              <a:solidFill>
                <a:schemeClr val="tx2">
                  <a:lumMod val="75000"/>
                </a:schemeClr>
              </a:solidFill>
              <a:latin typeface="Arial"/>
            </a:endParaRPr>
          </a:p>
        </p:txBody>
      </p:sp>
      <p:sp>
        <p:nvSpPr>
          <p:cNvPr id="3" name="Subtitle 2"/>
          <p:cNvSpPr>
            <a:spLocks noGrp="1"/>
          </p:cNvSpPr>
          <p:nvPr>
            <p:ph type="subTitle" idx="1"/>
          </p:nvPr>
        </p:nvSpPr>
        <p:spPr>
          <a:xfrm>
            <a:off x="685800" y="1412776"/>
            <a:ext cx="7772400" cy="4226024"/>
          </a:xfrm>
        </p:spPr>
        <p:txBody>
          <a:bodyPr/>
          <a:lstStyle/>
          <a:p>
            <a:pPr marL="342900" indent="-342900" algn="l">
              <a:buFont typeface="Arial" pitchFamily="34" charset="0"/>
              <a:buChar char="•"/>
            </a:pPr>
            <a:r>
              <a:rPr lang="en-GB" sz="2000" dirty="0" smtClean="0">
                <a:solidFill>
                  <a:schemeClr val="tx1"/>
                </a:solidFill>
              </a:rPr>
              <a:t>Relationship formation </a:t>
            </a:r>
            <a:r>
              <a:rPr lang="en-GB" sz="2000" dirty="0">
                <a:solidFill>
                  <a:schemeClr val="tx1"/>
                </a:solidFill>
              </a:rPr>
              <a:t>and information </a:t>
            </a:r>
            <a:r>
              <a:rPr lang="en-GB" sz="2000" dirty="0" smtClean="0">
                <a:solidFill>
                  <a:schemeClr val="tx1"/>
                </a:solidFill>
              </a:rPr>
              <a:t>sharing</a:t>
            </a:r>
          </a:p>
          <a:p>
            <a:pPr algn="l"/>
            <a:endParaRPr lang="en-GB" sz="2000" dirty="0">
              <a:solidFill>
                <a:schemeClr val="tx1"/>
              </a:solidFill>
            </a:endParaRPr>
          </a:p>
          <a:p>
            <a:pPr marL="342900" indent="-342900" algn="l">
              <a:buFont typeface="Arial" pitchFamily="34" charset="0"/>
              <a:buChar char="•"/>
            </a:pPr>
            <a:r>
              <a:rPr lang="en-GB" sz="2000" dirty="0">
                <a:solidFill>
                  <a:schemeClr val="tx1"/>
                </a:solidFill>
              </a:rPr>
              <a:t>Provision of accessible information – method of communication </a:t>
            </a:r>
            <a:endParaRPr lang="en-GB" sz="2000" dirty="0" smtClean="0">
              <a:solidFill>
                <a:schemeClr val="tx1"/>
              </a:solidFill>
            </a:endParaRPr>
          </a:p>
          <a:p>
            <a:pPr algn="l"/>
            <a:endParaRPr lang="en-GB" sz="2000" dirty="0">
              <a:solidFill>
                <a:schemeClr val="tx1"/>
              </a:solidFill>
            </a:endParaRPr>
          </a:p>
          <a:p>
            <a:pPr marL="342900" indent="-342900" algn="l">
              <a:buFont typeface="Arial" pitchFamily="34" charset="0"/>
              <a:buChar char="•"/>
            </a:pPr>
            <a:r>
              <a:rPr lang="en-GB" sz="2000" dirty="0">
                <a:solidFill>
                  <a:schemeClr val="tx1"/>
                </a:solidFill>
              </a:rPr>
              <a:t>Reasonable adjustments </a:t>
            </a:r>
            <a:r>
              <a:rPr lang="en-GB" sz="2000" dirty="0" smtClean="0">
                <a:solidFill>
                  <a:schemeClr val="tx1"/>
                </a:solidFill>
              </a:rPr>
              <a:t>requirements</a:t>
            </a:r>
          </a:p>
          <a:p>
            <a:pPr algn="l"/>
            <a:endParaRPr lang="en-GB" sz="2000" dirty="0">
              <a:solidFill>
                <a:schemeClr val="tx1"/>
              </a:solidFill>
            </a:endParaRPr>
          </a:p>
          <a:p>
            <a:pPr marL="342900" indent="-342900" algn="l">
              <a:buFont typeface="Arial" pitchFamily="34" charset="0"/>
              <a:buChar char="•"/>
            </a:pPr>
            <a:r>
              <a:rPr lang="en-GB" sz="2000" dirty="0">
                <a:solidFill>
                  <a:schemeClr val="tx1"/>
                </a:solidFill>
              </a:rPr>
              <a:t>Links to professionals/tools to </a:t>
            </a:r>
            <a:r>
              <a:rPr lang="en-GB" sz="2000" dirty="0" smtClean="0">
                <a:solidFill>
                  <a:schemeClr val="tx1"/>
                </a:solidFill>
              </a:rPr>
              <a:t>support</a:t>
            </a:r>
          </a:p>
          <a:p>
            <a:pPr algn="l"/>
            <a:endParaRPr lang="en-GB" sz="2000" dirty="0">
              <a:solidFill>
                <a:schemeClr val="tx1"/>
              </a:solidFill>
            </a:endParaRPr>
          </a:p>
          <a:p>
            <a:pPr marL="342900" indent="-342900" algn="l">
              <a:buFont typeface="Arial" pitchFamily="34" charset="0"/>
              <a:buChar char="•"/>
            </a:pPr>
            <a:r>
              <a:rPr lang="en-GB" sz="2000" dirty="0">
                <a:solidFill>
                  <a:schemeClr val="tx1"/>
                </a:solidFill>
              </a:rPr>
              <a:t>Establishing capacity to </a:t>
            </a:r>
            <a:r>
              <a:rPr lang="en-GB" sz="2000" dirty="0" smtClean="0">
                <a:solidFill>
                  <a:schemeClr val="tx1"/>
                </a:solidFill>
              </a:rPr>
              <a:t>consent</a:t>
            </a:r>
          </a:p>
          <a:p>
            <a:pPr algn="l"/>
            <a:endParaRPr lang="en-GB" sz="2000" dirty="0">
              <a:solidFill>
                <a:schemeClr val="tx1"/>
              </a:solidFill>
            </a:endParaRPr>
          </a:p>
          <a:p>
            <a:pPr marL="342900" indent="-342900" algn="l">
              <a:buFont typeface="Arial" pitchFamily="34" charset="0"/>
              <a:buChar char="•"/>
            </a:pPr>
            <a:r>
              <a:rPr lang="en-GB" sz="2000" dirty="0">
                <a:solidFill>
                  <a:schemeClr val="tx1"/>
                </a:solidFill>
              </a:rPr>
              <a:t>Best interests decision making – </a:t>
            </a:r>
            <a:r>
              <a:rPr lang="en-GB" sz="2000" dirty="0" smtClean="0">
                <a:solidFill>
                  <a:schemeClr val="tx1"/>
                </a:solidFill>
              </a:rPr>
              <a:t>confidence in </a:t>
            </a:r>
            <a:r>
              <a:rPr lang="en-GB" sz="2000" dirty="0">
                <a:solidFill>
                  <a:schemeClr val="tx1"/>
                </a:solidFill>
              </a:rPr>
              <a:t>planning and implementation of least restrictive option for the individual</a:t>
            </a:r>
          </a:p>
          <a:p>
            <a:pPr marL="342900" indent="-342900" algn="l">
              <a:buFont typeface="Arial" pitchFamily="34" charset="0"/>
              <a:buChar char="•"/>
            </a:pPr>
            <a:endParaRPr lang="en-GB" sz="2000" dirty="0" smtClean="0">
              <a:solidFill>
                <a:schemeClr val="tx1"/>
              </a:solidFill>
            </a:endParaRPr>
          </a:p>
        </p:txBody>
      </p:sp>
      <p:pic>
        <p:nvPicPr>
          <p:cNvPr id="4" name="Picture 3" descr="PATHWAYS FOOT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7200" y="5867400"/>
            <a:ext cx="4876800" cy="609966"/>
          </a:xfrm>
          <a:prstGeom prst="rect">
            <a:avLst/>
          </a:prstGeom>
        </p:spPr>
      </p:pic>
    </p:spTree>
    <p:extLst>
      <p:ext uri="{BB962C8B-B14F-4D97-AF65-F5344CB8AC3E}">
        <p14:creationId xmlns:p14="http://schemas.microsoft.com/office/powerpoint/2010/main" val="1956224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295399"/>
          </a:xfrm>
        </p:spPr>
        <p:txBody>
          <a:bodyPr/>
          <a:lstStyle/>
          <a:p>
            <a:r>
              <a:rPr lang="en-US" sz="3600" dirty="0" smtClean="0">
                <a:solidFill>
                  <a:schemeClr val="tx2">
                    <a:lumMod val="75000"/>
                  </a:schemeClr>
                </a:solidFill>
                <a:latin typeface="Arial"/>
              </a:rPr>
              <a:t>Developing the pathway</a:t>
            </a:r>
            <a:endParaRPr lang="en-US" sz="3600" dirty="0">
              <a:solidFill>
                <a:schemeClr val="tx2">
                  <a:lumMod val="75000"/>
                </a:schemeClr>
              </a:solidFill>
              <a:latin typeface="Arial"/>
            </a:endParaRPr>
          </a:p>
        </p:txBody>
      </p:sp>
      <p:sp>
        <p:nvSpPr>
          <p:cNvPr id="3" name="Subtitle 2"/>
          <p:cNvSpPr>
            <a:spLocks noGrp="1"/>
          </p:cNvSpPr>
          <p:nvPr>
            <p:ph type="subTitle" idx="1"/>
          </p:nvPr>
        </p:nvSpPr>
        <p:spPr>
          <a:xfrm>
            <a:off x="685800" y="1412776"/>
            <a:ext cx="7772400" cy="4226024"/>
          </a:xfrm>
        </p:spPr>
        <p:txBody>
          <a:bodyPr/>
          <a:lstStyle/>
          <a:p>
            <a:pPr marL="342900" indent="-342900" algn="l">
              <a:buFont typeface="Arial" pitchFamily="34" charset="0"/>
              <a:buChar char="•"/>
            </a:pPr>
            <a:r>
              <a:rPr lang="en-GB" sz="2000" dirty="0">
                <a:solidFill>
                  <a:schemeClr val="tx1"/>
                </a:solidFill>
              </a:rPr>
              <a:t>Establish steering group and TOR</a:t>
            </a:r>
          </a:p>
          <a:p>
            <a:pPr marL="342900" indent="-342900" algn="l">
              <a:buFont typeface="Arial" pitchFamily="34" charset="0"/>
              <a:buChar char="•"/>
            </a:pPr>
            <a:r>
              <a:rPr lang="en-GB" sz="2000" dirty="0">
                <a:solidFill>
                  <a:schemeClr val="tx1"/>
                </a:solidFill>
              </a:rPr>
              <a:t>Liaison with governance councils to set scene</a:t>
            </a:r>
          </a:p>
          <a:p>
            <a:pPr marL="342900" indent="-342900" algn="l">
              <a:buFont typeface="Arial" pitchFamily="34" charset="0"/>
              <a:buChar char="•"/>
            </a:pPr>
            <a:r>
              <a:rPr lang="en-GB" sz="2000" dirty="0">
                <a:solidFill>
                  <a:schemeClr val="tx1"/>
                </a:solidFill>
              </a:rPr>
              <a:t>Recruit project manager and admin support</a:t>
            </a:r>
          </a:p>
          <a:p>
            <a:pPr marL="342900" indent="-342900" algn="l">
              <a:buFont typeface="Arial" pitchFamily="34" charset="0"/>
              <a:buChar char="•"/>
            </a:pPr>
            <a:r>
              <a:rPr lang="en-GB" sz="2000" dirty="0">
                <a:solidFill>
                  <a:schemeClr val="tx1"/>
                </a:solidFill>
              </a:rPr>
              <a:t>Literature search and contact with acute trusts – </a:t>
            </a:r>
            <a:r>
              <a:rPr lang="en-GB" sz="2000" dirty="0" smtClean="0">
                <a:solidFill>
                  <a:schemeClr val="tx1"/>
                </a:solidFill>
              </a:rPr>
              <a:t>establishing what good looks like</a:t>
            </a:r>
            <a:endParaRPr lang="en-GB" sz="2000" dirty="0">
              <a:solidFill>
                <a:schemeClr val="tx1"/>
              </a:solidFill>
            </a:endParaRPr>
          </a:p>
          <a:p>
            <a:pPr marL="342900" indent="-342900" algn="l">
              <a:buFont typeface="Arial" pitchFamily="34" charset="0"/>
              <a:buChar char="•"/>
            </a:pPr>
            <a:r>
              <a:rPr lang="en-GB" sz="2000" dirty="0">
                <a:solidFill>
                  <a:schemeClr val="tx1"/>
                </a:solidFill>
              </a:rPr>
              <a:t>Meet with all stakeholders – actual and virtual</a:t>
            </a:r>
          </a:p>
          <a:p>
            <a:pPr marL="342900" indent="-342900" algn="l">
              <a:buFont typeface="Arial" pitchFamily="34" charset="0"/>
              <a:buChar char="•"/>
            </a:pPr>
            <a:r>
              <a:rPr lang="en-GB" sz="2000" dirty="0">
                <a:solidFill>
                  <a:schemeClr val="tx1"/>
                </a:solidFill>
              </a:rPr>
              <a:t>First draft of pathway and feedback</a:t>
            </a:r>
          </a:p>
          <a:p>
            <a:pPr marL="342900" indent="-342900" algn="l">
              <a:buFont typeface="Arial" pitchFamily="34" charset="0"/>
              <a:buChar char="•"/>
            </a:pPr>
            <a:r>
              <a:rPr lang="en-GB" sz="2000" dirty="0">
                <a:solidFill>
                  <a:schemeClr val="tx1"/>
                </a:solidFill>
              </a:rPr>
              <a:t>Questionnaire drafted and circulated</a:t>
            </a:r>
          </a:p>
          <a:p>
            <a:pPr marL="342900" indent="-342900" algn="l">
              <a:buFont typeface="Arial" pitchFamily="34" charset="0"/>
              <a:buChar char="•"/>
            </a:pPr>
            <a:r>
              <a:rPr lang="en-GB" sz="2000" dirty="0">
                <a:solidFill>
                  <a:schemeClr val="tx1"/>
                </a:solidFill>
              </a:rPr>
              <a:t>Accompanying toolkit constructed</a:t>
            </a:r>
          </a:p>
          <a:p>
            <a:pPr marL="342900" indent="-342900" algn="l">
              <a:buFont typeface="Arial" pitchFamily="34" charset="0"/>
              <a:buChar char="•"/>
            </a:pPr>
            <a:r>
              <a:rPr lang="en-GB" sz="2000" dirty="0">
                <a:solidFill>
                  <a:schemeClr val="tx1"/>
                </a:solidFill>
              </a:rPr>
              <a:t>Final draft – recruitment of design </a:t>
            </a:r>
            <a:r>
              <a:rPr lang="en-GB" sz="2000" dirty="0" smtClean="0">
                <a:solidFill>
                  <a:schemeClr val="tx1"/>
                </a:solidFill>
              </a:rPr>
              <a:t>group</a:t>
            </a:r>
          </a:p>
          <a:p>
            <a:pPr marL="342900" indent="-342900" algn="l">
              <a:buFont typeface="Arial" pitchFamily="34" charset="0"/>
              <a:buChar char="•"/>
            </a:pPr>
            <a:r>
              <a:rPr lang="en-GB" sz="2000" dirty="0" smtClean="0">
                <a:solidFill>
                  <a:schemeClr val="tx1"/>
                </a:solidFill>
              </a:rPr>
              <a:t>Completed product ready for Trust roll-out</a:t>
            </a:r>
            <a:endParaRPr lang="en-GB" sz="2000" dirty="0">
              <a:solidFill>
                <a:schemeClr val="tx1"/>
              </a:solidFill>
            </a:endParaRPr>
          </a:p>
          <a:p>
            <a:pPr algn="l"/>
            <a:endParaRPr lang="en-GB" sz="2000" dirty="0" smtClean="0">
              <a:solidFill>
                <a:schemeClr val="tx1"/>
              </a:solidFill>
            </a:endParaRPr>
          </a:p>
        </p:txBody>
      </p:sp>
      <p:pic>
        <p:nvPicPr>
          <p:cNvPr id="4" name="Picture 3" descr="PATHWAYS FOOT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7200" y="5867400"/>
            <a:ext cx="4876800" cy="609966"/>
          </a:xfrm>
          <a:prstGeom prst="rect">
            <a:avLst/>
          </a:prstGeom>
        </p:spPr>
      </p:pic>
    </p:spTree>
    <p:extLst>
      <p:ext uri="{BB962C8B-B14F-4D97-AF65-F5344CB8AC3E}">
        <p14:creationId xmlns:p14="http://schemas.microsoft.com/office/powerpoint/2010/main" val="440904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389</TotalTime>
  <Words>1399</Words>
  <Application>Microsoft Office PowerPoint</Application>
  <PresentationFormat>On-screen Show (4:3)</PresentationFormat>
  <Paragraphs>126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Major reports highlighting inequalities</vt:lpstr>
      <vt:lpstr>‘Healthcare for all’ observations</vt:lpstr>
      <vt:lpstr>Obstacles to acute healthcare access</vt:lpstr>
      <vt:lpstr>Existing good practice at STHK</vt:lpstr>
      <vt:lpstr>PowerPoint Presentation</vt:lpstr>
      <vt:lpstr>Key elements for all</vt:lpstr>
      <vt:lpstr>Developing the pathway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future change</vt:lpstr>
      <vt:lpstr>Evaluation</vt:lpstr>
      <vt:lpstr>PowerPoint Presentation</vt:lpstr>
      <vt:lpstr>PowerPoint Presentation</vt:lpstr>
    </vt:vector>
  </TitlesOfParts>
  <Company>none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montague withnail</dc:creator>
  <cp:lastModifiedBy>Lord Jessica (NWHEE)</cp:lastModifiedBy>
  <cp:revision>31</cp:revision>
  <dcterms:created xsi:type="dcterms:W3CDTF">2015-10-16T09:57:57Z</dcterms:created>
  <dcterms:modified xsi:type="dcterms:W3CDTF">2015-10-29T15:56:57Z</dcterms:modified>
</cp:coreProperties>
</file>