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8A31EC-3CA4-48D7-B13D-DDACD99301DF}" type="datetimeFigureOut">
              <a:rPr lang="en-GB" smtClean="0"/>
              <a:t>28/10/2015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37271-136E-4E2F-9C46-529A6148D019}" type="slidenum">
              <a:rPr lang="en-GB" smtClean="0"/>
              <a:t>‹#›</a:t>
            </a:fld>
            <a:endParaRPr lang="en-GB"/>
          </a:p>
        </p:txBody>
      </p:sp>
    </p:spTree>
    <p:extLst>
      <p:ext uri="{BB962C8B-B14F-4D97-AF65-F5344CB8AC3E}">
        <p14:creationId xmlns:p14="http://schemas.microsoft.com/office/powerpoint/2010/main" val="698271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937271-136E-4E2F-9C46-529A6148D019}" type="slidenum">
              <a:rPr lang="en-GB" smtClean="0"/>
              <a:t>8</a:t>
            </a:fld>
            <a:endParaRPr lang="en-GB"/>
          </a:p>
        </p:txBody>
      </p:sp>
    </p:spTree>
    <p:extLst>
      <p:ext uri="{BB962C8B-B14F-4D97-AF65-F5344CB8AC3E}">
        <p14:creationId xmlns:p14="http://schemas.microsoft.com/office/powerpoint/2010/main" val="428690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1462B14-C983-442B-AB3D-7CB086E083F6}" type="datetimeFigureOut">
              <a:rPr lang="en-GB" smtClean="0"/>
              <a:t>28/10/2015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3356631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62B14-C983-442B-AB3D-7CB086E083F6}" type="datetimeFigureOut">
              <a:rPr lang="en-GB" smtClean="0"/>
              <a:t>28/10/2015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2006262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62B14-C983-442B-AB3D-7CB086E083F6}" type="datetimeFigureOut">
              <a:rPr lang="en-GB" smtClean="0"/>
              <a:t>28/10/2015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813655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62B14-C983-442B-AB3D-7CB086E083F6}" type="datetimeFigureOut">
              <a:rPr lang="en-GB" smtClean="0"/>
              <a:t>28/10/2015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4060207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462B14-C983-442B-AB3D-7CB086E083F6}" type="datetimeFigureOut">
              <a:rPr lang="en-GB" smtClean="0"/>
              <a:t>28/10/2015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95457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1462B14-C983-442B-AB3D-7CB086E083F6}" type="datetimeFigureOut">
              <a:rPr lang="en-GB" smtClean="0"/>
              <a:t>28/10/2015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874308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1462B14-C983-442B-AB3D-7CB086E083F6}" type="datetimeFigureOut">
              <a:rPr lang="en-GB" smtClean="0"/>
              <a:t>28/10/2015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74700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1462B14-C983-442B-AB3D-7CB086E083F6}" type="datetimeFigureOut">
              <a:rPr lang="en-GB" smtClean="0"/>
              <a:t>28/10/2015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388892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62B14-C983-442B-AB3D-7CB086E083F6}" type="datetimeFigureOut">
              <a:rPr lang="en-GB" smtClean="0"/>
              <a:t>28/10/2015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77937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62B14-C983-442B-AB3D-7CB086E083F6}" type="datetimeFigureOut">
              <a:rPr lang="en-GB" smtClean="0"/>
              <a:t>28/10/2015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107778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62B14-C983-442B-AB3D-7CB086E083F6}" type="datetimeFigureOut">
              <a:rPr lang="en-GB" smtClean="0"/>
              <a:t>28/10/2015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1760B-C8F3-470D-BCC3-1847E5988D6E}" type="slidenum">
              <a:rPr lang="en-GB" smtClean="0"/>
              <a:t>‹#›</a:t>
            </a:fld>
            <a:endParaRPr lang="en-GB"/>
          </a:p>
        </p:txBody>
      </p:sp>
    </p:spTree>
    <p:extLst>
      <p:ext uri="{BB962C8B-B14F-4D97-AF65-F5344CB8AC3E}">
        <p14:creationId xmlns:p14="http://schemas.microsoft.com/office/powerpoint/2010/main" val="21796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62B14-C983-442B-AB3D-7CB086E083F6}" type="datetimeFigureOut">
              <a:rPr lang="en-GB" smtClean="0"/>
              <a:t>28/10/2015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1760B-C8F3-470D-BCC3-1847E5988D6E}" type="slidenum">
              <a:rPr lang="en-GB" smtClean="0"/>
              <a:t>‹#›</a:t>
            </a:fld>
            <a:endParaRPr lang="en-GB"/>
          </a:p>
        </p:txBody>
      </p:sp>
    </p:spTree>
    <p:extLst>
      <p:ext uri="{BB962C8B-B14F-4D97-AF65-F5344CB8AC3E}">
        <p14:creationId xmlns:p14="http://schemas.microsoft.com/office/powerpoint/2010/main" val="254753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Integrated Workforce Demonstrator Site </a:t>
            </a:r>
            <a:endParaRPr lang="en-GB" dirty="0"/>
          </a:p>
        </p:txBody>
      </p:sp>
      <p:sp>
        <p:nvSpPr>
          <p:cNvPr id="3" name="Subtitle 2"/>
          <p:cNvSpPr>
            <a:spLocks noGrp="1"/>
          </p:cNvSpPr>
          <p:nvPr>
            <p:ph type="subTitle" idx="1"/>
          </p:nvPr>
        </p:nvSpPr>
        <p:spPr/>
        <p:txBody>
          <a:bodyPr/>
          <a:lstStyle/>
          <a:p>
            <a:r>
              <a:rPr lang="en-GB" dirty="0" smtClean="0"/>
              <a:t>Assistive Technology</a:t>
            </a:r>
            <a:endParaRPr lang="en-GB" dirty="0"/>
          </a:p>
        </p:txBody>
      </p:sp>
    </p:spTree>
    <p:extLst>
      <p:ext uri="{BB962C8B-B14F-4D97-AF65-F5344CB8AC3E}">
        <p14:creationId xmlns:p14="http://schemas.microsoft.com/office/powerpoint/2010/main" val="299407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Presented by</a:t>
            </a:r>
            <a:endParaRPr lang="en-GB" dirty="0"/>
          </a:p>
        </p:txBody>
      </p:sp>
      <p:sp>
        <p:nvSpPr>
          <p:cNvPr id="3" name="Content Placeholder 2"/>
          <p:cNvSpPr>
            <a:spLocks noGrp="1"/>
          </p:cNvSpPr>
          <p:nvPr>
            <p:ph idx="1"/>
          </p:nvPr>
        </p:nvSpPr>
        <p:spPr/>
        <p:txBody>
          <a:bodyPr>
            <a:normAutofit/>
          </a:bodyPr>
          <a:lstStyle/>
          <a:p>
            <a:r>
              <a:rPr lang="en-GB" dirty="0" smtClean="0"/>
              <a:t>Carole Greaves; </a:t>
            </a:r>
            <a:r>
              <a:rPr lang="en-GB" dirty="0">
                <a:ea typeface="Calibri"/>
                <a:cs typeface="Times New Roman"/>
              </a:rPr>
              <a:t>Occupational Therapist, Adult Care, </a:t>
            </a:r>
            <a:r>
              <a:rPr lang="en-GB" dirty="0" smtClean="0">
                <a:ea typeface="Calibri"/>
                <a:cs typeface="Times New Roman"/>
              </a:rPr>
              <a:t>Rochdale </a:t>
            </a:r>
            <a:r>
              <a:rPr lang="en-GB" smtClean="0">
                <a:ea typeface="Calibri"/>
                <a:cs typeface="Times New Roman"/>
              </a:rPr>
              <a:t>Borough Council</a:t>
            </a:r>
            <a:endParaRPr lang="en-GB" dirty="0" smtClean="0"/>
          </a:p>
          <a:p>
            <a:endParaRPr lang="en-GB" dirty="0" smtClean="0"/>
          </a:p>
          <a:p>
            <a:r>
              <a:rPr lang="en-GB" dirty="0" smtClean="0"/>
              <a:t>Catherine Saunders; </a:t>
            </a:r>
            <a:r>
              <a:rPr lang="en-GB" dirty="0">
                <a:ea typeface="Calibri"/>
                <a:cs typeface="Times New Roman"/>
              </a:rPr>
              <a:t>Occupational Therapist, Intermediate Care, Pennine </a:t>
            </a:r>
            <a:r>
              <a:rPr lang="en-GB" dirty="0" smtClean="0">
                <a:ea typeface="Calibri"/>
                <a:cs typeface="Times New Roman"/>
              </a:rPr>
              <a:t>Care</a:t>
            </a:r>
          </a:p>
          <a:p>
            <a:endParaRPr lang="en-GB" dirty="0" smtClean="0"/>
          </a:p>
          <a:p>
            <a:r>
              <a:rPr lang="en-GB" dirty="0" smtClean="0"/>
              <a:t>Fiona Nuttall; </a:t>
            </a:r>
            <a:r>
              <a:rPr lang="en-GB" dirty="0">
                <a:ea typeface="Calibri"/>
                <a:cs typeface="Times New Roman"/>
              </a:rPr>
              <a:t>Transformational Lead (OD), </a:t>
            </a:r>
            <a:r>
              <a:rPr lang="en-GB" dirty="0" smtClean="0">
                <a:ea typeface="Calibri"/>
                <a:cs typeface="Times New Roman"/>
              </a:rPr>
              <a:t>Rochdale Borough Council</a:t>
            </a:r>
            <a:endParaRPr lang="en-US" altLang="en-US" dirty="0"/>
          </a:p>
          <a:p>
            <a:endParaRPr lang="en-GB" dirty="0"/>
          </a:p>
        </p:txBody>
      </p:sp>
    </p:spTree>
    <p:extLst>
      <p:ext uri="{BB962C8B-B14F-4D97-AF65-F5344CB8AC3E}">
        <p14:creationId xmlns:p14="http://schemas.microsoft.com/office/powerpoint/2010/main" val="96343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579" y="2204864"/>
            <a:ext cx="8406849" cy="2448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own Arrow 3"/>
          <p:cNvSpPr/>
          <p:nvPr/>
        </p:nvSpPr>
        <p:spPr>
          <a:xfrm>
            <a:off x="1835696" y="1556792"/>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2805862" y="1556792"/>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3980811" y="1556792"/>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a:off x="4932040" y="1556792"/>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1763688" y="764704"/>
            <a:ext cx="3276364" cy="4320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Training Elements</a:t>
            </a:r>
            <a:endParaRPr lang="en-GB" dirty="0"/>
          </a:p>
        </p:txBody>
      </p:sp>
    </p:spTree>
    <p:extLst>
      <p:ext uri="{BB962C8B-B14F-4D97-AF65-F5344CB8AC3E}">
        <p14:creationId xmlns:p14="http://schemas.microsoft.com/office/powerpoint/2010/main" val="100157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Data</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486775947"/>
              </p:ext>
            </p:extLst>
          </p:nvPr>
        </p:nvGraphicFramePr>
        <p:xfrm>
          <a:off x="1691680" y="1268760"/>
          <a:ext cx="6260038" cy="5181600"/>
        </p:xfrm>
        <a:graphic>
          <a:graphicData uri="http://schemas.openxmlformats.org/drawingml/2006/table">
            <a:tbl>
              <a:tblPr firstRow="1" firstCol="1" bandRow="1">
                <a:tableStyleId>{5C22544A-7EE6-4342-B048-85BDC9FD1C3A}</a:tableStyleId>
              </a:tblPr>
              <a:tblGrid>
                <a:gridCol w="3135413"/>
                <a:gridCol w="3124625"/>
              </a:tblGrid>
              <a:tr h="3432621">
                <a:tc>
                  <a:txBody>
                    <a:bodyPr/>
                    <a:lstStyle/>
                    <a:p>
                      <a:pPr>
                        <a:spcAft>
                          <a:spcPts val="0"/>
                        </a:spcAft>
                      </a:pPr>
                      <a:r>
                        <a:rPr lang="en-GB" sz="2400" dirty="0">
                          <a:effectLst/>
                        </a:rPr>
                        <a:t>Numbers of staff  participating in a comprehensive training programme  to enable AT to be considered first in all cases</a:t>
                      </a:r>
                      <a:endParaRPr lang="en-GB" sz="2400" dirty="0">
                        <a:effectLst/>
                        <a:latin typeface="Calibri"/>
                      </a:endParaRPr>
                    </a:p>
                  </a:txBody>
                  <a:tcPr marL="68580" marR="68580" marT="0" marB="0"/>
                </a:tc>
                <a:tc>
                  <a:txBody>
                    <a:bodyPr/>
                    <a:lstStyle/>
                    <a:p>
                      <a:pPr marL="39370">
                        <a:spcAft>
                          <a:spcPts val="0"/>
                        </a:spcAft>
                      </a:pPr>
                      <a:r>
                        <a:rPr lang="en-GB" sz="2000" dirty="0">
                          <a:effectLst/>
                        </a:rPr>
                        <a:t>Initially 839 staff for the online awareness course across multiple organisations, services and professions </a:t>
                      </a:r>
                    </a:p>
                    <a:p>
                      <a:pPr marL="39370">
                        <a:spcAft>
                          <a:spcPts val="0"/>
                        </a:spcAft>
                      </a:pPr>
                      <a:r>
                        <a:rPr lang="en-GB" sz="2000" dirty="0">
                          <a:effectLst/>
                        </a:rPr>
                        <a:t>217 staff attended “trainer led” sessions  from an exceptional wide range of organisations, services and functions, including Health, Social Care, voluntary sector and those in others where there are links to potential health and social care service users, e.g. Fire and Rescue Service, Police </a:t>
                      </a:r>
                      <a:r>
                        <a:rPr lang="en-GB" sz="2000" dirty="0" err="1" smtClean="0">
                          <a:effectLst/>
                        </a:rPr>
                        <a:t>etc</a:t>
                      </a:r>
                      <a:endParaRPr lang="en-GB" sz="20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215759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Training Needs Analysis (TNA)</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307178971"/>
              </p:ext>
            </p:extLst>
          </p:nvPr>
        </p:nvGraphicFramePr>
        <p:xfrm>
          <a:off x="1259632" y="1340768"/>
          <a:ext cx="6696744" cy="5132654"/>
        </p:xfrm>
        <a:graphic>
          <a:graphicData uri="http://schemas.openxmlformats.org/drawingml/2006/table">
            <a:tbl>
              <a:tblPr firstRow="1" firstCol="1" bandRow="1">
                <a:tableStyleId>{5C22544A-7EE6-4342-B048-85BDC9FD1C3A}</a:tableStyleId>
              </a:tblPr>
              <a:tblGrid>
                <a:gridCol w="2269954"/>
                <a:gridCol w="4426790"/>
              </a:tblGrid>
              <a:tr h="1444481">
                <a:tc>
                  <a:txBody>
                    <a:bodyPr/>
                    <a:lstStyle/>
                    <a:p>
                      <a:pPr>
                        <a:lnSpc>
                          <a:spcPct val="115000"/>
                        </a:lnSpc>
                        <a:spcAft>
                          <a:spcPts val="1000"/>
                        </a:spcAft>
                      </a:pPr>
                      <a:r>
                        <a:rPr lang="en-GB" sz="2400" dirty="0">
                          <a:effectLst/>
                        </a:rPr>
                        <a:t>Systemic knowledge</a:t>
                      </a:r>
                      <a:endParaRPr lang="en-GB" sz="24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A holistic approach to the use of AT</a:t>
                      </a:r>
                    </a:p>
                    <a:p>
                      <a:pPr>
                        <a:lnSpc>
                          <a:spcPct val="115000"/>
                        </a:lnSpc>
                        <a:spcAft>
                          <a:spcPts val="0"/>
                        </a:spcAft>
                      </a:pPr>
                      <a:r>
                        <a:rPr lang="en-GB" sz="2000" dirty="0">
                          <a:effectLst/>
                        </a:rPr>
                        <a:t>Referral processes</a:t>
                      </a:r>
                    </a:p>
                    <a:p>
                      <a:pPr>
                        <a:lnSpc>
                          <a:spcPct val="115000"/>
                        </a:lnSpc>
                        <a:spcAft>
                          <a:spcPts val="0"/>
                        </a:spcAft>
                      </a:pPr>
                      <a:r>
                        <a:rPr lang="en-GB" sz="2000" dirty="0">
                          <a:effectLst/>
                        </a:rPr>
                        <a:t>Review processes</a:t>
                      </a:r>
                      <a:endParaRPr lang="en-GB" sz="2000" dirty="0">
                        <a:effectLst/>
                        <a:latin typeface="Calibri"/>
                        <a:ea typeface="Calibri"/>
                        <a:cs typeface="Times New Roman"/>
                      </a:endParaRPr>
                    </a:p>
                  </a:txBody>
                  <a:tcPr marL="68580" marR="68580" marT="0" marB="0"/>
                </a:tc>
              </a:tr>
              <a:tr h="1444481">
                <a:tc>
                  <a:txBody>
                    <a:bodyPr/>
                    <a:lstStyle/>
                    <a:p>
                      <a:pPr>
                        <a:lnSpc>
                          <a:spcPct val="115000"/>
                        </a:lnSpc>
                        <a:spcAft>
                          <a:spcPts val="1000"/>
                        </a:spcAft>
                      </a:pPr>
                      <a:r>
                        <a:rPr lang="en-GB" sz="2400" dirty="0">
                          <a:effectLst/>
                        </a:rPr>
                        <a:t>Hardware knowledge </a:t>
                      </a:r>
                      <a:endParaRPr lang="en-GB" sz="24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An understanding of the range of hardware available</a:t>
                      </a:r>
                    </a:p>
                    <a:p>
                      <a:pPr>
                        <a:lnSpc>
                          <a:spcPct val="115000"/>
                        </a:lnSpc>
                        <a:spcAft>
                          <a:spcPts val="0"/>
                        </a:spcAft>
                      </a:pPr>
                      <a:r>
                        <a:rPr lang="en-GB" sz="2000" dirty="0">
                          <a:effectLst/>
                        </a:rPr>
                        <a:t>The applicability of that hardware as a solution for patients’/service users’ needs</a:t>
                      </a:r>
                      <a:endParaRPr lang="en-GB" sz="2000" dirty="0">
                        <a:effectLst/>
                        <a:latin typeface="Calibri"/>
                        <a:ea typeface="Calibri"/>
                        <a:cs typeface="Times New Roman"/>
                      </a:endParaRPr>
                    </a:p>
                  </a:txBody>
                  <a:tcPr marL="68580" marR="68580" marT="0" marB="0"/>
                </a:tc>
              </a:tr>
              <a:tr h="1935573">
                <a:tc>
                  <a:txBody>
                    <a:bodyPr/>
                    <a:lstStyle/>
                    <a:p>
                      <a:pPr>
                        <a:lnSpc>
                          <a:spcPct val="115000"/>
                        </a:lnSpc>
                        <a:spcAft>
                          <a:spcPts val="1000"/>
                        </a:spcAft>
                      </a:pPr>
                      <a:r>
                        <a:rPr lang="en-GB" sz="2400" dirty="0">
                          <a:effectLst/>
                        </a:rPr>
                        <a:t>Implementation knowledge </a:t>
                      </a:r>
                      <a:endParaRPr lang="en-GB" sz="24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Understanding charging where applicable</a:t>
                      </a:r>
                    </a:p>
                    <a:p>
                      <a:pPr>
                        <a:lnSpc>
                          <a:spcPct val="115000"/>
                        </a:lnSpc>
                        <a:spcAft>
                          <a:spcPts val="0"/>
                        </a:spcAft>
                      </a:pPr>
                      <a:r>
                        <a:rPr lang="en-GB" sz="2000" dirty="0">
                          <a:effectLst/>
                        </a:rPr>
                        <a:t>Understanding maintenance and set-up of hardware and other apps</a:t>
                      </a:r>
                    </a:p>
                    <a:p>
                      <a:pPr>
                        <a:lnSpc>
                          <a:spcPct val="115000"/>
                        </a:lnSpc>
                        <a:spcAft>
                          <a:spcPts val="0"/>
                        </a:spcAft>
                      </a:pPr>
                      <a:r>
                        <a:rPr lang="en-GB" sz="2000" dirty="0">
                          <a:effectLst/>
                        </a:rPr>
                        <a:t>Problem solving with kit in situ</a:t>
                      </a:r>
                      <a:endParaRPr lang="en-GB"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103475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147248" cy="940966"/>
          </a:xfrm>
        </p:spPr>
        <p:txBody>
          <a:bodyPr/>
          <a:lstStyle/>
          <a:p>
            <a:r>
              <a:rPr lang="en-GB" dirty="0" smtClean="0"/>
              <a:t>Roles and Levels of Staff</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23027068"/>
              </p:ext>
            </p:extLst>
          </p:nvPr>
        </p:nvGraphicFramePr>
        <p:xfrm>
          <a:off x="683569" y="1196752"/>
          <a:ext cx="7560838" cy="5383352"/>
        </p:xfrm>
        <a:graphic>
          <a:graphicData uri="http://schemas.openxmlformats.org/drawingml/2006/table">
            <a:tbl>
              <a:tblPr firstRow="1" firstCol="1" bandRow="1">
                <a:tableStyleId>{5C22544A-7EE6-4342-B048-85BDC9FD1C3A}</a:tableStyleId>
              </a:tblPr>
              <a:tblGrid>
                <a:gridCol w="2519734"/>
                <a:gridCol w="2520552"/>
                <a:gridCol w="2520552"/>
              </a:tblGrid>
              <a:tr h="899488">
                <a:tc>
                  <a:txBody>
                    <a:bodyPr/>
                    <a:lstStyle/>
                    <a:p>
                      <a:pPr>
                        <a:lnSpc>
                          <a:spcPct val="115000"/>
                        </a:lnSpc>
                        <a:spcAft>
                          <a:spcPts val="1000"/>
                        </a:spcAft>
                      </a:pPr>
                      <a:r>
                        <a:rPr lang="en-GB" sz="2400" dirty="0">
                          <a:effectLst/>
                        </a:rPr>
                        <a:t>Referral roles</a:t>
                      </a:r>
                      <a:endParaRPr lang="en-GB"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District Nurses, Community Matrons, OT’s, Social Workers, Assessment workers</a:t>
                      </a:r>
                      <a:endParaRPr lang="en-GB" sz="16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Understanding of functionality of AT as a solution/addition to community-based support</a:t>
                      </a:r>
                      <a:endParaRPr lang="en-GB" sz="1600" dirty="0">
                        <a:effectLst/>
                        <a:latin typeface="Calibri"/>
                        <a:ea typeface="Calibri"/>
                        <a:cs typeface="Times New Roman"/>
                      </a:endParaRPr>
                    </a:p>
                  </a:txBody>
                  <a:tcPr marL="68580" marR="68580" marT="0" marB="0"/>
                </a:tc>
              </a:tr>
              <a:tr h="2018360">
                <a:tc>
                  <a:txBody>
                    <a:bodyPr/>
                    <a:lstStyle/>
                    <a:p>
                      <a:pPr>
                        <a:lnSpc>
                          <a:spcPct val="115000"/>
                        </a:lnSpc>
                        <a:spcAft>
                          <a:spcPts val="1000"/>
                        </a:spcAft>
                      </a:pPr>
                      <a:r>
                        <a:rPr lang="en-GB" sz="2400" dirty="0">
                          <a:effectLst/>
                        </a:rPr>
                        <a:t>Advice and Information roles</a:t>
                      </a:r>
                      <a:endParaRPr lang="en-GB"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Support Planners,</a:t>
                      </a:r>
                    </a:p>
                    <a:p>
                      <a:pPr>
                        <a:lnSpc>
                          <a:spcPct val="115000"/>
                        </a:lnSpc>
                        <a:spcAft>
                          <a:spcPts val="1000"/>
                        </a:spcAft>
                      </a:pPr>
                      <a:r>
                        <a:rPr lang="en-GB" sz="1600" dirty="0">
                          <a:effectLst/>
                        </a:rPr>
                        <a:t>‘front door’ admin staff, voluntary sector workers e.g. Age Concern, Housing providers, GP’s, Community Pharmacists</a:t>
                      </a:r>
                      <a:endParaRPr lang="en-GB" sz="16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Knowledge of the types of services/kit available either for home purchase or through mainstream service providers (Health and Social Care or Housing). Benefits to end user. </a:t>
                      </a:r>
                      <a:endParaRPr lang="en-GB" sz="1600" dirty="0">
                        <a:effectLst/>
                        <a:latin typeface="Calibri"/>
                        <a:ea typeface="Calibri"/>
                        <a:cs typeface="Times New Roman"/>
                      </a:endParaRPr>
                    </a:p>
                  </a:txBody>
                  <a:tcPr marL="68580" marR="68580" marT="0" marB="0"/>
                </a:tc>
              </a:tr>
              <a:tr h="2122712">
                <a:tc>
                  <a:txBody>
                    <a:bodyPr/>
                    <a:lstStyle/>
                    <a:p>
                      <a:pPr>
                        <a:lnSpc>
                          <a:spcPct val="115000"/>
                        </a:lnSpc>
                        <a:spcAft>
                          <a:spcPts val="1000"/>
                        </a:spcAft>
                      </a:pPr>
                      <a:r>
                        <a:rPr lang="en-GB" sz="2400" dirty="0">
                          <a:effectLst/>
                        </a:rPr>
                        <a:t>AT Service delivery roles</a:t>
                      </a:r>
                      <a:endParaRPr lang="en-GB"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Occupational therapists, HIA staff, Extra Care Housing</a:t>
                      </a:r>
                      <a:endParaRPr lang="en-GB" sz="16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1600" dirty="0">
                          <a:effectLst/>
                        </a:rPr>
                        <a:t>Detailed understanding of what is available, how it improves outcomes for users, evidence –based understanding of benefits for user, positive  impacts on service need, problems solving AT solutions</a:t>
                      </a:r>
                      <a:endParaRPr lang="en-GB"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17163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Phases</a:t>
            </a:r>
            <a:endParaRPr lang="en-GB"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949" y="3212976"/>
            <a:ext cx="8345807" cy="1990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own Arrow 2"/>
          <p:cNvSpPr/>
          <p:nvPr/>
        </p:nvSpPr>
        <p:spPr>
          <a:xfrm>
            <a:off x="611560" y="263691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own Arrow 3"/>
          <p:cNvSpPr/>
          <p:nvPr/>
        </p:nvSpPr>
        <p:spPr>
          <a:xfrm>
            <a:off x="1763688" y="263691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11949" y="1844824"/>
            <a:ext cx="1567763"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dirty="0" smtClean="0"/>
              <a:t>Training elements</a:t>
            </a:r>
            <a:endParaRPr lang="en-GB" dirty="0"/>
          </a:p>
        </p:txBody>
      </p:sp>
    </p:spTree>
    <p:extLst>
      <p:ext uri="{BB962C8B-B14F-4D97-AF65-F5344CB8AC3E}">
        <p14:creationId xmlns:p14="http://schemas.microsoft.com/office/powerpoint/2010/main" val="282548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worked well, and not so well?</a:t>
            </a:r>
            <a:endParaRPr lang="en-GB" dirty="0"/>
          </a:p>
        </p:txBody>
      </p:sp>
      <p:sp>
        <p:nvSpPr>
          <p:cNvPr id="3" name="TextBox 2"/>
          <p:cNvSpPr txBox="1"/>
          <p:nvPr/>
        </p:nvSpPr>
        <p:spPr>
          <a:xfrm>
            <a:off x="971600" y="1484784"/>
            <a:ext cx="7056784" cy="3970318"/>
          </a:xfrm>
          <a:prstGeom prst="rect">
            <a:avLst/>
          </a:prstGeom>
          <a:effectLst>
            <a:innerShdw blurRad="63500" dist="50800" dir="108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2800" dirty="0" smtClean="0"/>
              <a:t>Collaboration</a:t>
            </a:r>
          </a:p>
          <a:p>
            <a:endParaRPr lang="en-GB" sz="2800" dirty="0"/>
          </a:p>
          <a:p>
            <a:r>
              <a:rPr lang="en-GB" sz="2800" dirty="0" smtClean="0"/>
              <a:t>Cooperation</a:t>
            </a:r>
          </a:p>
          <a:p>
            <a:endParaRPr lang="en-GB" sz="2800" dirty="0"/>
          </a:p>
          <a:p>
            <a:r>
              <a:rPr lang="en-GB" sz="2800" dirty="0" smtClean="0"/>
              <a:t>Increase in referrals</a:t>
            </a:r>
          </a:p>
          <a:p>
            <a:endParaRPr lang="en-GB" sz="2800" dirty="0"/>
          </a:p>
          <a:p>
            <a:r>
              <a:rPr lang="en-GB" sz="2800" dirty="0" smtClean="0"/>
              <a:t>Resource planning</a:t>
            </a:r>
          </a:p>
          <a:p>
            <a:endParaRPr lang="en-GB" sz="2800" dirty="0"/>
          </a:p>
          <a:p>
            <a:r>
              <a:rPr lang="en-GB" sz="2800" dirty="0" smtClean="0"/>
              <a:t>Infrastructure</a:t>
            </a:r>
            <a:endParaRPr lang="en-GB" sz="2800" dirty="0"/>
          </a:p>
        </p:txBody>
      </p:sp>
    </p:spTree>
    <p:extLst>
      <p:ext uri="{BB962C8B-B14F-4D97-AF65-F5344CB8AC3E}">
        <p14:creationId xmlns:p14="http://schemas.microsoft.com/office/powerpoint/2010/main" val="1841987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357</Words>
  <Application>Microsoft Office PowerPoint</Application>
  <PresentationFormat>On-screen Show (4:3)</PresentationFormat>
  <Paragraphs>49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Integrated Workforce Demonstrator Site </vt:lpstr>
      <vt:lpstr>Presented by</vt:lpstr>
      <vt:lpstr>PowerPoint Presentation</vt:lpstr>
      <vt:lpstr>Hard Data</vt:lpstr>
      <vt:lpstr>Training Needs Analysis (TNA)</vt:lpstr>
      <vt:lpstr>Roles and Levels of Staff</vt:lpstr>
      <vt:lpstr>Next Phases</vt:lpstr>
      <vt:lpstr>What worked well, and not so well?</vt:lpstr>
    </vt:vector>
  </TitlesOfParts>
  <Company>Rochdale 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Demonstrator Site</dc:title>
  <dc:creator>Fiona Nuttall</dc:creator>
  <cp:lastModifiedBy>Helen Podmore</cp:lastModifiedBy>
  <cp:revision>3</cp:revision>
  <dcterms:created xsi:type="dcterms:W3CDTF">2015-10-26T18:10:14Z</dcterms:created>
  <dcterms:modified xsi:type="dcterms:W3CDTF">2015-10-28T13:58:45Z</dcterms:modified>
</cp:coreProperties>
</file>