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20"/>
  </p:notesMasterIdLst>
  <p:handoutMasterIdLst>
    <p:handoutMasterId r:id="rId21"/>
  </p:handoutMasterIdLst>
  <p:sldIdLst>
    <p:sldId id="276" r:id="rId2"/>
    <p:sldId id="324" r:id="rId3"/>
    <p:sldId id="323" r:id="rId4"/>
    <p:sldId id="329" r:id="rId5"/>
    <p:sldId id="337" r:id="rId6"/>
    <p:sldId id="330" r:id="rId7"/>
    <p:sldId id="338" r:id="rId8"/>
    <p:sldId id="331" r:id="rId9"/>
    <p:sldId id="339" r:id="rId10"/>
    <p:sldId id="335" r:id="rId11"/>
    <p:sldId id="334" r:id="rId12"/>
    <p:sldId id="336" r:id="rId13"/>
    <p:sldId id="317" r:id="rId14"/>
    <p:sldId id="318" r:id="rId15"/>
    <p:sldId id="319" r:id="rId16"/>
    <p:sldId id="320" r:id="rId17"/>
    <p:sldId id="321" r:id="rId18"/>
    <p:sldId id="332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9F9"/>
    <a:srgbClr val="F2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1812" autoAdjust="0"/>
  </p:normalViewPr>
  <p:slideViewPr>
    <p:cSldViewPr snapToGrid="0" snapToObjects="1">
      <p:cViewPr varScale="1">
        <p:scale>
          <a:sx n="73" d="100"/>
          <a:sy n="73" d="100"/>
        </p:scale>
        <p:origin x="9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notesViewPr>
    <p:cSldViewPr snapToGrid="0" snapToObjects="1"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60147-29AE-426C-9EB3-5A9DB5863791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52AE1-D536-4D37-AE70-F96DBDE5C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0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625E7-3819-45CE-BAF3-71AFA3E41900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27D43-B0CB-4800-A9C3-749BE59FB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6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43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4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12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17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205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27D43-B0CB-4800-A9C3-749BE59FB5A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04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D2285-46F9-447C-813F-F501F7DD60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0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F9947-F386-462A-A876-4123C1D7ACC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8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7FC60-E3A1-4C5F-964D-76F2DCDC9D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4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F80AD-314F-4F40-8BDA-95C5C94611B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5972E-8E56-40A2-809C-8A8910614F6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89CCC-A2EB-436B-85D3-AAB1768534A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7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B17BA-AA68-4D3F-9EE4-883C8CD44DE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32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B317A-CCC1-4D87-86BF-3403BD1571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9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5C86C-B3D8-4C8B-B561-B619D18AD11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23882-8E1E-4D28-B335-3D63B503E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54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12BA0-B7CA-4FB3-A41E-7BF40F83A80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4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68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497FD1D9-1657-4385-BB2E-32FB1FFE647B}" type="slidenum">
              <a:rPr lang="en-US" altLang="en-US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Arial MT Bold" charset="0"/>
            </a:endParaRPr>
          </a:p>
        </p:txBody>
      </p:sp>
      <p:pic>
        <p:nvPicPr>
          <p:cNvPr id="1032" name="Picture 8" descr="UnivChesterlogo.gif                                            00129A39Ang's Mac HD                   BBA3D355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143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94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2667000" y="2362200"/>
            <a:ext cx="5410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 MT Bold" charset="0"/>
            </a:endParaRPr>
          </a:p>
        </p:txBody>
      </p:sp>
      <p:pic>
        <p:nvPicPr>
          <p:cNvPr id="2058" name="Picture 10" descr="UnivChesterlogo_whitetext.gif                                  00129A39Ang's Mac HD                   BBA3D355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4419600" cy="18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977908"/>
            <a:ext cx="7772400" cy="1470025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GB" sz="5400" b="1" kern="0" cap="all" dirty="0" smtClean="0">
                <a:ln w="11430"/>
                <a:solidFill>
                  <a:schemeClr val="bg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Preceptorship in NW NHS Trusts</a:t>
            </a:r>
            <a:endParaRPr lang="en-GB" sz="5400" b="1" kern="0" cap="all" dirty="0">
              <a:ln w="11430"/>
              <a:solidFill>
                <a:schemeClr val="bg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12434" y="5059341"/>
            <a:ext cx="5319132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2800" kern="0" dirty="0">
                <a:solidFill>
                  <a:schemeClr val="bg1">
                    <a:lumMod val="85000"/>
                  </a:schemeClr>
                </a:solidFill>
              </a:rPr>
              <a:t>Dr Louise Taylor</a:t>
            </a:r>
          </a:p>
          <a:p>
            <a:pPr lvl="0" algn="ctr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2800" kern="0" dirty="0">
                <a:solidFill>
                  <a:schemeClr val="bg1">
                    <a:lumMod val="85000"/>
                  </a:schemeClr>
                </a:solidFill>
              </a:rPr>
              <a:t>Dr Charlotte Eost-Telling</a:t>
            </a:r>
          </a:p>
        </p:txBody>
      </p:sp>
    </p:spTree>
    <p:extLst>
      <p:ext uri="{BB962C8B-B14F-4D97-AF65-F5344CB8AC3E}">
        <p14:creationId xmlns:p14="http://schemas.microsoft.com/office/powerpoint/2010/main" val="14039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‘</a:t>
            </a:r>
            <a:r>
              <a:rPr lang="en-GB" sz="2800" i="1" dirty="0" smtClean="0"/>
              <a:t>Maybe an option to add videos of staff stories, which would indicate how they have found their programme and what was good about it and how it could be improved’</a:t>
            </a:r>
          </a:p>
          <a:p>
            <a:endParaRPr lang="en-GB" sz="2800" i="1" dirty="0" smtClean="0"/>
          </a:p>
          <a:p>
            <a:r>
              <a:rPr lang="en-GB" sz="2800" i="1" dirty="0" smtClean="0"/>
              <a:t>‘Perhaps a tab to add Trust Preceptorship leads contact details’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52953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306286"/>
            <a:ext cx="7772400" cy="4789714"/>
          </a:xfrm>
        </p:spPr>
        <p:txBody>
          <a:bodyPr/>
          <a:lstStyle/>
          <a:p>
            <a:r>
              <a:rPr lang="en-GB" sz="2800" i="1" dirty="0" smtClean="0"/>
              <a:t>‘Further development after Preceptorship’</a:t>
            </a:r>
          </a:p>
          <a:p>
            <a:endParaRPr lang="en-GB" sz="2800" i="1" dirty="0" smtClean="0"/>
          </a:p>
          <a:p>
            <a:r>
              <a:rPr lang="en-GB" sz="2800" i="1" dirty="0" smtClean="0"/>
              <a:t>‘A bullet point whistle stop tour of a good example of a well established preceptorship programme’</a:t>
            </a:r>
          </a:p>
          <a:p>
            <a:endParaRPr lang="en-GB" sz="2800" i="1" dirty="0" smtClean="0"/>
          </a:p>
          <a:p>
            <a:r>
              <a:rPr lang="en-GB" sz="2800" i="1" dirty="0" smtClean="0"/>
              <a:t>‘Would be nice to have specific examples of reflective practice to show staff as they get anxious about depth of work needed’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80063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940526"/>
            <a:ext cx="7772400" cy="5155474"/>
          </a:xfrm>
        </p:spPr>
        <p:txBody>
          <a:bodyPr/>
          <a:lstStyle/>
          <a:p>
            <a:r>
              <a:rPr lang="en-GB" sz="2800" i="1" dirty="0" smtClean="0"/>
              <a:t>‘Examples of completed portfolios’</a:t>
            </a:r>
          </a:p>
          <a:p>
            <a:endParaRPr lang="en-GB" sz="1800" i="1" dirty="0" smtClean="0"/>
          </a:p>
          <a:p>
            <a:r>
              <a:rPr lang="en-GB" sz="2800" i="1" dirty="0" smtClean="0"/>
              <a:t>‘There were no discussions available and I would have found this a very useful tool’</a:t>
            </a:r>
          </a:p>
          <a:p>
            <a:endParaRPr lang="en-GB" sz="1800" i="1" dirty="0" smtClean="0"/>
          </a:p>
          <a:p>
            <a:r>
              <a:rPr lang="en-GB" sz="2800" i="1" dirty="0" smtClean="0"/>
              <a:t>‘Would like there to be a section about longer term career development and links into other areas that may be longer term aspirations for example practice nursing, nursing homes etc.’</a:t>
            </a:r>
          </a:p>
          <a:p>
            <a:endParaRPr lang="en-GB" sz="1800" i="1" dirty="0" smtClean="0"/>
          </a:p>
          <a:p>
            <a:r>
              <a:rPr lang="en-GB" sz="2800" i="1" dirty="0" smtClean="0"/>
              <a:t>‘Maybe more information for the multi-professional teams’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61480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900000"/>
            <a:ext cx="8817102" cy="5711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51353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lvetica Rg" panose="020B0603030602020004" pitchFamily="34" charset="0"/>
              </a:rPr>
              <a:t>First Impressions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900000"/>
            <a:ext cx="8817102" cy="5711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itle 4"/>
          <p:cNvSpPr txBox="1">
            <a:spLocks/>
          </p:cNvSpPr>
          <p:nvPr/>
        </p:nvSpPr>
        <p:spPr>
          <a:xfrm>
            <a:off x="685800" y="0"/>
            <a:ext cx="7772400" cy="651353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GB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lvetica Rg" panose="020B0603030602020004" pitchFamily="34" charset="0"/>
              </a:rPr>
              <a:t>First Looked At</a:t>
            </a:r>
            <a:endParaRPr lang="en-GB" kern="0" dirty="0">
              <a:solidFill>
                <a:schemeClr val="tx1">
                  <a:lumMod val="95000"/>
                  <a:lumOff val="5000"/>
                </a:schemeClr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9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900000"/>
            <a:ext cx="8817102" cy="5711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4"/>
          <p:cNvSpPr txBox="1">
            <a:spLocks/>
          </p:cNvSpPr>
          <p:nvPr/>
        </p:nvSpPr>
        <p:spPr>
          <a:xfrm>
            <a:off x="685800" y="0"/>
            <a:ext cx="7772400" cy="651353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GB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lvetica Rg" panose="020B0603030602020004" pitchFamily="34" charset="0"/>
              </a:rPr>
              <a:t>Most useful sections</a:t>
            </a:r>
            <a:endParaRPr lang="en-GB" kern="0" dirty="0">
              <a:solidFill>
                <a:schemeClr val="tx1">
                  <a:lumMod val="95000"/>
                  <a:lumOff val="5000"/>
                </a:schemeClr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900000"/>
            <a:ext cx="8817102" cy="5711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4"/>
          <p:cNvSpPr txBox="1">
            <a:spLocks/>
          </p:cNvSpPr>
          <p:nvPr/>
        </p:nvSpPr>
        <p:spPr>
          <a:xfrm>
            <a:off x="685800" y="0"/>
            <a:ext cx="7772400" cy="651353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GB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lvetica Rg" panose="020B0603030602020004" pitchFamily="34" charset="0"/>
              </a:rPr>
              <a:t>Most liked aspects of Toolkit</a:t>
            </a:r>
            <a:endParaRPr lang="en-GB" kern="0" dirty="0">
              <a:solidFill>
                <a:schemeClr val="tx1">
                  <a:lumMod val="95000"/>
                  <a:lumOff val="5000"/>
                </a:schemeClr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900000"/>
            <a:ext cx="8817102" cy="5711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4"/>
          <p:cNvSpPr txBox="1">
            <a:spLocks/>
          </p:cNvSpPr>
          <p:nvPr/>
        </p:nvSpPr>
        <p:spPr>
          <a:xfrm>
            <a:off x="685800" y="0"/>
            <a:ext cx="7772400" cy="651353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GB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lvetica Rg" panose="020B0603030602020004" pitchFamily="34" charset="0"/>
              </a:rPr>
              <a:t>Least liked aspects of Toolkit</a:t>
            </a:r>
            <a:endParaRPr lang="en-GB" kern="0" dirty="0">
              <a:solidFill>
                <a:schemeClr val="tx1">
                  <a:lumMod val="95000"/>
                  <a:lumOff val="5000"/>
                </a:schemeClr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to address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Seeking to address the negative aspects based on your feedback</a:t>
            </a:r>
          </a:p>
          <a:p>
            <a:endParaRPr lang="en-GB" dirty="0" smtClean="0"/>
          </a:p>
          <a:p>
            <a:r>
              <a:rPr lang="en-GB" dirty="0" smtClean="0"/>
              <a:t>Enhance the Toolkit </a:t>
            </a:r>
          </a:p>
          <a:p>
            <a:pPr lvl="1"/>
            <a:r>
              <a:rPr lang="en-GB" dirty="0" smtClean="0"/>
              <a:t>Formatting &amp; consistency</a:t>
            </a:r>
          </a:p>
          <a:p>
            <a:pPr lvl="1"/>
            <a:r>
              <a:rPr lang="en-GB" dirty="0" smtClean="0"/>
              <a:t>Address missing elements</a:t>
            </a:r>
          </a:p>
          <a:p>
            <a:pPr lvl="1"/>
            <a:r>
              <a:rPr lang="en-GB" dirty="0" smtClean="0"/>
              <a:t>Incorporate interactive elements</a:t>
            </a:r>
          </a:p>
          <a:p>
            <a:pPr lvl="1"/>
            <a:r>
              <a:rPr lang="en-GB" dirty="0" smtClean="0"/>
              <a:t>Updating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30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GB" dirty="0" smtClean="0"/>
              <a:t>Reflect on the development of the Toolkit to date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Present the evaluation findings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Develop forward plan and establish network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99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Toolkit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Toolkit went live in July 2016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Link sent to all NW Trusts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88 individuals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34 responses (39% response rate)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Evaluation through online questionnaire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Overall impressions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Layout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51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</a:t>
            </a:r>
            <a:endParaRPr lang="en-GB" dirty="0"/>
          </a:p>
        </p:txBody>
      </p:sp>
      <p:sp>
        <p:nvSpPr>
          <p:cNvPr id="3" name="Freeform 2"/>
          <p:cNvSpPr/>
          <p:nvPr/>
        </p:nvSpPr>
        <p:spPr>
          <a:xfrm>
            <a:off x="685800" y="1737547"/>
            <a:ext cx="7772400" cy="2308870"/>
          </a:xfrm>
          <a:custGeom>
            <a:avLst/>
            <a:gdLst>
              <a:gd name="connsiteX0" fmla="*/ 0 w 7772400"/>
              <a:gd name="connsiteY0" fmla="*/ 230887 h 2308870"/>
              <a:gd name="connsiteX1" fmla="*/ 230887 w 7772400"/>
              <a:gd name="connsiteY1" fmla="*/ 0 h 2308870"/>
              <a:gd name="connsiteX2" fmla="*/ 7541513 w 7772400"/>
              <a:gd name="connsiteY2" fmla="*/ 0 h 2308870"/>
              <a:gd name="connsiteX3" fmla="*/ 7772400 w 7772400"/>
              <a:gd name="connsiteY3" fmla="*/ 230887 h 2308870"/>
              <a:gd name="connsiteX4" fmla="*/ 7772400 w 7772400"/>
              <a:gd name="connsiteY4" fmla="*/ 2077983 h 2308870"/>
              <a:gd name="connsiteX5" fmla="*/ 7541513 w 7772400"/>
              <a:gd name="connsiteY5" fmla="*/ 2308870 h 2308870"/>
              <a:gd name="connsiteX6" fmla="*/ 230887 w 7772400"/>
              <a:gd name="connsiteY6" fmla="*/ 2308870 h 2308870"/>
              <a:gd name="connsiteX7" fmla="*/ 0 w 7772400"/>
              <a:gd name="connsiteY7" fmla="*/ 2077983 h 2308870"/>
              <a:gd name="connsiteX8" fmla="*/ 0 w 7772400"/>
              <a:gd name="connsiteY8" fmla="*/ 230887 h 230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2400" h="2308870">
                <a:moveTo>
                  <a:pt x="0" y="230887"/>
                </a:moveTo>
                <a:cubicBezTo>
                  <a:pt x="0" y="103372"/>
                  <a:pt x="103372" y="0"/>
                  <a:pt x="230887" y="0"/>
                </a:cubicBezTo>
                <a:lnTo>
                  <a:pt x="7541513" y="0"/>
                </a:lnTo>
                <a:cubicBezTo>
                  <a:pt x="7669028" y="0"/>
                  <a:pt x="7772400" y="103372"/>
                  <a:pt x="7772400" y="230887"/>
                </a:cubicBezTo>
                <a:lnTo>
                  <a:pt x="7772400" y="2077983"/>
                </a:lnTo>
                <a:cubicBezTo>
                  <a:pt x="7772400" y="2205498"/>
                  <a:pt x="7669028" y="2308870"/>
                  <a:pt x="7541513" y="2308870"/>
                </a:cubicBezTo>
                <a:lnTo>
                  <a:pt x="230887" y="2308870"/>
                </a:lnTo>
                <a:cubicBezTo>
                  <a:pt x="103372" y="2308870"/>
                  <a:pt x="0" y="2205498"/>
                  <a:pt x="0" y="2077983"/>
                </a:cubicBezTo>
                <a:lnTo>
                  <a:pt x="0" y="23088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8237" tIns="102870" rIns="102871" bIns="102870" numCol="1" spcCol="1270" anchor="ctr" anchorCtr="0">
            <a:noAutofit/>
          </a:bodyPr>
          <a:lstStyle/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 smtClean="0">
                <a:solidFill>
                  <a:srgbClr val="0070C0"/>
                </a:solidFill>
              </a:rPr>
              <a:t> - </a:t>
            </a:r>
            <a:r>
              <a:rPr lang="en-US" sz="2400" kern="1200" dirty="0" smtClean="0">
                <a:solidFill>
                  <a:srgbClr val="0070C0"/>
                </a:solidFill>
              </a:rPr>
              <a:t>Toolkit is useful</a:t>
            </a:r>
          </a:p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solidFill>
                  <a:srgbClr val="0070C0"/>
                </a:solidFill>
              </a:rPr>
              <a:t> - Respondents likely to use it to develop their preceptorship </a:t>
            </a:r>
            <a:r>
              <a:rPr lang="en-US" sz="2400" kern="1200" dirty="0" err="1" smtClean="0">
                <a:solidFill>
                  <a:srgbClr val="0070C0"/>
                </a:solidFill>
              </a:rPr>
              <a:t>programme</a:t>
            </a:r>
            <a:endParaRPr lang="en-US" sz="2400" kern="1200" dirty="0" smtClean="0">
              <a:solidFill>
                <a:srgbClr val="0070C0"/>
              </a:solidFill>
            </a:endParaRPr>
          </a:p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solidFill>
                  <a:srgbClr val="0070C0"/>
                </a:solidFill>
              </a:rPr>
              <a:t> - The Toolkit was interesting and had a clear purpose</a:t>
            </a:r>
            <a:endParaRPr lang="en-US" sz="2400" kern="1200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6687" y="1968434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85800" y="4277304"/>
            <a:ext cx="7772400" cy="2308870"/>
          </a:xfrm>
          <a:custGeom>
            <a:avLst/>
            <a:gdLst>
              <a:gd name="connsiteX0" fmla="*/ 0 w 7772400"/>
              <a:gd name="connsiteY0" fmla="*/ 230887 h 2308870"/>
              <a:gd name="connsiteX1" fmla="*/ 230887 w 7772400"/>
              <a:gd name="connsiteY1" fmla="*/ 0 h 2308870"/>
              <a:gd name="connsiteX2" fmla="*/ 7541513 w 7772400"/>
              <a:gd name="connsiteY2" fmla="*/ 0 h 2308870"/>
              <a:gd name="connsiteX3" fmla="*/ 7772400 w 7772400"/>
              <a:gd name="connsiteY3" fmla="*/ 230887 h 2308870"/>
              <a:gd name="connsiteX4" fmla="*/ 7772400 w 7772400"/>
              <a:gd name="connsiteY4" fmla="*/ 2077983 h 2308870"/>
              <a:gd name="connsiteX5" fmla="*/ 7541513 w 7772400"/>
              <a:gd name="connsiteY5" fmla="*/ 2308870 h 2308870"/>
              <a:gd name="connsiteX6" fmla="*/ 230887 w 7772400"/>
              <a:gd name="connsiteY6" fmla="*/ 2308870 h 2308870"/>
              <a:gd name="connsiteX7" fmla="*/ 0 w 7772400"/>
              <a:gd name="connsiteY7" fmla="*/ 2077983 h 2308870"/>
              <a:gd name="connsiteX8" fmla="*/ 0 w 7772400"/>
              <a:gd name="connsiteY8" fmla="*/ 230887 h 230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2400" h="2308870">
                <a:moveTo>
                  <a:pt x="0" y="230887"/>
                </a:moveTo>
                <a:cubicBezTo>
                  <a:pt x="0" y="103372"/>
                  <a:pt x="103372" y="0"/>
                  <a:pt x="230887" y="0"/>
                </a:cubicBezTo>
                <a:lnTo>
                  <a:pt x="7541513" y="0"/>
                </a:lnTo>
                <a:cubicBezTo>
                  <a:pt x="7669028" y="0"/>
                  <a:pt x="7772400" y="103372"/>
                  <a:pt x="7772400" y="230887"/>
                </a:cubicBezTo>
                <a:lnTo>
                  <a:pt x="7772400" y="2077983"/>
                </a:lnTo>
                <a:cubicBezTo>
                  <a:pt x="7772400" y="2205498"/>
                  <a:pt x="7669028" y="2308870"/>
                  <a:pt x="7541513" y="2308870"/>
                </a:cubicBezTo>
                <a:lnTo>
                  <a:pt x="230887" y="2308870"/>
                </a:lnTo>
                <a:cubicBezTo>
                  <a:pt x="103372" y="2308870"/>
                  <a:pt x="0" y="2205498"/>
                  <a:pt x="0" y="2077983"/>
                </a:cubicBezTo>
                <a:lnTo>
                  <a:pt x="0" y="23088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8237" tIns="102870" rIns="102871" bIns="102870" numCol="1" spcCol="1270" anchor="ctr" anchorCtr="0">
            <a:noAutofit/>
          </a:bodyPr>
          <a:lstStyle/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 smtClean="0">
                <a:solidFill>
                  <a:srgbClr val="0070C0"/>
                </a:solidFill>
              </a:rPr>
              <a:t> - Getting to information quickly</a:t>
            </a:r>
          </a:p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/>
            </a:pPr>
            <a:r>
              <a:rPr lang="en-US" sz="2700" kern="1200" dirty="0" smtClean="0">
                <a:solidFill>
                  <a:srgbClr val="0070C0"/>
                </a:solidFill>
              </a:rPr>
              <a:t> - Not easy to remember where to find things</a:t>
            </a:r>
          </a:p>
          <a:p>
            <a:pPr marL="266700" lvl="0" indent="-26670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 smtClean="0">
                <a:solidFill>
                  <a:srgbClr val="0070C0"/>
                </a:solidFill>
              </a:rPr>
              <a:t> - Not always clear how screen elements work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6687" y="4508191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427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66651"/>
            <a:ext cx="7772400" cy="5129349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‘It looks clear and is well set out’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‘Clear, colourful front page’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‘I like the layout and really easy to view and find quickly which section I wanted to view’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‘Initial introduction page is good, however subsequent topic pages need some more work with better information in the sections and button links to docs’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‘Like that it has all information in one place’</a:t>
            </a:r>
          </a:p>
        </p:txBody>
      </p:sp>
    </p:spTree>
    <p:extLst>
      <p:ext uri="{BB962C8B-B14F-4D97-AF65-F5344CB8AC3E}">
        <p14:creationId xmlns:p14="http://schemas.microsoft.com/office/powerpoint/2010/main" val="388358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Layout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1764900"/>
            <a:ext cx="7772400" cy="230887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Rounded Rectangle 4"/>
          <p:cNvSpPr txBox="1"/>
          <p:nvPr/>
        </p:nvSpPr>
        <p:spPr>
          <a:xfrm>
            <a:off x="2471167" y="2233534"/>
            <a:ext cx="5987032" cy="18402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266700" lvl="0" indent="-266700" algn="l" defTabSz="11557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rgbClr val="0070C0"/>
                </a:solidFill>
              </a:rPr>
              <a:t> - Most think the site is attractive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rgbClr val="0070C0"/>
                </a:solidFill>
              </a:rPr>
              <a:t> - Typography attractive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rgbClr val="0070C0"/>
                </a:solidFill>
              </a:rPr>
              <a:t> - Homepage layout encourages further exploration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500" kern="1200" dirty="0">
              <a:solidFill>
                <a:srgbClr val="0070C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6687" y="1995787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ounded Rectangle 9"/>
          <p:cNvSpPr/>
          <p:nvPr/>
        </p:nvSpPr>
        <p:spPr>
          <a:xfrm>
            <a:off x="685800" y="4256150"/>
            <a:ext cx="7772400" cy="230887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ounded Rectangle 4"/>
          <p:cNvSpPr txBox="1"/>
          <p:nvPr/>
        </p:nvSpPr>
        <p:spPr>
          <a:xfrm>
            <a:off x="2471167" y="4256150"/>
            <a:ext cx="5987032" cy="230887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266700" lvl="0" indent="-26670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rgbClr val="0070C0"/>
                </a:solidFill>
              </a:rPr>
              <a:t> - </a:t>
            </a:r>
            <a:r>
              <a:rPr lang="en-US" sz="2500" dirty="0" smtClean="0">
                <a:solidFill>
                  <a:srgbClr val="0070C0"/>
                </a:solidFill>
              </a:rPr>
              <a:t>Number of clicks to get to pages</a:t>
            </a:r>
            <a:endParaRPr lang="en-US" sz="2500" kern="1200" dirty="0" smtClean="0">
              <a:solidFill>
                <a:srgbClr val="0070C0"/>
              </a:solidFill>
            </a:endParaRPr>
          </a:p>
          <a:p>
            <a:pPr marL="266700" lvl="0" indent="-26670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/>
            </a:pPr>
            <a:r>
              <a:rPr lang="en-US" sz="2500" kern="1200" dirty="0" smtClean="0">
                <a:solidFill>
                  <a:srgbClr val="0070C0"/>
                </a:solidFill>
              </a:rPr>
              <a:t> - </a:t>
            </a:r>
            <a:r>
              <a:rPr lang="en-US" sz="2500" dirty="0" smtClean="0">
                <a:solidFill>
                  <a:srgbClr val="0070C0"/>
                </a:solidFill>
              </a:rPr>
              <a:t>Empty pages / under construction</a:t>
            </a:r>
            <a:endParaRPr lang="en-US" sz="2500" kern="1200" dirty="0" smtClean="0">
              <a:solidFill>
                <a:srgbClr val="0070C0"/>
              </a:solidFill>
            </a:endParaRPr>
          </a:p>
          <a:p>
            <a:pPr marL="266700" lvl="0" indent="-26670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rgbClr val="0070C0"/>
                </a:solidFill>
              </a:rPr>
              <a:t> - </a:t>
            </a:r>
            <a:r>
              <a:rPr lang="en-US" sz="2500" dirty="0" smtClean="0">
                <a:solidFill>
                  <a:srgbClr val="0070C0"/>
                </a:solidFill>
              </a:rPr>
              <a:t>Some links don’t work on all browsers / mobiles / security warnings</a:t>
            </a:r>
            <a:endParaRPr lang="en-US" sz="2500" kern="1200" dirty="0" smtClean="0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16687" y="4487037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81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0789"/>
            <a:ext cx="7772400" cy="4685211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400" i="1" dirty="0" smtClean="0"/>
              <a:t>‘</a:t>
            </a:r>
            <a:r>
              <a:rPr lang="en-GB" sz="2800" i="1" dirty="0"/>
              <a:t>Time consuming to navigate all sections</a:t>
            </a:r>
            <a:r>
              <a:rPr lang="en-GB" sz="2800" i="1" dirty="0" smtClean="0"/>
              <a:t>’</a:t>
            </a:r>
            <a:endParaRPr lang="en-GB" sz="2800" i="1" dirty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/>
              <a:t>‘Too many links to follow to get to documents</a:t>
            </a:r>
            <a:r>
              <a:rPr lang="en-GB" sz="2800" i="1" dirty="0" smtClean="0"/>
              <a:t>’</a:t>
            </a:r>
            <a:r>
              <a:rPr lang="en-GB" sz="2800" i="1" dirty="0"/>
              <a:t> </a:t>
            </a:r>
            <a:endParaRPr lang="en-GB" sz="2800" i="1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/>
              <a:t>‘Navigation back to home page was not straight forward’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‘Hard </a:t>
            </a:r>
            <a:r>
              <a:rPr lang="en-GB" sz="2800" i="1" dirty="0"/>
              <a:t>to know where to press to navigate without coming out of the toolkit’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15810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85798" y="1748660"/>
            <a:ext cx="7772400" cy="230887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ounded Rectangle 4"/>
          <p:cNvSpPr txBox="1"/>
          <p:nvPr/>
        </p:nvSpPr>
        <p:spPr>
          <a:xfrm>
            <a:off x="2471165" y="2142309"/>
            <a:ext cx="6217920" cy="2078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solidFill>
                  <a:srgbClr val="0070C0"/>
                </a:solidFill>
              </a:rPr>
              <a:t> - All information in same place, easily accessible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solidFill>
                  <a:srgbClr val="0070C0"/>
                </a:solidFill>
              </a:rPr>
              <a:t> - Policies, reflection tools, monitoring and evaluation, discussion board 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solidFill>
                  <a:srgbClr val="0070C0"/>
                </a:solidFill>
              </a:rPr>
              <a:t> - </a:t>
            </a:r>
            <a:r>
              <a:rPr lang="en-US" sz="2600" dirty="0" smtClean="0">
                <a:solidFill>
                  <a:srgbClr val="0070C0"/>
                </a:solidFill>
              </a:rPr>
              <a:t>Ideas and examples from other Trusts</a:t>
            </a:r>
            <a:endParaRPr lang="en-US" sz="2600" kern="1200" dirty="0" smtClean="0">
              <a:solidFill>
                <a:srgbClr val="0070C0"/>
              </a:solidFill>
            </a:endParaRP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600" kern="1200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6685" y="1979547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685799" y="4276981"/>
            <a:ext cx="7772400" cy="230887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ounded Rectangle 4"/>
          <p:cNvSpPr txBox="1"/>
          <p:nvPr/>
        </p:nvSpPr>
        <p:spPr>
          <a:xfrm>
            <a:off x="2471166" y="4276981"/>
            <a:ext cx="5987032" cy="230887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solidFill>
                  <a:srgbClr val="0070C0"/>
                </a:solidFill>
              </a:rPr>
              <a:t> - Can be overwhelming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/>
            </a:pPr>
            <a:r>
              <a:rPr lang="en-US" sz="2600" kern="1200" dirty="0" smtClean="0">
                <a:solidFill>
                  <a:srgbClr val="0070C0"/>
                </a:solidFill>
              </a:rPr>
              <a:t> - Not all content available yet</a:t>
            </a:r>
          </a:p>
          <a:p>
            <a:pPr marL="266700" lvl="0" indent="-26670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solidFill>
                  <a:srgbClr val="0070C0"/>
                </a:solidFill>
              </a:rPr>
              <a:t> - </a:t>
            </a:r>
            <a:r>
              <a:rPr lang="en-US" sz="2600" dirty="0" smtClean="0">
                <a:solidFill>
                  <a:srgbClr val="0070C0"/>
                </a:solidFill>
              </a:rPr>
              <a:t>Too ‘acute Trust’ focused for some</a:t>
            </a:r>
            <a:endParaRPr lang="en-US" sz="2600" kern="1200" dirty="0" smtClean="0">
              <a:solidFill>
                <a:srgbClr val="0070C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6686" y="4507868"/>
            <a:ext cx="1554480" cy="1847096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26674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9349"/>
            <a:ext cx="7772400" cy="4776651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/>
              <a:t>‘The sections are relevant and clustered well’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/>
              <a:t>‘The pdf link is not helpful and a repeat process’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</a:t>
            </a:r>
            <a:r>
              <a:rPr lang="en-GB" sz="2800" i="1" dirty="0"/>
              <a:t>More information within the menus’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/>
              <a:t>‘Some areas lacking good examples</a:t>
            </a:r>
            <a:r>
              <a:rPr lang="en-GB" sz="2800" i="1" dirty="0" smtClean="0"/>
              <a:t>’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800" i="1" dirty="0" smtClean="0"/>
              <a:t>‘Lack </a:t>
            </a:r>
            <a:r>
              <a:rPr lang="en-GB" sz="2800" i="1" dirty="0"/>
              <a:t>of instructions around some of the tools’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53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MT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MT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175th_logo_University_template</Template>
  <TotalTime>3816</TotalTime>
  <Words>600</Words>
  <Application>Microsoft Office PowerPoint</Application>
  <PresentationFormat>On-screen Show (4:3)</PresentationFormat>
  <Paragraphs>86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MT Bold</vt:lpstr>
      <vt:lpstr>Calibri</vt:lpstr>
      <vt:lpstr>Coolvetica Rg</vt:lpstr>
      <vt:lpstr>Times</vt:lpstr>
      <vt:lpstr>1_Blank Presentation</vt:lpstr>
      <vt:lpstr>PowerPoint Presentation</vt:lpstr>
      <vt:lpstr>Purpose of the session</vt:lpstr>
      <vt:lpstr>Toolkit Evaluation</vt:lpstr>
      <vt:lpstr>Overall</vt:lpstr>
      <vt:lpstr>PowerPoint Presentation</vt:lpstr>
      <vt:lpstr>Layout</vt:lpstr>
      <vt:lpstr>PowerPoint Presentation</vt:lpstr>
      <vt:lpstr>Content</vt:lpstr>
      <vt:lpstr>PowerPoint Presentation</vt:lpstr>
      <vt:lpstr>Additions</vt:lpstr>
      <vt:lpstr>PowerPoint Presentation</vt:lpstr>
      <vt:lpstr>PowerPoint Presentation</vt:lpstr>
      <vt:lpstr>First Impressions</vt:lpstr>
      <vt:lpstr>PowerPoint Presentation</vt:lpstr>
      <vt:lpstr>PowerPoint Presentation</vt:lpstr>
      <vt:lpstr>PowerPoint Presentation</vt:lpstr>
      <vt:lpstr>PowerPoint Presentation</vt:lpstr>
      <vt:lpstr>Areas to address</vt:lpstr>
    </vt:vector>
  </TitlesOfParts>
  <Company>University of 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Chester</dc:creator>
  <cp:lastModifiedBy>Charlotte Eost-Telling</cp:lastModifiedBy>
  <cp:revision>112</cp:revision>
  <cp:lastPrinted>2016-11-16T14:37:17Z</cp:lastPrinted>
  <dcterms:created xsi:type="dcterms:W3CDTF">2014-09-29T08:46:44Z</dcterms:created>
  <dcterms:modified xsi:type="dcterms:W3CDTF">2016-12-05T13:02:57Z</dcterms:modified>
</cp:coreProperties>
</file>