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7" r:id="rId3"/>
    <p:sldId id="263" r:id="rId4"/>
    <p:sldId id="264" r:id="rId5"/>
    <p:sldId id="265" r:id="rId6"/>
    <p:sldId id="272" r:id="rId7"/>
    <p:sldId id="260" r:id="rId8"/>
    <p:sldId id="266" r:id="rId9"/>
    <p:sldId id="267" r:id="rId10"/>
    <p:sldId id="268" r:id="rId11"/>
    <p:sldId id="261" r:id="rId12"/>
    <p:sldId id="262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5BF22-93F2-4C40-B1B2-D1AFED09D3DF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DA155-CA88-4C91-BA9F-7EEF8AC56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9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4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9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6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2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5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2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5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61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3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4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2F8B-729B-455E-A552-CAE150E31BE5}" type="datetimeFigureOut">
              <a:rPr lang="en-GB" smtClean="0"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886D0-E167-4C97-9891-3CECDF8C9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0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url?url=http://nic3pics.blogspot.com/2015/03/cartoon-nurse-scrubs.html&amp;rct=j&amp;frm=1&amp;q=&amp;esrc=s&amp;sa=U&amp;ved=0CBYQwW4wADgUahUKEwiOkJKnqMTHAhXKXBQKHblIAF4&amp;usg=AFQjCNGHkFm69X9-t2bE-i-9eaTTWdcUM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9573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Care Workforce Demonstrator site </a:t>
            </a:r>
            <a:r>
              <a:rPr lang="en-GB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showcase</a:t>
            </a:r>
          </a:p>
          <a:p>
            <a:pPr fontAlgn="base">
              <a:spcAft>
                <a:spcPct val="0"/>
              </a:spcAft>
            </a:pPr>
            <a: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</a:t>
            </a:r>
            <a:r>
              <a:rPr lang="en-GB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in Central </a:t>
            </a:r>
            <a: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Cheshire</a:t>
            </a:r>
          </a:p>
          <a:p>
            <a:pPr fontAlgn="base">
              <a:spcAft>
                <a:spcPct val="0"/>
              </a:spcAft>
            </a:pPr>
            <a: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spcAft>
                <a:spcPct val="0"/>
              </a:spcAft>
            </a:pPr>
            <a:endParaRPr lang="en-GB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endParaRPr lang="en-GB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endParaRPr lang="en-GB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GB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Teams</a:t>
            </a:r>
            <a: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594522" cy="1771361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47664" y="4725144"/>
            <a:ext cx="6400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Lynda Robinson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Claire Gibbons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 Geeleher</a:t>
            </a:r>
          </a:p>
        </p:txBody>
      </p:sp>
    </p:spTree>
    <p:extLst>
      <p:ext uri="{BB962C8B-B14F-4D97-AF65-F5344CB8AC3E}">
        <p14:creationId xmlns:p14="http://schemas.microsoft.com/office/powerpoint/2010/main" val="32382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Complex Care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19256" cy="4525963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local support services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and optimise their independence and self-care</a:t>
            </a:r>
          </a:p>
          <a:p>
            <a:pPr marL="0" indent="0">
              <a:buNone/>
            </a:pPr>
            <a:endParaRPr lang="en-GB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AND PROACTIVE CARE CO-ORDINATION</a:t>
            </a:r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71" y="1723628"/>
            <a:ext cx="9636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34" y="1844824"/>
            <a:ext cx="767685" cy="99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Proactive Case Management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individual patient can expect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</a:t>
            </a:r>
            <a:endParaRPr lang="en-GB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assessment (tell the story once)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holistic assessment and timely response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appropriate timely intervention (proactively sought and invited in)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in the right place with the right professionals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unplanned care and crisis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in GP home visits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0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Proactive Case Management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and developing our staff to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</a:t>
            </a: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within multi-disciplinary teams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holistic assessments &amp; case management (potentially crossing traditional professional boundaries)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“empowered patient” programmes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Effectively sign post to and use voluntary sector services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3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 </a:t>
            </a:r>
            <a:r>
              <a:rPr lang="en-GB" sz="3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established by April 2016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4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Care Facilitator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MDT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Risk stratification in absence of perfect Information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en-GB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conversations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and Social Care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 of knowledge of Health,  Social and other care services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364088" y="2034308"/>
            <a:ext cx="3215862" cy="3194892"/>
            <a:chOff x="5364088" y="1674268"/>
            <a:chExt cx="3215862" cy="31948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515" y="2492896"/>
              <a:ext cx="3172435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748" y="1700808"/>
              <a:ext cx="909564" cy="1081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5364088" y="1674268"/>
              <a:ext cx="3194892" cy="31948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85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Care Facilitator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admission information for each cluster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 admission conversations within the Health and Social team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Care co-ordinator to prospective discharge and support allocation to Care co-ordination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84995"/>
            <a:ext cx="32258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519">
            <a:off x="4139952" y="1484784"/>
            <a:ext cx="2309242" cy="23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7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Discussion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83" y="1304899"/>
            <a:ext cx="8229600" cy="4525963"/>
          </a:xfrm>
        </p:spPr>
        <p:txBody>
          <a:bodyPr/>
          <a:lstStyle/>
          <a:p>
            <a:endParaRPr lang="en-GB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None/>
            </a:pPr>
            <a:endParaRPr lang="en-GB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None/>
            </a:pPr>
            <a:endParaRPr lang="en-GB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embedding new roles:</a:t>
            </a:r>
          </a:p>
          <a:p>
            <a:pPr marL="914400" lvl="3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and cultural aspects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420888"/>
            <a:ext cx="341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en-GB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8" y="2988444"/>
            <a:ext cx="709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5" y="1913459"/>
            <a:ext cx="709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 in New roles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Case practitioner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Facilitator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Changes- discussion 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56" y="266557"/>
            <a:ext cx="8229600" cy="7141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705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Health, Social and other Care developing more integrated working around GP clusters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localised approach aims to: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quality of service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number of unplanned admissions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length of stay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 admission to hospital/long term care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people’s recovery and independence in community</a:t>
            </a:r>
          </a:p>
        </p:txBody>
      </p:sp>
    </p:spTree>
    <p:extLst>
      <p:ext uri="{BB962C8B-B14F-4D97-AF65-F5344CB8AC3E}">
        <p14:creationId xmlns:p14="http://schemas.microsoft.com/office/powerpoint/2010/main" val="23862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Background </a:t>
            </a:r>
            <a:r>
              <a:rPr lang="en-GB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Partners</a:t>
            </a:r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include:</a:t>
            </a:r>
            <a:endParaRPr lang="en-GB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GP’s central Cheshire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Cheshire West and Chester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</a:t>
            </a:r>
          </a:p>
          <a:p>
            <a:pPr marL="1200150" lvl="3" indent="-342900"/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Cheshire East council</a:t>
            </a:r>
            <a:endParaRPr lang="en-GB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Cheshire NHS Trust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Cheshire Hospitals NHS Foundation Trust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Cheshire and Wirral partnership NHS Foundation Trust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NHS Vale Royal and South Cheshire Clinical Commissioning Group’s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9688" y="5013176"/>
            <a:ext cx="7580744" cy="1536426"/>
            <a:chOff x="0" y="0"/>
            <a:chExt cx="2600490" cy="6078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8969" cy="2642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39" y="121568"/>
              <a:ext cx="533840" cy="4069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8" y="322418"/>
              <a:ext cx="919685" cy="2854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662" y="10571"/>
              <a:ext cx="940828" cy="25370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660" y="258992"/>
              <a:ext cx="729406" cy="348846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40589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Background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the way of working to meet needs of population in central Cheshire</a:t>
            </a:r>
          </a:p>
          <a:p>
            <a:r>
              <a:rPr lang="en-GB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on joint working</a:t>
            </a:r>
          </a:p>
          <a:p>
            <a:r>
              <a:rPr lang="en-GB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 Model</a:t>
            </a:r>
          </a:p>
          <a:p>
            <a:pPr marL="1200150" lvl="3" indent="-342900"/>
            <a:r>
              <a:rPr lang="en-GB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priming investment</a:t>
            </a:r>
          </a:p>
          <a:p>
            <a:pPr marL="1200150" lvl="3" indent="-342900"/>
            <a:r>
              <a:rPr lang="en-GB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roles</a:t>
            </a:r>
          </a:p>
          <a:p>
            <a:r>
              <a:rPr lang="en-GB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‘true ‘ team</a:t>
            </a:r>
          </a:p>
          <a:p>
            <a:r>
              <a:rPr lang="en-GB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access to resources/referral/assessment</a:t>
            </a:r>
          </a:p>
          <a:p>
            <a:r>
              <a:rPr lang="en-GB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Streamlining co-ordination of care</a:t>
            </a:r>
          </a:p>
          <a:p>
            <a:r>
              <a:rPr lang="en-GB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Proactive and preventative case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4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Integrated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51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 cluster specific):</a:t>
            </a:r>
          </a:p>
          <a:p>
            <a:endParaRPr lang="en-GB" sz="35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sz="3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3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Locality </a:t>
            </a:r>
            <a:r>
              <a:rPr lang="en-GB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endParaRPr lang="en-GB" sz="3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(multiple GP clusters)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90972" y="2155579"/>
            <a:ext cx="720080" cy="1152128"/>
            <a:chOff x="4139952" y="5373216"/>
            <a:chExt cx="720080" cy="1152128"/>
          </a:xfrm>
        </p:grpSpPr>
        <p:sp>
          <p:nvSpPr>
            <p:cNvPr id="6" name="Oval 5"/>
            <p:cNvSpPr/>
            <p:nvPr/>
          </p:nvSpPr>
          <p:spPr>
            <a:xfrm>
              <a:off x="4175878" y="5373216"/>
              <a:ext cx="61214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Cartoon Person Thinking | lol-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078" y="5498410"/>
              <a:ext cx="334303" cy="397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139952" y="5457998"/>
              <a:ext cx="720080" cy="10673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5905687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Patient</a:t>
              </a:r>
              <a:endParaRPr lang="en-US" sz="1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4" descr="people, man, male, person, cartoon, pink, free, 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41" y="1988840"/>
            <a:ext cx="963211" cy="114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SzLu76Zmf-VIN7_M1Y9TytX577vq4y4NHPN8IdbAXAabrmuZOAjEnOuf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2893" y="1435499"/>
            <a:ext cx="300037" cy="6810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Picture 8" descr="Male Nurse Cartoon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3468" y="2881779"/>
            <a:ext cx="258885" cy="716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grpSp>
        <p:nvGrpSpPr>
          <p:cNvPr id="12" name="Group 197"/>
          <p:cNvGrpSpPr>
            <a:grpSpLocks/>
          </p:cNvGrpSpPr>
          <p:nvPr/>
        </p:nvGrpSpPr>
        <p:grpSpPr bwMode="auto">
          <a:xfrm>
            <a:off x="5319187" y="2163611"/>
            <a:ext cx="508803" cy="498701"/>
            <a:chOff x="899592" y="1268636"/>
            <a:chExt cx="1296144" cy="1224260"/>
          </a:xfrm>
        </p:grpSpPr>
        <p:sp>
          <p:nvSpPr>
            <p:cNvPr id="13" name="Oval 12"/>
            <p:cNvSpPr/>
            <p:nvPr/>
          </p:nvSpPr>
          <p:spPr>
            <a:xfrm>
              <a:off x="899592" y="1268636"/>
              <a:ext cx="1296144" cy="12242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145617" y="1629941"/>
              <a:ext cx="360363" cy="441325"/>
              <a:chOff x="-828600" y="620688"/>
              <a:chExt cx="432048" cy="585008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-756110" y="619939"/>
                <a:ext cx="286111" cy="2869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-829040" y="700632"/>
                <a:ext cx="431972" cy="50508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1417873" y="1496317"/>
              <a:ext cx="360363" cy="441325"/>
              <a:chOff x="-828600" y="620688"/>
              <a:chExt cx="432048" cy="585008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2" name="Oval 21"/>
              <p:cNvSpPr/>
              <p:nvPr/>
            </p:nvSpPr>
            <p:spPr>
              <a:xfrm>
                <a:off x="-756275" y="620688"/>
                <a:ext cx="287398" cy="2861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-828600" y="700653"/>
                <a:ext cx="432048" cy="5050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1598054" y="1716979"/>
              <a:ext cx="360363" cy="441325"/>
              <a:chOff x="-828600" y="620688"/>
              <a:chExt cx="432048" cy="58500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-756275" y="620688"/>
                <a:ext cx="287398" cy="2861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-828600" y="700653"/>
                <a:ext cx="432048" cy="5050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357548" y="1800495"/>
              <a:ext cx="360363" cy="441325"/>
              <a:chOff x="-828600" y="620688"/>
              <a:chExt cx="432048" cy="585008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-756275" y="620688"/>
                <a:ext cx="287398" cy="2861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-828600" y="700653"/>
                <a:ext cx="432048" cy="5050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6" name="Oval 25"/>
          <p:cNvSpPr/>
          <p:nvPr/>
        </p:nvSpPr>
        <p:spPr>
          <a:xfrm>
            <a:off x="5103163" y="1412776"/>
            <a:ext cx="2232248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>
            <a:stCxn id="26" idx="1"/>
            <a:endCxn id="6" idx="1"/>
          </p:cNvCxnSpPr>
          <p:nvPr/>
        </p:nvCxnSpPr>
        <p:spPr>
          <a:xfrm>
            <a:off x="5430068" y="1739681"/>
            <a:ext cx="586477" cy="50026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3"/>
          </p:cNvCxnSpPr>
          <p:nvPr/>
        </p:nvCxnSpPr>
        <p:spPr>
          <a:xfrm flipH="1">
            <a:off x="5430068" y="2647280"/>
            <a:ext cx="586477" cy="62423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20790" y="1830154"/>
            <a:ext cx="818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Care Facilitator</a:t>
            </a:r>
            <a:endParaRPr lang="en-GB" sz="1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20463" y="2638119"/>
            <a:ext cx="173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Complex Case </a:t>
            </a:r>
          </a:p>
          <a:p>
            <a:r>
              <a:rPr lang="en-GB" sz="1000" i="1" dirty="0" smtClean="0"/>
              <a:t>practitioner </a:t>
            </a:r>
            <a:endParaRPr lang="en-GB" sz="1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75271" y="1651523"/>
            <a:ext cx="81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District Nurse</a:t>
            </a:r>
            <a:endParaRPr lang="en-GB" sz="1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75856" y="3043496"/>
            <a:ext cx="111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GP</a:t>
            </a:r>
            <a:endParaRPr lang="en-GB" sz="2800" i="1" dirty="0"/>
          </a:p>
        </p:txBody>
      </p:sp>
      <p:cxnSp>
        <p:nvCxnSpPr>
          <p:cNvPr id="33" name="Straight Connector 32"/>
          <p:cNvCxnSpPr>
            <a:stCxn id="6" idx="5"/>
          </p:cNvCxnSpPr>
          <p:nvPr/>
        </p:nvCxnSpPr>
        <p:spPr>
          <a:xfrm>
            <a:off x="6449397" y="2647280"/>
            <a:ext cx="559109" cy="62423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52" y="1986727"/>
            <a:ext cx="520990" cy="642640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6" idx="7"/>
          </p:cNvCxnSpPr>
          <p:nvPr/>
        </p:nvCxnSpPr>
        <p:spPr>
          <a:xfrm flipV="1">
            <a:off x="6449397" y="1693073"/>
            <a:ext cx="559109" cy="546869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60232" y="2636912"/>
            <a:ext cx="81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Social Worker</a:t>
            </a:r>
            <a:endParaRPr lang="en-GB" sz="10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083880" y="2900402"/>
            <a:ext cx="819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Social Care Assessor</a:t>
            </a:r>
          </a:p>
          <a:p>
            <a:endParaRPr lang="en-GB" sz="1000" i="1" dirty="0"/>
          </a:p>
        </p:txBody>
      </p:sp>
      <p:sp>
        <p:nvSpPr>
          <p:cNvPr id="40" name="Chevron 39"/>
          <p:cNvSpPr/>
          <p:nvPr/>
        </p:nvSpPr>
        <p:spPr>
          <a:xfrm rot="10800000">
            <a:off x="4059005" y="2084835"/>
            <a:ext cx="1017051" cy="94694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3203848" y="4030594"/>
            <a:ext cx="2719962" cy="2710774"/>
            <a:chOff x="8121463" y="1478337"/>
            <a:chExt cx="720000" cy="720000"/>
          </a:xfrm>
        </p:grpSpPr>
        <p:pic>
          <p:nvPicPr>
            <p:cNvPr id="44" name="Picture 2" descr="Hospital medical team group made of doctors, nurses and surgeon standing smiling with arms crossed Stock Vector - 255218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126" y="1514266"/>
              <a:ext cx="641355" cy="64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8121463" y="1478337"/>
              <a:ext cx="720000" cy="720000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GB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GB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GB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GB" sz="1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GB" sz="1600" b="1" i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Community Matron</a:t>
              </a:r>
            </a:p>
            <a:p>
              <a:pPr algn="ctr">
                <a:defRPr/>
              </a:pPr>
              <a:r>
                <a:rPr lang="en-GB" sz="1600" b="1" i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Community </a:t>
              </a:r>
              <a:r>
                <a:rPr lang="en-GB" sz="16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Geriatrician</a:t>
              </a:r>
            </a:p>
            <a:p>
              <a:pPr algn="ctr">
                <a:defRPr/>
              </a:pPr>
              <a:r>
                <a:rPr lang="en-GB" sz="16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Mental Health Practitioners</a:t>
              </a:r>
            </a:p>
            <a:p>
              <a:pPr algn="ctr">
                <a:defRPr/>
              </a:pPr>
              <a:r>
                <a:rPr lang="en-GB" sz="1600" b="1" i="1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Physio</a:t>
              </a:r>
              <a:r>
                <a:rPr lang="en-GB" sz="1600" b="1" i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/OT’s/SALT</a:t>
              </a:r>
              <a:r>
                <a:rPr lang="en-GB" sz="1600" b="1" i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</a:p>
            <a:p>
              <a:pPr algn="ctr">
                <a:defRPr/>
              </a:pPr>
              <a:r>
                <a:rPr lang="en-GB" sz="1600" b="1" i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Dietician</a:t>
              </a:r>
              <a:endParaRPr lang="en-GB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GB" sz="7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6" name="Picture 4" descr="people, man, male, person, cartoon, pink, free, 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11" y="5085184"/>
            <a:ext cx="481606" cy="5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952103" y="5656734"/>
            <a:ext cx="55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GP</a:t>
            </a:r>
            <a:endParaRPr lang="en-GB" sz="1400" i="1" dirty="0"/>
          </a:p>
        </p:txBody>
      </p:sp>
      <p:sp>
        <p:nvSpPr>
          <p:cNvPr id="48" name="Chevron 47"/>
          <p:cNvSpPr/>
          <p:nvPr/>
        </p:nvSpPr>
        <p:spPr>
          <a:xfrm rot="10800000">
            <a:off x="2504670" y="5144413"/>
            <a:ext cx="483154" cy="457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9" name="Picture 4" descr="people, man, male, person, cartoon, pink, free, 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06460"/>
            <a:ext cx="481606" cy="5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285036" y="6478010"/>
            <a:ext cx="55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GP</a:t>
            </a:r>
            <a:endParaRPr lang="en-GB" sz="1400" i="1" dirty="0"/>
          </a:p>
        </p:txBody>
      </p:sp>
      <p:sp>
        <p:nvSpPr>
          <p:cNvPr id="51" name="Chevron 50"/>
          <p:cNvSpPr/>
          <p:nvPr/>
        </p:nvSpPr>
        <p:spPr>
          <a:xfrm rot="9060570">
            <a:off x="2773979" y="5821673"/>
            <a:ext cx="483154" cy="457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 flipH="1">
            <a:off x="6084168" y="5085184"/>
            <a:ext cx="1053013" cy="879327"/>
            <a:chOff x="6300192" y="5085184"/>
            <a:chExt cx="1053013" cy="879327"/>
          </a:xfrm>
        </p:grpSpPr>
        <p:pic>
          <p:nvPicPr>
            <p:cNvPr id="52" name="Picture 4" descr="people, man, male, person, cartoon, pink, free, t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085184"/>
              <a:ext cx="481606" cy="572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6317484" y="5656734"/>
              <a:ext cx="558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/>
                <a:t>GP</a:t>
              </a:r>
              <a:endParaRPr lang="en-GB" sz="1400" i="1" dirty="0"/>
            </a:p>
          </p:txBody>
        </p:sp>
        <p:sp>
          <p:nvSpPr>
            <p:cNvPr id="54" name="Chevron 53"/>
            <p:cNvSpPr/>
            <p:nvPr/>
          </p:nvSpPr>
          <p:spPr>
            <a:xfrm rot="10800000">
              <a:off x="6870051" y="5144413"/>
              <a:ext cx="483154" cy="45757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55" name="Picture 4" descr="people, man, male, person, cartoon, pink, free, t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5906460"/>
            <a:ext cx="481606" cy="5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 flipH="1">
            <a:off x="6389492" y="6478010"/>
            <a:ext cx="55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GP</a:t>
            </a:r>
            <a:endParaRPr lang="en-GB" sz="1400" i="1" dirty="0"/>
          </a:p>
        </p:txBody>
      </p:sp>
      <p:sp>
        <p:nvSpPr>
          <p:cNvPr id="57" name="Chevron 56"/>
          <p:cNvSpPr/>
          <p:nvPr/>
        </p:nvSpPr>
        <p:spPr>
          <a:xfrm rot="12539430" flipH="1">
            <a:off x="5876753" y="5879752"/>
            <a:ext cx="483154" cy="4575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187624" y="3789040"/>
            <a:ext cx="6552728" cy="0"/>
          </a:xfrm>
          <a:prstGeom prst="line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t="610" r="21378" b="1622"/>
          <a:stretch/>
        </p:blipFill>
        <p:spPr bwMode="auto">
          <a:xfrm>
            <a:off x="1666875" y="1021293"/>
            <a:ext cx="5810250" cy="5360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centric</a:t>
            </a:r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354" y="1205954"/>
            <a:ext cx="7873362" cy="4933950"/>
            <a:chOff x="0" y="0"/>
            <a:chExt cx="7873512" cy="4933950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495550" y="342900"/>
              <a:ext cx="16383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b="1">
                  <a:effectLst/>
                  <a:latin typeface="Arial"/>
                  <a:ea typeface="Calibri"/>
                  <a:cs typeface="Times New Roman"/>
                </a:rPr>
                <a:t>Supportive Care in Community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133850" y="400050"/>
              <a:ext cx="16383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b="1">
                  <a:effectLst/>
                  <a:latin typeface="Arial"/>
                  <a:ea typeface="Calibri"/>
                  <a:cs typeface="Times New Roman"/>
                </a:rPr>
                <a:t>Rapid Response Community Care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933950" y="3286125"/>
              <a:ext cx="16383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b="1">
                  <a:effectLst/>
                  <a:latin typeface="Arial"/>
                  <a:ea typeface="Calibri"/>
                  <a:cs typeface="Times New Roman"/>
                </a:rPr>
                <a:t>Hospital Care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085975" y="790575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Integrated Care Teams Locally Situated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514475" y="1295400"/>
              <a:ext cx="163830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Nurses, GP, Physio, SW, OT, Mental Health, Care Co-ordinator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0" y="2238375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Third Sector Providers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190625" y="2562225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Care Plans in Place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304925" y="2857500"/>
              <a:ext cx="16383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Care Needs established for Most Frail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895475" y="3495675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MDTs to Support Team Approach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390775" y="3981450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Easy Access to Information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562225" y="4448175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Support Network of Person Known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4933950" y="942975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Rapid Assessment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5076825" y="1219200"/>
              <a:ext cx="16383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Rapid Care in Community or Care Home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305425" y="1866900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GP Remains Involved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5438775" y="2247900"/>
              <a:ext cx="16383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Specialist Services (SALT, Dietician, TVN, Diabetes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714875" y="3733800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Rapid Discharge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4133850" y="4200525"/>
              <a:ext cx="1638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Information Transferred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219450" y="1638300"/>
              <a:ext cx="1857375" cy="1762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b="1">
                  <a:effectLst/>
                  <a:latin typeface="Arial"/>
                  <a:ea typeface="Calibri"/>
                  <a:cs typeface="Times New Roman"/>
                </a:rPr>
                <a:t>People</a:t>
              </a:r>
              <a:endParaRPr lang="en-GB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Access system at any point</a:t>
              </a:r>
              <a:endParaRPr lang="en-GB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Arial"/>
                  <a:ea typeface="Calibri"/>
                  <a:cs typeface="Times New Roman"/>
                </a:rPr>
                <a:t>One assessment</a:t>
              </a:r>
              <a:endParaRPr lang="en-GB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6383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Arial"/>
                  <a:ea typeface="Calibri"/>
                  <a:cs typeface="Times New Roman"/>
                </a:rPr>
                <a:t>PROACTIVE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6105525" y="66675"/>
              <a:ext cx="16383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Arial"/>
                  <a:ea typeface="Calibri"/>
                  <a:cs typeface="Times New Roman"/>
                </a:rPr>
                <a:t>REACTIVE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Curved Down Arrow 25"/>
            <p:cNvSpPr/>
            <p:nvPr/>
          </p:nvSpPr>
          <p:spPr>
            <a:xfrm rot="16740417">
              <a:off x="-847725" y="1876425"/>
              <a:ext cx="4101269" cy="74789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Curved Down Arrow 26"/>
            <p:cNvSpPr/>
            <p:nvPr/>
          </p:nvSpPr>
          <p:spPr>
            <a:xfrm rot="16740417" flipV="1">
              <a:off x="5310187" y="2109788"/>
              <a:ext cx="4101269" cy="10253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Up Arrow 27"/>
            <p:cNvSpPr/>
            <p:nvPr/>
          </p:nvSpPr>
          <p:spPr>
            <a:xfrm rot="17014312">
              <a:off x="2776537" y="2157413"/>
              <a:ext cx="495300" cy="18097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Up Arrow 28"/>
            <p:cNvSpPr/>
            <p:nvPr/>
          </p:nvSpPr>
          <p:spPr>
            <a:xfrm rot="2448071">
              <a:off x="4714875" y="1714500"/>
              <a:ext cx="495300" cy="18097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Up Arrow 29"/>
            <p:cNvSpPr/>
            <p:nvPr/>
          </p:nvSpPr>
          <p:spPr>
            <a:xfrm rot="8798536">
              <a:off x="4514850" y="3390900"/>
              <a:ext cx="495300" cy="18097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041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Creativity in New roles- Complex Case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5472608" cy="4525963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currently fragmented Care package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Likely co-morbidities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poly –pharmacy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coping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97" y="2103061"/>
            <a:ext cx="2334051" cy="233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60" y="1887038"/>
            <a:ext cx="1321278" cy="157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2441476"/>
            <a:ext cx="102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  <a:endParaRPr lang="en-GB" sz="96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Complex Case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out complex cases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stratification</a:t>
            </a:r>
          </a:p>
          <a:p>
            <a:pPr marL="1200150" lvl="3" indent="-342900"/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indicators social isolation/rurality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knowledge of health,  social and other care services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diagnostic  skills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of range of problems and how they interact to create a risk situation</a:t>
            </a:r>
          </a:p>
          <a:p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964274" cy="9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63" y="1713632"/>
            <a:ext cx="823260" cy="10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560</Words>
  <Application>Microsoft Office PowerPoint</Application>
  <PresentationFormat>On-screen Show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Background</vt:lpstr>
      <vt:lpstr>Background - Partners</vt:lpstr>
      <vt:lpstr>Background cont.</vt:lpstr>
      <vt:lpstr>Integrated Team</vt:lpstr>
      <vt:lpstr>PowerPoint Presentation</vt:lpstr>
      <vt:lpstr>Creativity in New roles- Complex Case Practitioner</vt:lpstr>
      <vt:lpstr>Complex Case practitioner</vt:lpstr>
      <vt:lpstr>Complex Care Practitioner</vt:lpstr>
      <vt:lpstr>Proactive Case Management  </vt:lpstr>
      <vt:lpstr>Proactive Case Management  </vt:lpstr>
      <vt:lpstr>Care Facilitator</vt:lpstr>
      <vt:lpstr>Care Facilitator</vt:lpstr>
      <vt:lpstr>Discussion point</vt:lpstr>
    </vt:vector>
  </TitlesOfParts>
  <Company>East Cheshire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Community Services</dc:title>
  <dc:creator>Windows User</dc:creator>
  <cp:lastModifiedBy>Helen Podmore</cp:lastModifiedBy>
  <cp:revision>51</cp:revision>
  <dcterms:created xsi:type="dcterms:W3CDTF">2015-08-19T08:23:18Z</dcterms:created>
  <dcterms:modified xsi:type="dcterms:W3CDTF">2015-10-28T14:59:33Z</dcterms:modified>
</cp:coreProperties>
</file>