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17"/>
  </p:notesMasterIdLst>
  <p:sldIdLst>
    <p:sldId id="256" r:id="rId3"/>
    <p:sldId id="257" r:id="rId4"/>
    <p:sldId id="259" r:id="rId5"/>
    <p:sldId id="260" r:id="rId6"/>
    <p:sldId id="258" r:id="rId7"/>
    <p:sldId id="261" r:id="rId8"/>
    <p:sldId id="262" r:id="rId9"/>
    <p:sldId id="265" r:id="rId10"/>
    <p:sldId id="266" r:id="rId11"/>
    <p:sldId id="263" r:id="rId12"/>
    <p:sldId id="264" r:id="rId13"/>
    <p:sldId id="268" r:id="rId14"/>
    <p:sldId id="267"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12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16962" autoAdjust="0"/>
    <p:restoredTop sz="74733" autoAdjust="0"/>
  </p:normalViewPr>
  <p:slideViewPr>
    <p:cSldViewPr>
      <p:cViewPr varScale="1">
        <p:scale>
          <a:sx n="54" d="100"/>
          <a:sy n="54" d="100"/>
        </p:scale>
        <p:origin x="-159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E87E2F-41B5-4221-A5F6-47A8BC50E1F6}" type="datetimeFigureOut">
              <a:rPr lang="en-GB" smtClean="0"/>
              <a:t>01/11/2015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9EA540-A097-4DE6-80CD-69E92478C96D}" type="slidenum">
              <a:rPr lang="en-GB" smtClean="0"/>
              <a:t>‹#›</a:t>
            </a:fld>
            <a:endParaRPr lang="en-GB"/>
          </a:p>
        </p:txBody>
      </p:sp>
    </p:spTree>
    <p:extLst>
      <p:ext uri="{BB962C8B-B14F-4D97-AF65-F5344CB8AC3E}">
        <p14:creationId xmlns:p14="http://schemas.microsoft.com/office/powerpoint/2010/main" val="3080857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Central to the model is the mobilisation of a team of appropriately trained and co-ordinated Community Volunteers  who will provide informal social support, complementing the work of paid staff. It is anticipated that volunteers will perform roles essential to the successful return and stable long-term re-settlement of patients, including low level, practical support for a time limited period. They do not provide any clinical services or personal care, but </a:t>
            </a:r>
            <a:r>
              <a:rPr lang="en-GB" sz="1200" kern="1200" dirty="0" err="1" smtClean="0">
                <a:solidFill>
                  <a:schemeClr val="tx1"/>
                </a:solidFill>
                <a:effectLst/>
                <a:latin typeface="+mn-lt"/>
                <a:ea typeface="+mn-ea"/>
                <a:cs typeface="+mn-cs"/>
              </a:rPr>
              <a:t>omplement</a:t>
            </a:r>
            <a:r>
              <a:rPr lang="en-GB" sz="1200" kern="1200" dirty="0" smtClean="0">
                <a:solidFill>
                  <a:schemeClr val="tx1"/>
                </a:solidFill>
                <a:effectLst/>
                <a:latin typeface="+mn-lt"/>
                <a:ea typeface="+mn-ea"/>
                <a:cs typeface="+mn-cs"/>
              </a:rPr>
              <a:t> any other health or social care services provided at home.</a:t>
            </a:r>
            <a:r>
              <a:rPr lang="en-GB" dirty="0" smtClean="0">
                <a:effectLst/>
              </a:rPr>
              <a:t> </a:t>
            </a:r>
            <a:r>
              <a:rPr lang="en-GB" sz="1200" kern="1200" dirty="0" smtClean="0">
                <a:solidFill>
                  <a:schemeClr val="tx1"/>
                </a:solidFill>
                <a:effectLst/>
                <a:latin typeface="+mn-lt"/>
                <a:ea typeface="+mn-ea"/>
                <a:cs typeface="+mn-cs"/>
              </a:rPr>
              <a:t> Community Wellbeing Volunteers – this would tie in with our existing volunteer programme which is currently funded by the National Association of Primary Care</a:t>
            </a:r>
            <a:endParaRPr lang="en-GB" dirty="0"/>
          </a:p>
        </p:txBody>
      </p:sp>
      <p:sp>
        <p:nvSpPr>
          <p:cNvPr id="4" name="Slide Number Placeholder 3"/>
          <p:cNvSpPr>
            <a:spLocks noGrp="1"/>
          </p:cNvSpPr>
          <p:nvPr>
            <p:ph type="sldNum" sz="quarter" idx="10"/>
          </p:nvPr>
        </p:nvSpPr>
        <p:spPr/>
        <p:txBody>
          <a:bodyPr/>
          <a:lstStyle/>
          <a:p>
            <a:fld id="{689EA540-A097-4DE6-80CD-69E92478C96D}" type="slidenum">
              <a:rPr lang="en-GB" smtClean="0"/>
              <a:t>6</a:t>
            </a:fld>
            <a:endParaRPr lang="en-GB"/>
          </a:p>
        </p:txBody>
      </p:sp>
    </p:spTree>
    <p:extLst>
      <p:ext uri="{BB962C8B-B14F-4D97-AF65-F5344CB8AC3E}">
        <p14:creationId xmlns:p14="http://schemas.microsoft.com/office/powerpoint/2010/main" val="4175399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Ward Wellbeing volunteer – who have a presence on the wards: interact with patients and carry out wellbeing brief interventions, provide social contact and practical support.</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Community </a:t>
            </a:r>
            <a:r>
              <a:rPr lang="en-GB" sz="1200" kern="1200" dirty="0" err="1" smtClean="0">
                <a:solidFill>
                  <a:schemeClr val="tx1"/>
                </a:solidFill>
                <a:effectLst/>
                <a:latin typeface="+mn-lt"/>
                <a:ea typeface="+mn-ea"/>
                <a:cs typeface="+mn-cs"/>
              </a:rPr>
              <a:t>Welbeing</a:t>
            </a:r>
            <a:r>
              <a:rPr lang="en-GB" sz="1200" kern="1200" dirty="0" smtClean="0">
                <a:solidFill>
                  <a:schemeClr val="tx1"/>
                </a:solidFill>
                <a:effectLst/>
                <a:latin typeface="+mn-lt"/>
                <a:ea typeface="+mn-ea"/>
                <a:cs typeface="+mn-cs"/>
              </a:rPr>
              <a:t> volunteer – who work in the community and go on visits with paid Community Wellbeing Staff and then continue face to face contact with patients after paid staff interventions have finished. Paid staff maintain telephone contact at set times frames to monitor</a:t>
            </a:r>
          </a:p>
          <a:p>
            <a:endParaRPr lang="en-GB" dirty="0"/>
          </a:p>
        </p:txBody>
      </p:sp>
      <p:sp>
        <p:nvSpPr>
          <p:cNvPr id="4" name="Slide Number Placeholder 3"/>
          <p:cNvSpPr>
            <a:spLocks noGrp="1"/>
          </p:cNvSpPr>
          <p:nvPr>
            <p:ph type="sldNum" sz="quarter" idx="10"/>
          </p:nvPr>
        </p:nvSpPr>
        <p:spPr/>
        <p:txBody>
          <a:bodyPr/>
          <a:lstStyle/>
          <a:p>
            <a:fld id="{689EA540-A097-4DE6-80CD-69E92478C96D}" type="slidenum">
              <a:rPr lang="en-GB" smtClean="0"/>
              <a:t>7</a:t>
            </a:fld>
            <a:endParaRPr lang="en-GB"/>
          </a:p>
        </p:txBody>
      </p:sp>
    </p:spTree>
    <p:extLst>
      <p:ext uri="{BB962C8B-B14F-4D97-AF65-F5344CB8AC3E}">
        <p14:creationId xmlns:p14="http://schemas.microsoft.com/office/powerpoint/2010/main" val="4192558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effectLst/>
                <a:latin typeface="+mn-lt"/>
                <a:ea typeface="+mn-ea"/>
                <a:cs typeface="+mn-cs"/>
              </a:rPr>
              <a:t>within the ward setting, the volunteers would help aid recovery by offering the general support that a busy Nurse or health practitioner finds it difficult to deliver, i.e.  regular drinks, reading, crosswords etc. The evidence based 5 ways to well being are not always practiced within the ward setting, our volunteers will be trained in the 5 ways and able to implement very quickly</a:t>
            </a:r>
            <a:r>
              <a:rPr lang="en-GB" sz="1200" kern="1200" dirty="0" smtClean="0">
                <a:solidFill>
                  <a:schemeClr val="tx1"/>
                </a:solidFill>
                <a:effectLst/>
                <a:latin typeface="+mn-lt"/>
                <a:ea typeface="+mn-ea"/>
                <a:cs typeface="+mn-cs"/>
              </a:rPr>
              <a:t> </a:t>
            </a:r>
            <a:r>
              <a:rPr lang="en-GB" sz="1200" b="1" kern="120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 </a:t>
            </a:r>
            <a:r>
              <a:rPr lang="en-GB" dirty="0" smtClean="0">
                <a:effectLst/>
              </a:rPr>
              <a:t> </a:t>
            </a:r>
            <a:r>
              <a:rPr lang="en-GB" sz="1200" kern="1200" dirty="0" smtClean="0">
                <a:solidFill>
                  <a:schemeClr val="tx1"/>
                </a:solidFill>
                <a:effectLst/>
                <a:latin typeface="+mn-lt"/>
                <a:ea typeface="+mn-ea"/>
                <a:cs typeface="+mn-cs"/>
              </a:rPr>
              <a:t> Providing evidence based wellbeing messages that are aimed to build confidence, self efficacy and tackle social isolation that may exacerbate underlying medical problems. </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689EA540-A097-4DE6-80CD-69E92478C96D}" type="slidenum">
              <a:rPr lang="en-GB" smtClean="0"/>
              <a:t>10</a:t>
            </a:fld>
            <a:endParaRPr lang="en-GB"/>
          </a:p>
        </p:txBody>
      </p:sp>
    </p:spTree>
    <p:extLst>
      <p:ext uri="{BB962C8B-B14F-4D97-AF65-F5344CB8AC3E}">
        <p14:creationId xmlns:p14="http://schemas.microsoft.com/office/powerpoint/2010/main" val="38751136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783E517-5E8B-4A86-8D14-F63DC6C0AD62}" type="datetimeFigureOut">
              <a:rPr lang="en-GB" smtClean="0"/>
              <a:t>01/11/2015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11AA6C-3C9C-4306-9C0D-360757EB50F1}" type="slidenum">
              <a:rPr lang="en-GB" smtClean="0"/>
              <a:t>‹#›</a:t>
            </a:fld>
            <a:endParaRPr lang="en-GB"/>
          </a:p>
        </p:txBody>
      </p:sp>
      <p:grpSp>
        <p:nvGrpSpPr>
          <p:cNvPr id="7" name="Group 6"/>
          <p:cNvGrpSpPr/>
          <p:nvPr userDrawn="1"/>
        </p:nvGrpSpPr>
        <p:grpSpPr>
          <a:xfrm>
            <a:off x="0" y="0"/>
            <a:ext cx="9144793" cy="6769798"/>
            <a:chOff x="0" y="0"/>
            <a:chExt cx="9144793" cy="6769798"/>
          </a:xfrm>
        </p:grpSpPr>
        <p:pic>
          <p:nvPicPr>
            <p:cNvPr id="8" name="Picture 7"/>
            <p:cNvPicPr>
              <a:picLocks noChangeAspect="1" noChangeArrowheads="1"/>
            </p:cNvPicPr>
            <p:nvPr/>
          </p:nvPicPr>
          <p:blipFill>
            <a:blip r:embed="rId2" cstate="print"/>
            <a:srcRect r="24643"/>
            <a:stretch>
              <a:fillRect/>
            </a:stretch>
          </p:blipFill>
          <p:spPr bwMode="auto">
            <a:xfrm>
              <a:off x="8122261" y="1464355"/>
              <a:ext cx="1021739" cy="4392488"/>
            </a:xfrm>
            <a:prstGeom prst="rect">
              <a:avLst/>
            </a:prstGeom>
            <a:noFill/>
            <a:ln w="9525">
              <a:noFill/>
              <a:miter lim="800000"/>
              <a:headEnd/>
              <a:tailEnd/>
            </a:ln>
            <a:effectLst/>
          </p:spPr>
        </p:pic>
        <p:pic>
          <p:nvPicPr>
            <p:cNvPr id="9" name="Picture 8"/>
            <p:cNvPicPr>
              <a:picLocks noChangeAspect="1"/>
            </p:cNvPicPr>
            <p:nvPr/>
          </p:nvPicPr>
          <p:blipFill>
            <a:blip r:embed="rId3"/>
            <a:stretch>
              <a:fillRect/>
            </a:stretch>
          </p:blipFill>
          <p:spPr>
            <a:xfrm>
              <a:off x="0" y="5733256"/>
              <a:ext cx="9144793" cy="1036542"/>
            </a:xfrm>
            <a:prstGeom prst="rect">
              <a:avLst/>
            </a:prstGeom>
          </p:spPr>
        </p:pic>
        <p:pic>
          <p:nvPicPr>
            <p:cNvPr id="10" name="Picture 4"/>
            <p:cNvPicPr>
              <a:picLocks noChangeAspect="1" noChangeArrowheads="1"/>
            </p:cNvPicPr>
            <p:nvPr/>
          </p:nvPicPr>
          <p:blipFill>
            <a:blip r:embed="rId4" cstate="print"/>
            <a:srcRect t="25000"/>
            <a:stretch>
              <a:fillRect/>
            </a:stretch>
          </p:blipFill>
          <p:spPr bwMode="auto">
            <a:xfrm>
              <a:off x="0" y="0"/>
              <a:ext cx="9144000" cy="1728192"/>
            </a:xfrm>
            <a:prstGeom prst="rect">
              <a:avLst/>
            </a:prstGeom>
            <a:noFill/>
            <a:ln w="9525">
              <a:noFill/>
              <a:miter lim="800000"/>
              <a:headEnd/>
              <a:tailEnd/>
            </a:ln>
            <a:effectLst/>
          </p:spPr>
        </p:pic>
      </p:grpSp>
    </p:spTree>
    <p:extLst>
      <p:ext uri="{BB962C8B-B14F-4D97-AF65-F5344CB8AC3E}">
        <p14:creationId xmlns:p14="http://schemas.microsoft.com/office/powerpoint/2010/main" val="397262618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83E517-5E8B-4A86-8D14-F63DC6C0AD62}" type="datetimeFigureOut">
              <a:rPr lang="en-GB" smtClean="0"/>
              <a:t>01/11/2015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11AA6C-3C9C-4306-9C0D-360757EB50F1}" type="slidenum">
              <a:rPr lang="en-GB" smtClean="0"/>
              <a:t>‹#›</a:t>
            </a:fld>
            <a:endParaRPr lang="en-GB"/>
          </a:p>
        </p:txBody>
      </p:sp>
    </p:spTree>
    <p:extLst>
      <p:ext uri="{BB962C8B-B14F-4D97-AF65-F5344CB8AC3E}">
        <p14:creationId xmlns:p14="http://schemas.microsoft.com/office/powerpoint/2010/main" val="1182688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783E517-5E8B-4A86-8D14-F63DC6C0AD62}" type="datetimeFigureOut">
              <a:rPr lang="en-GB" smtClean="0"/>
              <a:t>01/11/2015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11AA6C-3C9C-4306-9C0D-360757EB50F1}" type="slidenum">
              <a:rPr lang="en-GB" smtClean="0"/>
              <a:t>‹#›</a:t>
            </a:fld>
            <a:endParaRPr lang="en-GB"/>
          </a:p>
        </p:txBody>
      </p:sp>
    </p:spTree>
    <p:extLst>
      <p:ext uri="{BB962C8B-B14F-4D97-AF65-F5344CB8AC3E}">
        <p14:creationId xmlns:p14="http://schemas.microsoft.com/office/powerpoint/2010/main" val="14121599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783E517-5E8B-4A86-8D14-F63DC6C0AD62}" type="datetimeFigureOut">
              <a:rPr lang="en-GB" smtClean="0"/>
              <a:t>01/11/2015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11AA6C-3C9C-4306-9C0D-360757EB50F1}" type="slidenum">
              <a:rPr lang="en-GB" smtClean="0"/>
              <a:t>‹#›</a:t>
            </a:fld>
            <a:endParaRPr lang="en-GB"/>
          </a:p>
        </p:txBody>
      </p:sp>
    </p:spTree>
    <p:extLst>
      <p:ext uri="{BB962C8B-B14F-4D97-AF65-F5344CB8AC3E}">
        <p14:creationId xmlns:p14="http://schemas.microsoft.com/office/powerpoint/2010/main" val="24301449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75C1F18-E0B4-442B-A241-74B642290B8C}" type="datetimeFigureOut">
              <a:rPr lang="en-GB" smtClean="0"/>
              <a:t>01/11/2015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9D2C01-B948-4335-883F-E97758126A10}" type="slidenum">
              <a:rPr lang="en-GB" smtClean="0"/>
              <a:t>‹#›</a:t>
            </a:fld>
            <a:endParaRPr lang="en-GB"/>
          </a:p>
        </p:txBody>
      </p:sp>
    </p:spTree>
    <p:extLst>
      <p:ext uri="{BB962C8B-B14F-4D97-AF65-F5344CB8AC3E}">
        <p14:creationId xmlns:p14="http://schemas.microsoft.com/office/powerpoint/2010/main" val="1574231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75C1F18-E0B4-442B-A241-74B642290B8C}" type="datetimeFigureOut">
              <a:rPr lang="en-GB" smtClean="0"/>
              <a:t>01/11/2015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9D2C01-B948-4335-883F-E97758126A10}" type="slidenum">
              <a:rPr lang="en-GB" smtClean="0"/>
              <a:t>‹#›</a:t>
            </a:fld>
            <a:endParaRPr lang="en-GB"/>
          </a:p>
        </p:txBody>
      </p:sp>
    </p:spTree>
    <p:extLst>
      <p:ext uri="{BB962C8B-B14F-4D97-AF65-F5344CB8AC3E}">
        <p14:creationId xmlns:p14="http://schemas.microsoft.com/office/powerpoint/2010/main" val="39125347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5C1F18-E0B4-442B-A241-74B642290B8C}" type="datetimeFigureOut">
              <a:rPr lang="en-GB" smtClean="0"/>
              <a:t>01/11/2015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9D2C01-B948-4335-883F-E97758126A10}" type="slidenum">
              <a:rPr lang="en-GB" smtClean="0"/>
              <a:t>‹#›</a:t>
            </a:fld>
            <a:endParaRPr lang="en-GB"/>
          </a:p>
        </p:txBody>
      </p:sp>
    </p:spTree>
    <p:extLst>
      <p:ext uri="{BB962C8B-B14F-4D97-AF65-F5344CB8AC3E}">
        <p14:creationId xmlns:p14="http://schemas.microsoft.com/office/powerpoint/2010/main" val="18280028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75C1F18-E0B4-442B-A241-74B642290B8C}" type="datetimeFigureOut">
              <a:rPr lang="en-GB" smtClean="0"/>
              <a:t>01/11/2015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9D2C01-B948-4335-883F-E97758126A10}" type="slidenum">
              <a:rPr lang="en-GB" smtClean="0"/>
              <a:t>‹#›</a:t>
            </a:fld>
            <a:endParaRPr lang="en-GB"/>
          </a:p>
        </p:txBody>
      </p:sp>
    </p:spTree>
    <p:extLst>
      <p:ext uri="{BB962C8B-B14F-4D97-AF65-F5344CB8AC3E}">
        <p14:creationId xmlns:p14="http://schemas.microsoft.com/office/powerpoint/2010/main" val="2136169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75C1F18-E0B4-442B-A241-74B642290B8C}" type="datetimeFigureOut">
              <a:rPr lang="en-GB" smtClean="0"/>
              <a:t>01/11/2015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9D2C01-B948-4335-883F-E97758126A10}" type="slidenum">
              <a:rPr lang="en-GB" smtClean="0"/>
              <a:t>‹#›</a:t>
            </a:fld>
            <a:endParaRPr lang="en-GB"/>
          </a:p>
        </p:txBody>
      </p:sp>
    </p:spTree>
    <p:extLst>
      <p:ext uri="{BB962C8B-B14F-4D97-AF65-F5344CB8AC3E}">
        <p14:creationId xmlns:p14="http://schemas.microsoft.com/office/powerpoint/2010/main" val="36263536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75C1F18-E0B4-442B-A241-74B642290B8C}" type="datetimeFigureOut">
              <a:rPr lang="en-GB" smtClean="0"/>
              <a:t>01/11/2015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9D2C01-B948-4335-883F-E97758126A10}" type="slidenum">
              <a:rPr lang="en-GB" smtClean="0"/>
              <a:t>‹#›</a:t>
            </a:fld>
            <a:endParaRPr lang="en-GB"/>
          </a:p>
        </p:txBody>
      </p:sp>
    </p:spTree>
    <p:extLst>
      <p:ext uri="{BB962C8B-B14F-4D97-AF65-F5344CB8AC3E}">
        <p14:creationId xmlns:p14="http://schemas.microsoft.com/office/powerpoint/2010/main" val="42930915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5C1F18-E0B4-442B-A241-74B642290B8C}" type="datetimeFigureOut">
              <a:rPr lang="en-GB" smtClean="0"/>
              <a:t>01/11/2015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99D2C01-B948-4335-883F-E97758126A10}" type="slidenum">
              <a:rPr lang="en-GB" smtClean="0"/>
              <a:t>‹#›</a:t>
            </a:fld>
            <a:endParaRPr lang="en-GB"/>
          </a:p>
        </p:txBody>
      </p:sp>
    </p:spTree>
    <p:extLst>
      <p:ext uri="{BB962C8B-B14F-4D97-AF65-F5344CB8AC3E}">
        <p14:creationId xmlns:p14="http://schemas.microsoft.com/office/powerpoint/2010/main" val="1305249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783E517-5E8B-4A86-8D14-F63DC6C0AD62}" type="datetimeFigureOut">
              <a:rPr lang="en-GB" smtClean="0"/>
              <a:t>01/11/2015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911AA6C-3C9C-4306-9C0D-360757EB50F1}" type="slidenum">
              <a:rPr lang="en-GB" smtClean="0"/>
              <a:t>‹#›</a:t>
            </a:fld>
            <a:endParaRPr lang="en-GB"/>
          </a:p>
        </p:txBody>
      </p:sp>
    </p:spTree>
    <p:extLst>
      <p:ext uri="{BB962C8B-B14F-4D97-AF65-F5344CB8AC3E}">
        <p14:creationId xmlns:p14="http://schemas.microsoft.com/office/powerpoint/2010/main" val="5381422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5C1F18-E0B4-442B-A241-74B642290B8C}" type="datetimeFigureOut">
              <a:rPr lang="en-GB" smtClean="0"/>
              <a:t>01/11/2015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9D2C01-B948-4335-883F-E97758126A10}" type="slidenum">
              <a:rPr lang="en-GB" smtClean="0"/>
              <a:t>‹#›</a:t>
            </a:fld>
            <a:endParaRPr lang="en-GB"/>
          </a:p>
        </p:txBody>
      </p:sp>
    </p:spTree>
    <p:extLst>
      <p:ext uri="{BB962C8B-B14F-4D97-AF65-F5344CB8AC3E}">
        <p14:creationId xmlns:p14="http://schemas.microsoft.com/office/powerpoint/2010/main" val="39114084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5C1F18-E0B4-442B-A241-74B642290B8C}" type="datetimeFigureOut">
              <a:rPr lang="en-GB" smtClean="0"/>
              <a:t>01/11/2015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9D2C01-B948-4335-883F-E97758126A10}" type="slidenum">
              <a:rPr lang="en-GB" smtClean="0"/>
              <a:t>‹#›</a:t>
            </a:fld>
            <a:endParaRPr lang="en-GB"/>
          </a:p>
        </p:txBody>
      </p:sp>
    </p:spTree>
    <p:extLst>
      <p:ext uri="{BB962C8B-B14F-4D97-AF65-F5344CB8AC3E}">
        <p14:creationId xmlns:p14="http://schemas.microsoft.com/office/powerpoint/2010/main" val="4809281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75C1F18-E0B4-442B-A241-74B642290B8C}" type="datetimeFigureOut">
              <a:rPr lang="en-GB" smtClean="0"/>
              <a:t>01/11/2015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9D2C01-B948-4335-883F-E97758126A10}" type="slidenum">
              <a:rPr lang="en-GB" smtClean="0"/>
              <a:t>‹#›</a:t>
            </a:fld>
            <a:endParaRPr lang="en-GB"/>
          </a:p>
        </p:txBody>
      </p:sp>
    </p:spTree>
    <p:extLst>
      <p:ext uri="{BB962C8B-B14F-4D97-AF65-F5344CB8AC3E}">
        <p14:creationId xmlns:p14="http://schemas.microsoft.com/office/powerpoint/2010/main" val="2682326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75C1F18-E0B4-442B-A241-74B642290B8C}" type="datetimeFigureOut">
              <a:rPr lang="en-GB" smtClean="0"/>
              <a:t>01/11/2015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9D2C01-B948-4335-883F-E97758126A10}" type="slidenum">
              <a:rPr lang="en-GB" smtClean="0"/>
              <a:t>‹#›</a:t>
            </a:fld>
            <a:endParaRPr lang="en-GB"/>
          </a:p>
        </p:txBody>
      </p:sp>
    </p:spTree>
    <p:extLst>
      <p:ext uri="{BB962C8B-B14F-4D97-AF65-F5344CB8AC3E}">
        <p14:creationId xmlns:p14="http://schemas.microsoft.com/office/powerpoint/2010/main" val="4067056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783E517-5E8B-4A86-8D14-F63DC6C0AD62}" type="datetimeFigureOut">
              <a:rPr lang="en-GB" smtClean="0"/>
              <a:t>01/11/2015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11AA6C-3C9C-4306-9C0D-360757EB50F1}" type="slidenum">
              <a:rPr lang="en-GB" smtClean="0"/>
              <a:t>‹#›</a:t>
            </a:fld>
            <a:endParaRPr lang="en-GB"/>
          </a:p>
        </p:txBody>
      </p:sp>
    </p:spTree>
    <p:extLst>
      <p:ext uri="{BB962C8B-B14F-4D97-AF65-F5344CB8AC3E}">
        <p14:creationId xmlns:p14="http://schemas.microsoft.com/office/powerpoint/2010/main" val="4117491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83E517-5E8B-4A86-8D14-F63DC6C0AD62}" type="datetimeFigureOut">
              <a:rPr lang="en-GB" smtClean="0"/>
              <a:t>01/11/2015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11AA6C-3C9C-4306-9C0D-360757EB50F1}" type="slidenum">
              <a:rPr lang="en-GB" smtClean="0"/>
              <a:t>‹#›</a:t>
            </a:fld>
            <a:endParaRPr lang="en-GB"/>
          </a:p>
        </p:txBody>
      </p:sp>
    </p:spTree>
    <p:extLst>
      <p:ext uri="{BB962C8B-B14F-4D97-AF65-F5344CB8AC3E}">
        <p14:creationId xmlns:p14="http://schemas.microsoft.com/office/powerpoint/2010/main" val="2426049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783E517-5E8B-4A86-8D14-F63DC6C0AD62}" type="datetimeFigureOut">
              <a:rPr lang="en-GB" smtClean="0"/>
              <a:t>01/11/2015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11AA6C-3C9C-4306-9C0D-360757EB50F1}" type="slidenum">
              <a:rPr lang="en-GB" smtClean="0"/>
              <a:t>‹#›</a:t>
            </a:fld>
            <a:endParaRPr lang="en-GB"/>
          </a:p>
        </p:txBody>
      </p:sp>
    </p:spTree>
    <p:extLst>
      <p:ext uri="{BB962C8B-B14F-4D97-AF65-F5344CB8AC3E}">
        <p14:creationId xmlns:p14="http://schemas.microsoft.com/office/powerpoint/2010/main" val="1947058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783E517-5E8B-4A86-8D14-F63DC6C0AD62}" type="datetimeFigureOut">
              <a:rPr lang="en-GB" smtClean="0"/>
              <a:t>01/11/2015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911AA6C-3C9C-4306-9C0D-360757EB50F1}" type="slidenum">
              <a:rPr lang="en-GB" smtClean="0"/>
              <a:t>‹#›</a:t>
            </a:fld>
            <a:endParaRPr lang="en-GB"/>
          </a:p>
        </p:txBody>
      </p:sp>
    </p:spTree>
    <p:extLst>
      <p:ext uri="{BB962C8B-B14F-4D97-AF65-F5344CB8AC3E}">
        <p14:creationId xmlns:p14="http://schemas.microsoft.com/office/powerpoint/2010/main" val="106577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783E517-5E8B-4A86-8D14-F63DC6C0AD62}" type="datetimeFigureOut">
              <a:rPr lang="en-GB" smtClean="0"/>
              <a:t>01/11/2015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911AA6C-3C9C-4306-9C0D-360757EB50F1}" type="slidenum">
              <a:rPr lang="en-GB" smtClean="0"/>
              <a:t>‹#›</a:t>
            </a:fld>
            <a:endParaRPr lang="en-GB"/>
          </a:p>
        </p:txBody>
      </p:sp>
    </p:spTree>
    <p:extLst>
      <p:ext uri="{BB962C8B-B14F-4D97-AF65-F5344CB8AC3E}">
        <p14:creationId xmlns:p14="http://schemas.microsoft.com/office/powerpoint/2010/main" val="3212821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83E517-5E8B-4A86-8D14-F63DC6C0AD62}" type="datetimeFigureOut">
              <a:rPr lang="en-GB" smtClean="0"/>
              <a:t>01/11/2015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911AA6C-3C9C-4306-9C0D-360757EB50F1}" type="slidenum">
              <a:rPr lang="en-GB" smtClean="0"/>
              <a:t>‹#›</a:t>
            </a:fld>
            <a:endParaRPr lang="en-GB"/>
          </a:p>
        </p:txBody>
      </p:sp>
    </p:spTree>
    <p:extLst>
      <p:ext uri="{BB962C8B-B14F-4D97-AF65-F5344CB8AC3E}">
        <p14:creationId xmlns:p14="http://schemas.microsoft.com/office/powerpoint/2010/main" val="1800027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83E517-5E8B-4A86-8D14-F63DC6C0AD62}" type="datetimeFigureOut">
              <a:rPr lang="en-GB" smtClean="0"/>
              <a:t>01/11/2015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11AA6C-3C9C-4306-9C0D-360757EB50F1}" type="slidenum">
              <a:rPr lang="en-GB" smtClean="0"/>
              <a:t>‹#›</a:t>
            </a:fld>
            <a:endParaRPr lang="en-GB"/>
          </a:p>
        </p:txBody>
      </p:sp>
    </p:spTree>
    <p:extLst>
      <p:ext uri="{BB962C8B-B14F-4D97-AF65-F5344CB8AC3E}">
        <p14:creationId xmlns:p14="http://schemas.microsoft.com/office/powerpoint/2010/main" val="285134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83E517-5E8B-4A86-8D14-F63DC6C0AD62}" type="datetimeFigureOut">
              <a:rPr lang="en-GB" smtClean="0"/>
              <a:t>01/11/2015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11AA6C-3C9C-4306-9C0D-360757EB50F1}" type="slidenum">
              <a:rPr lang="en-GB" smtClean="0"/>
              <a:t>‹#›</a:t>
            </a:fld>
            <a:endParaRPr lang="en-GB"/>
          </a:p>
        </p:txBody>
      </p:sp>
    </p:spTree>
    <p:extLst>
      <p:ext uri="{BB962C8B-B14F-4D97-AF65-F5344CB8AC3E}">
        <p14:creationId xmlns:p14="http://schemas.microsoft.com/office/powerpoint/2010/main" val="302590151"/>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5C1F18-E0B4-442B-A241-74B642290B8C}" type="datetimeFigureOut">
              <a:rPr lang="en-GB" smtClean="0"/>
              <a:t>01/11/2015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9D2C01-B948-4335-883F-E97758126A10}" type="slidenum">
              <a:rPr lang="en-GB" smtClean="0"/>
              <a:t>‹#›</a:t>
            </a:fld>
            <a:endParaRPr lang="en-GB"/>
          </a:p>
        </p:txBody>
      </p:sp>
    </p:spTree>
    <p:extLst>
      <p:ext uri="{BB962C8B-B14F-4D97-AF65-F5344CB8AC3E}">
        <p14:creationId xmlns:p14="http://schemas.microsoft.com/office/powerpoint/2010/main" val="158435816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5" Type="http://schemas.openxmlformats.org/officeDocument/2006/relationships/image" Target="../media/image6.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 Id="rId5" Type="http://schemas.openxmlformats.org/officeDocument/2006/relationships/image" Target="../media/image7.jpe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 Id="rId5" Type="http://schemas.openxmlformats.org/officeDocument/2006/relationships/image" Target="../media/image8.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75548"/>
            <a:ext cx="7772400" cy="1470025"/>
          </a:xfrm>
        </p:spPr>
        <p:txBody>
          <a:bodyPr/>
          <a:lstStyle/>
          <a:p>
            <a:r>
              <a:rPr lang="en-GB" dirty="0" smtClean="0">
                <a:solidFill>
                  <a:srgbClr val="171280"/>
                </a:solidFill>
                <a:latin typeface="Tahoma" panose="020B0604030504040204" pitchFamily="34" charset="0"/>
                <a:ea typeface="Tahoma" panose="020B0604030504040204" pitchFamily="34" charset="0"/>
                <a:cs typeface="Tahoma" panose="020B0604030504040204" pitchFamily="34" charset="0"/>
              </a:rPr>
              <a:t>Wellbeing </a:t>
            </a:r>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
            </a:r>
            <a:b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br>
            <a:r>
              <a:rPr lang="en-GB" dirty="0" smtClean="0">
                <a:solidFill>
                  <a:srgbClr val="171280"/>
                </a:solidFill>
                <a:latin typeface="Tahoma" panose="020B0604030504040204" pitchFamily="34" charset="0"/>
                <a:ea typeface="Tahoma" panose="020B0604030504040204" pitchFamily="34" charset="0"/>
                <a:cs typeface="Tahoma" panose="020B0604030504040204" pitchFamily="34" charset="0"/>
              </a:rPr>
              <a:t>Ward </a:t>
            </a:r>
            <a:r>
              <a:rPr lang="en-GB" dirty="0" smtClean="0">
                <a:solidFill>
                  <a:srgbClr val="171280"/>
                </a:solidFill>
                <a:latin typeface="Tahoma" panose="020B0604030504040204" pitchFamily="34" charset="0"/>
                <a:ea typeface="Tahoma" panose="020B0604030504040204" pitchFamily="34" charset="0"/>
                <a:cs typeface="Tahoma" panose="020B0604030504040204" pitchFamily="34" charset="0"/>
              </a:rPr>
              <a:t>&amp; Community Volunteers</a:t>
            </a:r>
            <a:endParaRPr lang="en-GB" dirty="0">
              <a:solidFill>
                <a:srgbClr val="171280"/>
              </a:solidFill>
              <a:latin typeface="Tahoma" panose="020B0604030504040204" pitchFamily="34" charset="0"/>
              <a:ea typeface="Tahoma" panose="020B0604030504040204" pitchFamily="34" charset="0"/>
              <a:cs typeface="Tahoma" panose="020B0604030504040204" pitchFamily="34" charset="0"/>
            </a:endParaRPr>
          </a:p>
        </p:txBody>
      </p:sp>
      <p:grpSp>
        <p:nvGrpSpPr>
          <p:cNvPr id="8" name="Group 7"/>
          <p:cNvGrpSpPr/>
          <p:nvPr/>
        </p:nvGrpSpPr>
        <p:grpSpPr>
          <a:xfrm>
            <a:off x="0" y="0"/>
            <a:ext cx="9144793" cy="6769798"/>
            <a:chOff x="0" y="0"/>
            <a:chExt cx="9144793" cy="6769798"/>
          </a:xfrm>
        </p:grpSpPr>
        <p:pic>
          <p:nvPicPr>
            <p:cNvPr id="6" name="Picture 5"/>
            <p:cNvPicPr>
              <a:picLocks noChangeAspect="1" noChangeArrowheads="1"/>
            </p:cNvPicPr>
            <p:nvPr/>
          </p:nvPicPr>
          <p:blipFill>
            <a:blip r:embed="rId2" cstate="print"/>
            <a:srcRect r="24643"/>
            <a:stretch>
              <a:fillRect/>
            </a:stretch>
          </p:blipFill>
          <p:spPr bwMode="auto">
            <a:xfrm>
              <a:off x="8122261" y="1464355"/>
              <a:ext cx="1021739" cy="4392488"/>
            </a:xfrm>
            <a:prstGeom prst="rect">
              <a:avLst/>
            </a:prstGeom>
            <a:noFill/>
            <a:ln w="9525">
              <a:noFill/>
              <a:miter lim="800000"/>
              <a:headEnd/>
              <a:tailEnd/>
            </a:ln>
            <a:effectLst/>
          </p:spPr>
        </p:pic>
        <p:pic>
          <p:nvPicPr>
            <p:cNvPr id="4" name="Picture 3"/>
            <p:cNvPicPr>
              <a:picLocks noChangeAspect="1"/>
            </p:cNvPicPr>
            <p:nvPr/>
          </p:nvPicPr>
          <p:blipFill>
            <a:blip r:embed="rId3"/>
            <a:stretch>
              <a:fillRect/>
            </a:stretch>
          </p:blipFill>
          <p:spPr>
            <a:xfrm>
              <a:off x="0" y="5733256"/>
              <a:ext cx="9144793" cy="1036542"/>
            </a:xfrm>
            <a:prstGeom prst="rect">
              <a:avLst/>
            </a:prstGeom>
          </p:spPr>
        </p:pic>
        <p:pic>
          <p:nvPicPr>
            <p:cNvPr id="7" name="Picture 4"/>
            <p:cNvPicPr>
              <a:picLocks noChangeAspect="1" noChangeArrowheads="1"/>
            </p:cNvPicPr>
            <p:nvPr/>
          </p:nvPicPr>
          <p:blipFill>
            <a:blip r:embed="rId4" cstate="print"/>
            <a:srcRect t="25000"/>
            <a:stretch>
              <a:fillRect/>
            </a:stretch>
          </p:blipFill>
          <p:spPr bwMode="auto">
            <a:xfrm>
              <a:off x="0" y="0"/>
              <a:ext cx="9144000" cy="1728192"/>
            </a:xfrm>
            <a:prstGeom prst="rect">
              <a:avLst/>
            </a:prstGeom>
            <a:noFill/>
            <a:ln w="9525">
              <a:noFill/>
              <a:miter lim="800000"/>
              <a:headEnd/>
              <a:tailEnd/>
            </a:ln>
            <a:effectLst/>
          </p:spPr>
        </p:pic>
      </p:grpSp>
      <p:pic>
        <p:nvPicPr>
          <p:cNvPr id="5" name="Picture 4"/>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bwMode="auto">
          <a:xfrm>
            <a:off x="7321151" y="188640"/>
            <a:ext cx="1602219" cy="514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5261767"/>
            <a:ext cx="2057400" cy="942975"/>
          </a:xfrm>
          <a:prstGeom prst="rect">
            <a:avLst/>
          </a:prstGeom>
        </p:spPr>
      </p:pic>
    </p:spTree>
    <p:extLst>
      <p:ext uri="{BB962C8B-B14F-4D97-AF65-F5344CB8AC3E}">
        <p14:creationId xmlns:p14="http://schemas.microsoft.com/office/powerpoint/2010/main" val="31768048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0"/>
            <a:ext cx="9144793" cy="6769798"/>
            <a:chOff x="0" y="0"/>
            <a:chExt cx="9144793" cy="6769798"/>
          </a:xfrm>
        </p:grpSpPr>
        <p:pic>
          <p:nvPicPr>
            <p:cNvPr id="5" name="Picture 4"/>
            <p:cNvPicPr>
              <a:picLocks noChangeAspect="1" noChangeArrowheads="1"/>
            </p:cNvPicPr>
            <p:nvPr/>
          </p:nvPicPr>
          <p:blipFill>
            <a:blip r:embed="rId3" cstate="print"/>
            <a:srcRect r="24643"/>
            <a:stretch>
              <a:fillRect/>
            </a:stretch>
          </p:blipFill>
          <p:spPr bwMode="auto">
            <a:xfrm>
              <a:off x="8122261" y="1464355"/>
              <a:ext cx="1021739" cy="4392488"/>
            </a:xfrm>
            <a:prstGeom prst="rect">
              <a:avLst/>
            </a:prstGeom>
            <a:noFill/>
            <a:ln w="9525">
              <a:noFill/>
              <a:miter lim="800000"/>
              <a:headEnd/>
              <a:tailEnd/>
            </a:ln>
            <a:effectLst/>
          </p:spPr>
        </p:pic>
        <p:pic>
          <p:nvPicPr>
            <p:cNvPr id="6" name="Picture 5"/>
            <p:cNvPicPr>
              <a:picLocks noChangeAspect="1"/>
            </p:cNvPicPr>
            <p:nvPr/>
          </p:nvPicPr>
          <p:blipFill>
            <a:blip r:embed="rId4"/>
            <a:stretch>
              <a:fillRect/>
            </a:stretch>
          </p:blipFill>
          <p:spPr>
            <a:xfrm>
              <a:off x="0" y="5733256"/>
              <a:ext cx="9144793" cy="1036542"/>
            </a:xfrm>
            <a:prstGeom prst="rect">
              <a:avLst/>
            </a:prstGeom>
          </p:spPr>
        </p:pic>
        <p:pic>
          <p:nvPicPr>
            <p:cNvPr id="7" name="Picture 4"/>
            <p:cNvPicPr>
              <a:picLocks noChangeAspect="1" noChangeArrowheads="1"/>
            </p:cNvPicPr>
            <p:nvPr/>
          </p:nvPicPr>
          <p:blipFill>
            <a:blip r:embed="rId5" cstate="print"/>
            <a:srcRect t="25000"/>
            <a:stretch>
              <a:fillRect/>
            </a:stretch>
          </p:blipFill>
          <p:spPr bwMode="auto">
            <a:xfrm>
              <a:off x="0" y="0"/>
              <a:ext cx="9144000" cy="1728192"/>
            </a:xfrm>
            <a:prstGeom prst="rect">
              <a:avLst/>
            </a:prstGeom>
            <a:noFill/>
            <a:ln w="9525">
              <a:noFill/>
              <a:miter lim="800000"/>
              <a:headEnd/>
              <a:tailEnd/>
            </a:ln>
            <a:effectLst/>
          </p:spPr>
        </p:pic>
      </p:grpSp>
      <p:sp>
        <p:nvSpPr>
          <p:cNvPr id="2" name="Title 1"/>
          <p:cNvSpPr>
            <a:spLocks noGrp="1"/>
          </p:cNvSpPr>
          <p:nvPr>
            <p:ph type="title"/>
          </p:nvPr>
        </p:nvSpPr>
        <p:spPr/>
        <p:txBody>
          <a:bodyPr/>
          <a:lstStyle/>
          <a:p>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Support</a:t>
            </a:r>
            <a:endParaRPr lang="en-GB" dirty="0">
              <a:solidFill>
                <a:srgbClr val="171280"/>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395536" y="1628800"/>
            <a:ext cx="8229600" cy="4525963"/>
          </a:xfrm>
        </p:spPr>
        <p:txBody>
          <a:bodyPr/>
          <a:lstStyle/>
          <a:p>
            <a:r>
              <a:rPr lang="en-GB" dirty="0" smtClean="0"/>
              <a:t>Before discharge – on the ward</a:t>
            </a:r>
          </a:p>
          <a:p>
            <a:r>
              <a:rPr lang="en-GB" dirty="0" smtClean="0"/>
              <a:t>On The Day Of Discharge – short term “welcome home”</a:t>
            </a:r>
          </a:p>
          <a:p>
            <a:r>
              <a:rPr lang="en-GB" dirty="0" smtClean="0"/>
              <a:t>Post Discharge – “staying home”</a:t>
            </a:r>
          </a:p>
          <a:p>
            <a:endParaRPr lang="en-GB" dirty="0" smtClean="0"/>
          </a:p>
          <a:p>
            <a:endParaRPr lang="en-GB" dirty="0"/>
          </a:p>
        </p:txBody>
      </p:sp>
    </p:spTree>
    <p:extLst>
      <p:ext uri="{BB962C8B-B14F-4D97-AF65-F5344CB8AC3E}">
        <p14:creationId xmlns:p14="http://schemas.microsoft.com/office/powerpoint/2010/main" val="3965980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0"/>
            <a:ext cx="9144793" cy="6769798"/>
            <a:chOff x="0" y="0"/>
            <a:chExt cx="9144793" cy="6769798"/>
          </a:xfrm>
        </p:grpSpPr>
        <p:pic>
          <p:nvPicPr>
            <p:cNvPr id="5" name="Picture 4"/>
            <p:cNvPicPr>
              <a:picLocks noChangeAspect="1" noChangeArrowheads="1"/>
            </p:cNvPicPr>
            <p:nvPr/>
          </p:nvPicPr>
          <p:blipFill>
            <a:blip r:embed="rId2" cstate="print"/>
            <a:srcRect r="24643"/>
            <a:stretch>
              <a:fillRect/>
            </a:stretch>
          </p:blipFill>
          <p:spPr bwMode="auto">
            <a:xfrm>
              <a:off x="8122261" y="1464355"/>
              <a:ext cx="1021739" cy="4392488"/>
            </a:xfrm>
            <a:prstGeom prst="rect">
              <a:avLst/>
            </a:prstGeom>
            <a:noFill/>
            <a:ln w="9525">
              <a:noFill/>
              <a:miter lim="800000"/>
              <a:headEnd/>
              <a:tailEnd/>
            </a:ln>
            <a:effectLst/>
          </p:spPr>
        </p:pic>
        <p:pic>
          <p:nvPicPr>
            <p:cNvPr id="6" name="Picture 5"/>
            <p:cNvPicPr>
              <a:picLocks noChangeAspect="1"/>
            </p:cNvPicPr>
            <p:nvPr/>
          </p:nvPicPr>
          <p:blipFill>
            <a:blip r:embed="rId3"/>
            <a:stretch>
              <a:fillRect/>
            </a:stretch>
          </p:blipFill>
          <p:spPr>
            <a:xfrm>
              <a:off x="0" y="5733256"/>
              <a:ext cx="9144793" cy="1036542"/>
            </a:xfrm>
            <a:prstGeom prst="rect">
              <a:avLst/>
            </a:prstGeom>
          </p:spPr>
        </p:pic>
        <p:pic>
          <p:nvPicPr>
            <p:cNvPr id="7" name="Picture 4"/>
            <p:cNvPicPr>
              <a:picLocks noChangeAspect="1" noChangeArrowheads="1"/>
            </p:cNvPicPr>
            <p:nvPr/>
          </p:nvPicPr>
          <p:blipFill>
            <a:blip r:embed="rId4" cstate="print"/>
            <a:srcRect t="25000"/>
            <a:stretch>
              <a:fillRect/>
            </a:stretch>
          </p:blipFill>
          <p:spPr bwMode="auto">
            <a:xfrm>
              <a:off x="0" y="0"/>
              <a:ext cx="9144000" cy="1728192"/>
            </a:xfrm>
            <a:prstGeom prst="rect">
              <a:avLst/>
            </a:prstGeom>
            <a:noFill/>
            <a:ln w="9525">
              <a:noFill/>
              <a:miter lim="800000"/>
              <a:headEnd/>
              <a:tailEnd/>
            </a:ln>
            <a:effectLst/>
          </p:spPr>
        </p:pic>
      </p:grpSp>
      <p:sp>
        <p:nvSpPr>
          <p:cNvPr id="2" name="Title 1"/>
          <p:cNvSpPr>
            <a:spLocks noGrp="1"/>
          </p:cNvSpPr>
          <p:nvPr>
            <p:ph type="title"/>
          </p:nvPr>
        </p:nvSpPr>
        <p:spPr/>
        <p:txBody>
          <a:bodyPr/>
          <a:lstStyle/>
          <a:p>
            <a:r>
              <a:rPr lang="en-GB" dirty="0"/>
              <a:t> </a:t>
            </a:r>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Patients</a:t>
            </a:r>
            <a:r>
              <a:rPr lang="en-GB" dirty="0" smtClean="0"/>
              <a:t> </a:t>
            </a:r>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Supported</a:t>
            </a:r>
            <a:endParaRPr lang="en-GB" dirty="0">
              <a:solidFill>
                <a:srgbClr val="171280"/>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normAutofit/>
          </a:bodyPr>
          <a:lstStyle/>
          <a:p>
            <a:r>
              <a:rPr lang="en-GB" dirty="0"/>
              <a:t>Halton</a:t>
            </a:r>
            <a:r>
              <a:rPr lang="en-GB" sz="4400" dirty="0" smtClean="0">
                <a:solidFill>
                  <a:srgbClr val="171280"/>
                </a:solidFill>
                <a:latin typeface="Tahoma" panose="020B0604030504040204" pitchFamily="34" charset="0"/>
                <a:ea typeface="Tahoma" panose="020B0604030504040204" pitchFamily="34" charset="0"/>
                <a:cs typeface="Tahoma" panose="020B0604030504040204" pitchFamily="34" charset="0"/>
              </a:rPr>
              <a:t> </a:t>
            </a:r>
            <a:r>
              <a:rPr lang="en-GB" dirty="0"/>
              <a:t>residents</a:t>
            </a:r>
          </a:p>
          <a:p>
            <a:r>
              <a:rPr lang="en-GB" dirty="0"/>
              <a:t>Aged</a:t>
            </a:r>
            <a:r>
              <a:rPr lang="en-GB" sz="4400" dirty="0" smtClean="0">
                <a:solidFill>
                  <a:srgbClr val="171280"/>
                </a:solidFill>
                <a:latin typeface="Tahoma" panose="020B0604030504040204" pitchFamily="34" charset="0"/>
                <a:ea typeface="Tahoma" panose="020B0604030504040204" pitchFamily="34" charset="0"/>
                <a:cs typeface="Tahoma" panose="020B0604030504040204" pitchFamily="34" charset="0"/>
              </a:rPr>
              <a:t> </a:t>
            </a:r>
            <a:r>
              <a:rPr lang="en-GB" dirty="0"/>
              <a:t>65+</a:t>
            </a:r>
          </a:p>
          <a:p>
            <a:endParaRPr lang="en-GB" sz="4400" dirty="0">
              <a:solidFill>
                <a:srgbClr val="17128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4926193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0"/>
            <a:ext cx="9144793" cy="6769798"/>
            <a:chOff x="0" y="0"/>
            <a:chExt cx="9144793" cy="6769798"/>
          </a:xfrm>
        </p:grpSpPr>
        <p:pic>
          <p:nvPicPr>
            <p:cNvPr id="5" name="Picture 4"/>
            <p:cNvPicPr>
              <a:picLocks noChangeAspect="1" noChangeArrowheads="1"/>
            </p:cNvPicPr>
            <p:nvPr/>
          </p:nvPicPr>
          <p:blipFill>
            <a:blip r:embed="rId2" cstate="print"/>
            <a:srcRect r="24643"/>
            <a:stretch>
              <a:fillRect/>
            </a:stretch>
          </p:blipFill>
          <p:spPr bwMode="auto">
            <a:xfrm>
              <a:off x="8122261" y="1464355"/>
              <a:ext cx="1021739" cy="4392488"/>
            </a:xfrm>
            <a:prstGeom prst="rect">
              <a:avLst/>
            </a:prstGeom>
            <a:noFill/>
            <a:ln w="9525">
              <a:noFill/>
              <a:miter lim="800000"/>
              <a:headEnd/>
              <a:tailEnd/>
            </a:ln>
            <a:effectLst/>
          </p:spPr>
        </p:pic>
        <p:pic>
          <p:nvPicPr>
            <p:cNvPr id="6" name="Picture 5"/>
            <p:cNvPicPr>
              <a:picLocks noChangeAspect="1"/>
            </p:cNvPicPr>
            <p:nvPr/>
          </p:nvPicPr>
          <p:blipFill>
            <a:blip r:embed="rId3"/>
            <a:stretch>
              <a:fillRect/>
            </a:stretch>
          </p:blipFill>
          <p:spPr>
            <a:xfrm>
              <a:off x="0" y="5733256"/>
              <a:ext cx="9144793" cy="1036542"/>
            </a:xfrm>
            <a:prstGeom prst="rect">
              <a:avLst/>
            </a:prstGeom>
          </p:spPr>
        </p:pic>
        <p:pic>
          <p:nvPicPr>
            <p:cNvPr id="7" name="Picture 4"/>
            <p:cNvPicPr>
              <a:picLocks noChangeAspect="1" noChangeArrowheads="1"/>
            </p:cNvPicPr>
            <p:nvPr/>
          </p:nvPicPr>
          <p:blipFill>
            <a:blip r:embed="rId4" cstate="print"/>
            <a:srcRect t="25000"/>
            <a:stretch>
              <a:fillRect/>
            </a:stretch>
          </p:blipFill>
          <p:spPr bwMode="auto">
            <a:xfrm>
              <a:off x="0" y="0"/>
              <a:ext cx="9144000" cy="1728192"/>
            </a:xfrm>
            <a:prstGeom prst="rect">
              <a:avLst/>
            </a:prstGeom>
            <a:noFill/>
            <a:ln w="9525">
              <a:noFill/>
              <a:miter lim="800000"/>
              <a:headEnd/>
              <a:tailEnd/>
            </a:ln>
            <a:effectLst/>
          </p:spPr>
        </p:pic>
      </p:grpSp>
      <p:sp>
        <p:nvSpPr>
          <p:cNvPr id="2" name="Title 1"/>
          <p:cNvSpPr>
            <a:spLocks noGrp="1"/>
          </p:cNvSpPr>
          <p:nvPr>
            <p:ph type="title"/>
          </p:nvPr>
        </p:nvSpPr>
        <p:spPr/>
        <p:txBody>
          <a:bodyPr/>
          <a:lstStyle/>
          <a:p>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Outcomes</a:t>
            </a:r>
            <a:endParaRPr lang="en-GB" dirty="0">
              <a:solidFill>
                <a:srgbClr val="171280"/>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lstStyle/>
          <a:p>
            <a:r>
              <a:rPr lang="en-GB" dirty="0" smtClean="0"/>
              <a:t>A developed volunteering programme with underpinning volunteer management training</a:t>
            </a:r>
          </a:p>
          <a:p>
            <a:r>
              <a:rPr lang="en-GB" dirty="0" smtClean="0"/>
              <a:t>40 volunteers recruited</a:t>
            </a:r>
          </a:p>
          <a:p>
            <a:r>
              <a:rPr lang="en-GB" dirty="0" smtClean="0"/>
              <a:t>100 patients supported</a:t>
            </a:r>
          </a:p>
          <a:p>
            <a:r>
              <a:rPr lang="en-GB" dirty="0" smtClean="0"/>
              <a:t>Working across two acute trust sites</a:t>
            </a:r>
          </a:p>
          <a:p>
            <a:endParaRPr lang="en-GB" dirty="0"/>
          </a:p>
        </p:txBody>
      </p:sp>
    </p:spTree>
    <p:extLst>
      <p:ext uri="{BB962C8B-B14F-4D97-AF65-F5344CB8AC3E}">
        <p14:creationId xmlns:p14="http://schemas.microsoft.com/office/powerpoint/2010/main" val="24185709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0"/>
            <a:ext cx="9144793" cy="6769798"/>
            <a:chOff x="0" y="0"/>
            <a:chExt cx="9144793" cy="6769798"/>
          </a:xfrm>
        </p:grpSpPr>
        <p:pic>
          <p:nvPicPr>
            <p:cNvPr id="5" name="Picture 4"/>
            <p:cNvPicPr>
              <a:picLocks noChangeAspect="1" noChangeArrowheads="1"/>
            </p:cNvPicPr>
            <p:nvPr/>
          </p:nvPicPr>
          <p:blipFill>
            <a:blip r:embed="rId2" cstate="print"/>
            <a:srcRect r="24643"/>
            <a:stretch>
              <a:fillRect/>
            </a:stretch>
          </p:blipFill>
          <p:spPr bwMode="auto">
            <a:xfrm>
              <a:off x="8122261" y="1464355"/>
              <a:ext cx="1021739" cy="4392488"/>
            </a:xfrm>
            <a:prstGeom prst="rect">
              <a:avLst/>
            </a:prstGeom>
            <a:noFill/>
            <a:ln w="9525">
              <a:noFill/>
              <a:miter lim="800000"/>
              <a:headEnd/>
              <a:tailEnd/>
            </a:ln>
            <a:effectLst/>
          </p:spPr>
        </p:pic>
        <p:pic>
          <p:nvPicPr>
            <p:cNvPr id="6" name="Picture 5"/>
            <p:cNvPicPr>
              <a:picLocks noChangeAspect="1"/>
            </p:cNvPicPr>
            <p:nvPr/>
          </p:nvPicPr>
          <p:blipFill>
            <a:blip r:embed="rId3"/>
            <a:stretch>
              <a:fillRect/>
            </a:stretch>
          </p:blipFill>
          <p:spPr>
            <a:xfrm>
              <a:off x="0" y="5733256"/>
              <a:ext cx="9144793" cy="1036542"/>
            </a:xfrm>
            <a:prstGeom prst="rect">
              <a:avLst/>
            </a:prstGeom>
          </p:spPr>
        </p:pic>
        <p:pic>
          <p:nvPicPr>
            <p:cNvPr id="7" name="Picture 4"/>
            <p:cNvPicPr>
              <a:picLocks noChangeAspect="1" noChangeArrowheads="1"/>
            </p:cNvPicPr>
            <p:nvPr/>
          </p:nvPicPr>
          <p:blipFill>
            <a:blip r:embed="rId4" cstate="print"/>
            <a:srcRect t="25000"/>
            <a:stretch>
              <a:fillRect/>
            </a:stretch>
          </p:blipFill>
          <p:spPr bwMode="auto">
            <a:xfrm>
              <a:off x="0" y="0"/>
              <a:ext cx="9144000" cy="1728192"/>
            </a:xfrm>
            <a:prstGeom prst="rect">
              <a:avLst/>
            </a:prstGeom>
            <a:noFill/>
            <a:ln w="9525">
              <a:noFill/>
              <a:miter lim="800000"/>
              <a:headEnd/>
              <a:tailEnd/>
            </a:ln>
            <a:effectLst/>
          </p:spPr>
        </p:pic>
      </p:grpSp>
      <p:sp>
        <p:nvSpPr>
          <p:cNvPr id="2" name="Title 1"/>
          <p:cNvSpPr>
            <a:spLocks noGrp="1"/>
          </p:cNvSpPr>
          <p:nvPr>
            <p:ph type="title"/>
          </p:nvPr>
        </p:nvSpPr>
        <p:spPr/>
        <p:txBody>
          <a:bodyPr/>
          <a:lstStyle/>
          <a:p>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The</a:t>
            </a:r>
            <a:r>
              <a:rPr lang="en-GB" dirty="0" smtClean="0"/>
              <a:t> </a:t>
            </a:r>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Journey</a:t>
            </a:r>
            <a:r>
              <a:rPr lang="en-GB" dirty="0" smtClean="0"/>
              <a:t> </a:t>
            </a:r>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So</a:t>
            </a:r>
            <a:r>
              <a:rPr lang="en-GB" dirty="0" smtClean="0"/>
              <a:t> </a:t>
            </a:r>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Far</a:t>
            </a:r>
            <a:endParaRPr lang="en-GB" dirty="0">
              <a:solidFill>
                <a:srgbClr val="171280"/>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lstStyle/>
          <a:p>
            <a:r>
              <a:rPr lang="en-GB" dirty="0" smtClean="0"/>
              <a:t>Started in April</a:t>
            </a:r>
          </a:p>
          <a:p>
            <a:r>
              <a:rPr lang="en-GB" dirty="0" smtClean="0"/>
              <a:t>Roles, recruitment process, management, training and support mapped</a:t>
            </a:r>
          </a:p>
          <a:p>
            <a:r>
              <a:rPr lang="en-GB" dirty="0" smtClean="0"/>
              <a:t>Volunteering management training delivered</a:t>
            </a:r>
          </a:p>
          <a:p>
            <a:r>
              <a:rPr lang="en-GB" dirty="0" smtClean="0"/>
              <a:t>Recruitment drive - 63 expressed an interest in volunteering</a:t>
            </a:r>
          </a:p>
          <a:p>
            <a:r>
              <a:rPr lang="en-GB" dirty="0" smtClean="0"/>
              <a:t>22 volunteers inducted</a:t>
            </a:r>
          </a:p>
          <a:p>
            <a:r>
              <a:rPr lang="en-GB" dirty="0" smtClean="0"/>
              <a:t>2 acute trusts engaged</a:t>
            </a:r>
          </a:p>
          <a:p>
            <a:endParaRPr lang="en-GB" dirty="0"/>
          </a:p>
        </p:txBody>
      </p:sp>
    </p:spTree>
    <p:extLst>
      <p:ext uri="{BB962C8B-B14F-4D97-AF65-F5344CB8AC3E}">
        <p14:creationId xmlns:p14="http://schemas.microsoft.com/office/powerpoint/2010/main" val="8738794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0"/>
            <a:ext cx="9144793" cy="6769798"/>
            <a:chOff x="0" y="0"/>
            <a:chExt cx="9144793" cy="6769798"/>
          </a:xfrm>
        </p:grpSpPr>
        <p:pic>
          <p:nvPicPr>
            <p:cNvPr id="5" name="Picture 4"/>
            <p:cNvPicPr>
              <a:picLocks noChangeAspect="1" noChangeArrowheads="1"/>
            </p:cNvPicPr>
            <p:nvPr/>
          </p:nvPicPr>
          <p:blipFill>
            <a:blip r:embed="rId2" cstate="print"/>
            <a:srcRect r="24643"/>
            <a:stretch>
              <a:fillRect/>
            </a:stretch>
          </p:blipFill>
          <p:spPr bwMode="auto">
            <a:xfrm>
              <a:off x="8122261" y="1464355"/>
              <a:ext cx="1021739" cy="4392488"/>
            </a:xfrm>
            <a:prstGeom prst="rect">
              <a:avLst/>
            </a:prstGeom>
            <a:noFill/>
            <a:ln w="9525">
              <a:noFill/>
              <a:miter lim="800000"/>
              <a:headEnd/>
              <a:tailEnd/>
            </a:ln>
            <a:effectLst/>
          </p:spPr>
        </p:pic>
        <p:pic>
          <p:nvPicPr>
            <p:cNvPr id="6" name="Picture 5"/>
            <p:cNvPicPr>
              <a:picLocks noChangeAspect="1"/>
            </p:cNvPicPr>
            <p:nvPr/>
          </p:nvPicPr>
          <p:blipFill>
            <a:blip r:embed="rId3"/>
            <a:stretch>
              <a:fillRect/>
            </a:stretch>
          </p:blipFill>
          <p:spPr>
            <a:xfrm>
              <a:off x="0" y="5733256"/>
              <a:ext cx="9144793" cy="1036542"/>
            </a:xfrm>
            <a:prstGeom prst="rect">
              <a:avLst/>
            </a:prstGeom>
          </p:spPr>
        </p:pic>
        <p:pic>
          <p:nvPicPr>
            <p:cNvPr id="7" name="Picture 4"/>
            <p:cNvPicPr>
              <a:picLocks noChangeAspect="1" noChangeArrowheads="1"/>
            </p:cNvPicPr>
            <p:nvPr/>
          </p:nvPicPr>
          <p:blipFill>
            <a:blip r:embed="rId4" cstate="print"/>
            <a:srcRect t="25000"/>
            <a:stretch>
              <a:fillRect/>
            </a:stretch>
          </p:blipFill>
          <p:spPr bwMode="auto">
            <a:xfrm>
              <a:off x="0" y="0"/>
              <a:ext cx="9144000" cy="1728192"/>
            </a:xfrm>
            <a:prstGeom prst="rect">
              <a:avLst/>
            </a:prstGeom>
            <a:noFill/>
            <a:ln w="9525">
              <a:noFill/>
              <a:miter lim="800000"/>
              <a:headEnd/>
              <a:tailEnd/>
            </a:ln>
            <a:effectLst/>
          </p:spPr>
        </p:pic>
      </p:grpSp>
      <p:sp>
        <p:nvSpPr>
          <p:cNvPr id="2" name="Title 1"/>
          <p:cNvSpPr>
            <a:spLocks noGrp="1"/>
          </p:cNvSpPr>
          <p:nvPr>
            <p:ph type="title"/>
          </p:nvPr>
        </p:nvSpPr>
        <p:spPr/>
        <p:txBody>
          <a:bodyPr/>
          <a:lstStyle/>
          <a:p>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Risks</a:t>
            </a:r>
            <a:r>
              <a:rPr lang="en-GB" dirty="0" smtClean="0"/>
              <a:t> </a:t>
            </a:r>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and</a:t>
            </a:r>
            <a:r>
              <a:rPr lang="en-GB" dirty="0" smtClean="0"/>
              <a:t> </a:t>
            </a:r>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Mitigating</a:t>
            </a:r>
            <a:r>
              <a:rPr lang="en-GB" dirty="0" smtClean="0"/>
              <a:t> </a:t>
            </a:r>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Factors</a:t>
            </a:r>
            <a:endParaRPr lang="en-GB" dirty="0">
              <a:solidFill>
                <a:srgbClr val="171280"/>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normAutofit fontScale="92500" lnSpcReduction="20000"/>
          </a:bodyPr>
          <a:lstStyle/>
          <a:p>
            <a:pPr marL="0" indent="0">
              <a:buNone/>
            </a:pPr>
            <a:r>
              <a:rPr lang="en-GB" dirty="0"/>
              <a:t>There have been a number of challenges that have presented during the length of the scheme:</a:t>
            </a:r>
          </a:p>
          <a:p>
            <a:pPr lvl="0"/>
            <a:r>
              <a:rPr lang="en-GB" dirty="0"/>
              <a:t>Seeking senior buy in from the hospital trusts</a:t>
            </a:r>
          </a:p>
          <a:p>
            <a:pPr lvl="0"/>
            <a:r>
              <a:rPr lang="en-GB" dirty="0"/>
              <a:t>Aligning our volunteer programme with the trusts induction programmes</a:t>
            </a:r>
          </a:p>
          <a:p>
            <a:pPr lvl="0"/>
            <a:r>
              <a:rPr lang="en-GB" dirty="0"/>
              <a:t>The length of time it takes to complete the hospital induction </a:t>
            </a:r>
            <a:r>
              <a:rPr lang="en-GB" dirty="0" smtClean="0"/>
              <a:t>programme and subsequent red-tape</a:t>
            </a:r>
            <a:endParaRPr lang="en-GB" dirty="0"/>
          </a:p>
          <a:p>
            <a:pPr lvl="0"/>
            <a:r>
              <a:rPr lang="en-GB" dirty="0"/>
              <a:t>The recruitment </a:t>
            </a:r>
            <a:r>
              <a:rPr lang="en-GB" dirty="0" smtClean="0"/>
              <a:t>and continued engagement of </a:t>
            </a:r>
            <a:r>
              <a:rPr lang="en-GB" dirty="0"/>
              <a:t>volunteers </a:t>
            </a:r>
            <a:r>
              <a:rPr lang="en-GB" dirty="0" smtClean="0"/>
              <a:t>in </a:t>
            </a:r>
            <a:r>
              <a:rPr lang="en-GB" dirty="0"/>
              <a:t>the programme</a:t>
            </a:r>
          </a:p>
          <a:p>
            <a:endParaRPr lang="en-GB" dirty="0"/>
          </a:p>
        </p:txBody>
      </p:sp>
    </p:spTree>
    <p:extLst>
      <p:ext uri="{BB962C8B-B14F-4D97-AF65-F5344CB8AC3E}">
        <p14:creationId xmlns:p14="http://schemas.microsoft.com/office/powerpoint/2010/main" val="1470756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0" y="0"/>
            <a:ext cx="9144793" cy="6769798"/>
            <a:chOff x="0" y="0"/>
            <a:chExt cx="9144793" cy="6769798"/>
          </a:xfrm>
        </p:grpSpPr>
        <p:pic>
          <p:nvPicPr>
            <p:cNvPr id="8" name="Picture 7"/>
            <p:cNvPicPr>
              <a:picLocks noChangeAspect="1" noChangeArrowheads="1"/>
            </p:cNvPicPr>
            <p:nvPr/>
          </p:nvPicPr>
          <p:blipFill>
            <a:blip r:embed="rId2" cstate="print"/>
            <a:srcRect r="24643"/>
            <a:stretch>
              <a:fillRect/>
            </a:stretch>
          </p:blipFill>
          <p:spPr bwMode="auto">
            <a:xfrm>
              <a:off x="8122261" y="1464355"/>
              <a:ext cx="1021739" cy="4392488"/>
            </a:xfrm>
            <a:prstGeom prst="rect">
              <a:avLst/>
            </a:prstGeom>
            <a:noFill/>
            <a:ln w="9525">
              <a:noFill/>
              <a:miter lim="800000"/>
              <a:headEnd/>
              <a:tailEnd/>
            </a:ln>
            <a:effectLst/>
          </p:spPr>
        </p:pic>
        <p:pic>
          <p:nvPicPr>
            <p:cNvPr id="9" name="Picture 8"/>
            <p:cNvPicPr>
              <a:picLocks noChangeAspect="1"/>
            </p:cNvPicPr>
            <p:nvPr/>
          </p:nvPicPr>
          <p:blipFill>
            <a:blip r:embed="rId3"/>
            <a:stretch>
              <a:fillRect/>
            </a:stretch>
          </p:blipFill>
          <p:spPr>
            <a:xfrm>
              <a:off x="0" y="5733256"/>
              <a:ext cx="9144793" cy="1036542"/>
            </a:xfrm>
            <a:prstGeom prst="rect">
              <a:avLst/>
            </a:prstGeom>
          </p:spPr>
        </p:pic>
        <p:pic>
          <p:nvPicPr>
            <p:cNvPr id="10" name="Picture 4"/>
            <p:cNvPicPr>
              <a:picLocks noChangeAspect="1" noChangeArrowheads="1"/>
            </p:cNvPicPr>
            <p:nvPr/>
          </p:nvPicPr>
          <p:blipFill>
            <a:blip r:embed="rId4" cstate="print"/>
            <a:srcRect t="25000"/>
            <a:stretch>
              <a:fillRect/>
            </a:stretch>
          </p:blipFill>
          <p:spPr bwMode="auto">
            <a:xfrm>
              <a:off x="0" y="0"/>
              <a:ext cx="9144000" cy="1728192"/>
            </a:xfrm>
            <a:prstGeom prst="rect">
              <a:avLst/>
            </a:prstGeom>
            <a:noFill/>
            <a:ln w="9525">
              <a:noFill/>
              <a:miter lim="800000"/>
              <a:headEnd/>
              <a:tailEnd/>
            </a:ln>
            <a:effectLst/>
          </p:spPr>
        </p:pic>
      </p:grpSp>
      <p:sp>
        <p:nvSpPr>
          <p:cNvPr id="2" name="Title 1"/>
          <p:cNvSpPr>
            <a:spLocks noGrp="1"/>
          </p:cNvSpPr>
          <p:nvPr>
            <p:ph type="title"/>
          </p:nvPr>
        </p:nvSpPr>
        <p:spPr/>
        <p:txBody>
          <a:bodyPr/>
          <a:lstStyle/>
          <a:p>
            <a:r>
              <a:rPr lang="en-GB" dirty="0" smtClean="0">
                <a:solidFill>
                  <a:srgbClr val="171280"/>
                </a:solidFill>
                <a:latin typeface="Tahoma" panose="020B0604030504040204" pitchFamily="34" charset="0"/>
                <a:ea typeface="Tahoma" panose="020B0604030504040204" pitchFamily="34" charset="0"/>
                <a:cs typeface="Tahoma" panose="020B0604030504040204" pitchFamily="34" charset="0"/>
              </a:rPr>
              <a:t>Two Partners</a:t>
            </a:r>
            <a:endParaRPr lang="en-GB" dirty="0">
              <a:solidFill>
                <a:srgbClr val="171280"/>
              </a:solidFill>
              <a:latin typeface="Tahoma" panose="020B0604030504040204" pitchFamily="34" charset="0"/>
              <a:ea typeface="Tahoma" panose="020B0604030504040204" pitchFamily="34" charset="0"/>
              <a:cs typeface="Tahoma" panose="020B0604030504040204" pitchFamily="34" charset="0"/>
            </a:endParaRPr>
          </a:p>
        </p:txBody>
      </p:sp>
      <p:sp>
        <p:nvSpPr>
          <p:cNvPr id="3" name="Text Placeholder 2"/>
          <p:cNvSpPr>
            <a:spLocks noGrp="1"/>
          </p:cNvSpPr>
          <p:nvPr>
            <p:ph type="body" idx="1"/>
          </p:nvPr>
        </p:nvSpPr>
        <p:spPr/>
        <p:txBody>
          <a:bodyPr/>
          <a:lstStyle/>
          <a:p>
            <a:r>
              <a:rPr lang="en-GB" dirty="0" smtClean="0"/>
              <a:t>Wellbeing Enterprises CIC </a:t>
            </a:r>
            <a:endParaRPr lang="en-GB" dirty="0"/>
          </a:p>
        </p:txBody>
      </p:sp>
      <p:sp>
        <p:nvSpPr>
          <p:cNvPr id="4" name="Content Placeholder 3"/>
          <p:cNvSpPr>
            <a:spLocks noGrp="1"/>
          </p:cNvSpPr>
          <p:nvPr>
            <p:ph sz="half" idx="2"/>
          </p:nvPr>
        </p:nvSpPr>
        <p:spPr/>
        <p:txBody>
          <a:bodyPr>
            <a:normAutofit fontScale="92500" lnSpcReduction="20000"/>
          </a:bodyPr>
          <a:lstStyle/>
          <a:p>
            <a:pPr marL="0" indent="0">
              <a:buNone/>
            </a:pPr>
            <a:r>
              <a:rPr lang="en-GB" dirty="0" smtClean="0"/>
              <a:t>Their </a:t>
            </a:r>
            <a:r>
              <a:rPr lang="en-GB" dirty="0"/>
              <a:t>mission is to support </a:t>
            </a:r>
            <a:r>
              <a:rPr lang="en-GB" dirty="0" smtClean="0"/>
              <a:t>individuals </a:t>
            </a:r>
            <a:r>
              <a:rPr lang="en-GB" i="1" dirty="0" smtClean="0"/>
              <a:t>and</a:t>
            </a:r>
            <a:r>
              <a:rPr lang="en-GB" dirty="0"/>
              <a:t> communities to achieve better health and wellbeing. </a:t>
            </a:r>
            <a:r>
              <a:rPr lang="en-GB" dirty="0" smtClean="0"/>
              <a:t/>
            </a:r>
            <a:br>
              <a:rPr lang="en-GB" dirty="0" smtClean="0"/>
            </a:br>
            <a:r>
              <a:rPr lang="en-GB" dirty="0" smtClean="0"/>
              <a:t/>
            </a:r>
            <a:br>
              <a:rPr lang="en-GB" dirty="0" smtClean="0"/>
            </a:br>
            <a:r>
              <a:rPr lang="en-GB" dirty="0" smtClean="0"/>
              <a:t>They </a:t>
            </a:r>
            <a:r>
              <a:rPr lang="en-GB" dirty="0"/>
              <a:t>do this by </a:t>
            </a:r>
            <a:endParaRPr lang="en-GB" dirty="0" smtClean="0"/>
          </a:p>
          <a:p>
            <a:r>
              <a:rPr lang="en-GB" dirty="0" smtClean="0"/>
              <a:t>educating </a:t>
            </a:r>
            <a:r>
              <a:rPr lang="en-GB" dirty="0"/>
              <a:t>the general </a:t>
            </a:r>
            <a:r>
              <a:rPr lang="en-GB" dirty="0" smtClean="0"/>
              <a:t>public</a:t>
            </a:r>
          </a:p>
          <a:p>
            <a:r>
              <a:rPr lang="en-GB" dirty="0" smtClean="0"/>
              <a:t>unlocking </a:t>
            </a:r>
            <a:r>
              <a:rPr lang="en-GB" dirty="0"/>
              <a:t>the assets within </a:t>
            </a:r>
            <a:r>
              <a:rPr lang="en-GB" dirty="0" smtClean="0"/>
              <a:t>their</a:t>
            </a:r>
            <a:r>
              <a:rPr lang="en-GB" dirty="0"/>
              <a:t> communities and </a:t>
            </a:r>
            <a:endParaRPr lang="en-GB" dirty="0" smtClean="0"/>
          </a:p>
          <a:p>
            <a:r>
              <a:rPr lang="en-GB" dirty="0" smtClean="0"/>
              <a:t>working </a:t>
            </a:r>
            <a:r>
              <a:rPr lang="en-GB" dirty="0"/>
              <a:t>collaboratively with </a:t>
            </a:r>
            <a:r>
              <a:rPr lang="en-GB" dirty="0" smtClean="0"/>
              <a:t>their </a:t>
            </a:r>
            <a:r>
              <a:rPr lang="en-GB" dirty="0"/>
              <a:t>partners to tackle the underlying causes of poor health.</a:t>
            </a:r>
          </a:p>
        </p:txBody>
      </p:sp>
      <p:sp>
        <p:nvSpPr>
          <p:cNvPr id="5" name="Text Placeholder 4"/>
          <p:cNvSpPr>
            <a:spLocks noGrp="1"/>
          </p:cNvSpPr>
          <p:nvPr>
            <p:ph type="body" sz="quarter" idx="3"/>
          </p:nvPr>
        </p:nvSpPr>
        <p:spPr/>
        <p:txBody>
          <a:bodyPr/>
          <a:lstStyle/>
          <a:p>
            <a:r>
              <a:rPr lang="en-GB" dirty="0" smtClean="0"/>
              <a:t>Halton &amp; St Helens VCA</a:t>
            </a:r>
            <a:endParaRPr lang="en-GB" dirty="0"/>
          </a:p>
        </p:txBody>
      </p:sp>
      <p:sp>
        <p:nvSpPr>
          <p:cNvPr id="6" name="Content Placeholder 5"/>
          <p:cNvSpPr>
            <a:spLocks noGrp="1"/>
          </p:cNvSpPr>
          <p:nvPr>
            <p:ph sz="quarter" idx="4"/>
          </p:nvPr>
        </p:nvSpPr>
        <p:spPr/>
        <p:txBody>
          <a:bodyPr>
            <a:normAutofit/>
          </a:bodyPr>
          <a:lstStyle/>
          <a:p>
            <a:pPr marL="0" indent="0">
              <a:buNone/>
            </a:pPr>
            <a:r>
              <a:rPr lang="en-GB" sz="2200" dirty="0" smtClean="0"/>
              <a:t>Has a vision of </a:t>
            </a:r>
            <a:r>
              <a:rPr lang="en-GB" sz="2200" dirty="0"/>
              <a:t>a strong voluntary and community sector that is dynamic, responsive, diverse and improves the quality of life for local people and </a:t>
            </a:r>
            <a:r>
              <a:rPr lang="en-GB" sz="2200" dirty="0" smtClean="0"/>
              <a:t>communities.</a:t>
            </a:r>
          </a:p>
          <a:p>
            <a:pPr marL="0" indent="0">
              <a:buNone/>
            </a:pPr>
            <a:endParaRPr lang="en-GB" sz="2200" dirty="0" smtClean="0"/>
          </a:p>
        </p:txBody>
      </p:sp>
    </p:spTree>
    <p:extLst>
      <p:ext uri="{BB962C8B-B14F-4D97-AF65-F5344CB8AC3E}">
        <p14:creationId xmlns:p14="http://schemas.microsoft.com/office/powerpoint/2010/main" val="28694034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0"/>
            <a:ext cx="9144793" cy="6769798"/>
            <a:chOff x="0" y="0"/>
            <a:chExt cx="9144793" cy="6769798"/>
          </a:xfrm>
        </p:grpSpPr>
        <p:pic>
          <p:nvPicPr>
            <p:cNvPr id="5" name="Picture 4"/>
            <p:cNvPicPr>
              <a:picLocks noChangeAspect="1" noChangeArrowheads="1"/>
            </p:cNvPicPr>
            <p:nvPr/>
          </p:nvPicPr>
          <p:blipFill>
            <a:blip r:embed="rId2" cstate="print"/>
            <a:srcRect r="24643"/>
            <a:stretch>
              <a:fillRect/>
            </a:stretch>
          </p:blipFill>
          <p:spPr bwMode="auto">
            <a:xfrm>
              <a:off x="8122261" y="1464355"/>
              <a:ext cx="1021739" cy="4392488"/>
            </a:xfrm>
            <a:prstGeom prst="rect">
              <a:avLst/>
            </a:prstGeom>
            <a:noFill/>
            <a:ln w="9525">
              <a:noFill/>
              <a:miter lim="800000"/>
              <a:headEnd/>
              <a:tailEnd/>
            </a:ln>
            <a:effectLst/>
          </p:spPr>
        </p:pic>
        <p:pic>
          <p:nvPicPr>
            <p:cNvPr id="6" name="Picture 5"/>
            <p:cNvPicPr>
              <a:picLocks noChangeAspect="1"/>
            </p:cNvPicPr>
            <p:nvPr/>
          </p:nvPicPr>
          <p:blipFill>
            <a:blip r:embed="rId3"/>
            <a:stretch>
              <a:fillRect/>
            </a:stretch>
          </p:blipFill>
          <p:spPr>
            <a:xfrm>
              <a:off x="0" y="5733256"/>
              <a:ext cx="9144793" cy="1036542"/>
            </a:xfrm>
            <a:prstGeom prst="rect">
              <a:avLst/>
            </a:prstGeom>
          </p:spPr>
        </p:pic>
        <p:pic>
          <p:nvPicPr>
            <p:cNvPr id="7" name="Picture 4"/>
            <p:cNvPicPr>
              <a:picLocks noChangeAspect="1" noChangeArrowheads="1"/>
            </p:cNvPicPr>
            <p:nvPr/>
          </p:nvPicPr>
          <p:blipFill>
            <a:blip r:embed="rId4" cstate="print"/>
            <a:srcRect t="25000"/>
            <a:stretch>
              <a:fillRect/>
            </a:stretch>
          </p:blipFill>
          <p:spPr bwMode="auto">
            <a:xfrm>
              <a:off x="0" y="0"/>
              <a:ext cx="9144000" cy="1728192"/>
            </a:xfrm>
            <a:prstGeom prst="rect">
              <a:avLst/>
            </a:prstGeom>
            <a:noFill/>
            <a:ln w="9525">
              <a:noFill/>
              <a:miter lim="800000"/>
              <a:headEnd/>
              <a:tailEnd/>
            </a:ln>
            <a:effectLst/>
          </p:spPr>
        </p:pic>
      </p:grpSp>
      <p:sp>
        <p:nvSpPr>
          <p:cNvPr id="2" name="Title 1"/>
          <p:cNvSpPr>
            <a:spLocks noGrp="1"/>
          </p:cNvSpPr>
          <p:nvPr>
            <p:ph type="title"/>
          </p:nvPr>
        </p:nvSpPr>
        <p:spPr/>
        <p:txBody>
          <a:bodyPr/>
          <a:lstStyle/>
          <a:p>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Why</a:t>
            </a:r>
            <a:r>
              <a:rPr lang="en-GB" dirty="0" smtClean="0"/>
              <a:t> </a:t>
            </a:r>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Wellbeing</a:t>
            </a:r>
            <a:r>
              <a:rPr lang="en-GB" dirty="0" smtClean="0"/>
              <a:t> </a:t>
            </a:r>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Matters</a:t>
            </a:r>
            <a:endParaRPr lang="en-GB" dirty="0">
              <a:solidFill>
                <a:srgbClr val="171280"/>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normAutofit fontScale="77500" lnSpcReduction="20000"/>
          </a:bodyPr>
          <a:lstStyle/>
          <a:p>
            <a:pPr marL="0" indent="0">
              <a:buNone/>
              <a:defRPr/>
            </a:pPr>
            <a:r>
              <a:rPr lang="en-GB" dirty="0">
                <a:latin typeface="Garamond" panose="02020404030301010803" pitchFamily="18" charset="0"/>
                <a:cs typeface="Arial" panose="020B0604020202020204" pitchFamily="34" charset="0"/>
              </a:rPr>
              <a:t>Improving wellbeing has been shown to help save lives and money.  It is a worthwhile goal in itself, and leads to better outcomes:</a:t>
            </a:r>
          </a:p>
          <a:p>
            <a:pPr marL="0" indent="0">
              <a:buNone/>
              <a:defRPr/>
            </a:pPr>
            <a:endParaRPr lang="en-GB" dirty="0">
              <a:latin typeface="Garamond" panose="02020404030301010803" pitchFamily="18" charset="0"/>
              <a:cs typeface="Arial" panose="020B0604020202020204" pitchFamily="34" charset="0"/>
            </a:endParaRPr>
          </a:p>
          <a:p>
            <a:pPr marL="457200" indent="-457200">
              <a:spcBef>
                <a:spcPts val="0"/>
              </a:spcBef>
              <a:defRPr/>
            </a:pPr>
            <a:r>
              <a:rPr lang="en-GB" dirty="0">
                <a:latin typeface="Garamond" panose="02020404030301010803" pitchFamily="18" charset="0"/>
                <a:cs typeface="Arial" panose="020B0604020202020204" pitchFamily="34" charset="0"/>
              </a:rPr>
              <a:t>reduces prevalence of mental illness</a:t>
            </a:r>
          </a:p>
          <a:p>
            <a:pPr marL="457200" indent="-457200">
              <a:spcBef>
                <a:spcPts val="0"/>
              </a:spcBef>
              <a:defRPr/>
            </a:pPr>
            <a:r>
              <a:rPr lang="en-GB" dirty="0">
                <a:latin typeface="Garamond" panose="02020404030301010803" pitchFamily="18" charset="0"/>
                <a:cs typeface="Arial" panose="020B0604020202020204" pitchFamily="34" charset="0"/>
              </a:rPr>
              <a:t>physical health: mortality/morbidity</a:t>
            </a:r>
          </a:p>
          <a:p>
            <a:pPr marL="457200" indent="-457200">
              <a:spcBef>
                <a:spcPts val="0"/>
              </a:spcBef>
              <a:defRPr/>
            </a:pPr>
            <a:r>
              <a:rPr lang="en-GB" dirty="0">
                <a:latin typeface="Garamond" panose="02020404030301010803" pitchFamily="18" charset="0"/>
                <a:cs typeface="Arial" panose="020B0604020202020204" pitchFamily="34" charset="0"/>
              </a:rPr>
              <a:t>health behaviour</a:t>
            </a:r>
          </a:p>
          <a:p>
            <a:pPr marL="457200" indent="-457200">
              <a:spcBef>
                <a:spcPts val="0"/>
              </a:spcBef>
              <a:defRPr/>
            </a:pPr>
            <a:r>
              <a:rPr lang="en-GB" dirty="0">
                <a:latin typeface="Garamond" panose="02020404030301010803" pitchFamily="18" charset="0"/>
                <a:cs typeface="Arial" panose="020B0604020202020204" pitchFamily="34" charset="0"/>
              </a:rPr>
              <a:t>employability, productivity and earnings</a:t>
            </a:r>
          </a:p>
          <a:p>
            <a:pPr marL="457200" indent="-457200">
              <a:spcBef>
                <a:spcPts val="0"/>
              </a:spcBef>
              <a:defRPr/>
            </a:pPr>
            <a:r>
              <a:rPr lang="en-GB" dirty="0">
                <a:latin typeface="Garamond" panose="02020404030301010803" pitchFamily="18" charset="0"/>
                <a:cs typeface="Arial" panose="020B0604020202020204" pitchFamily="34" charset="0"/>
              </a:rPr>
              <a:t>educational performance</a:t>
            </a:r>
          </a:p>
          <a:p>
            <a:pPr marL="457200" indent="-457200">
              <a:spcBef>
                <a:spcPts val="0"/>
              </a:spcBef>
              <a:defRPr/>
            </a:pPr>
            <a:r>
              <a:rPr lang="en-GB" dirty="0">
                <a:latin typeface="Garamond" panose="02020404030301010803" pitchFamily="18" charset="0"/>
                <a:cs typeface="Arial" panose="020B0604020202020204" pitchFamily="34" charset="0"/>
              </a:rPr>
              <a:t>crime / violence reduction</a:t>
            </a:r>
          </a:p>
          <a:p>
            <a:pPr marL="457200" indent="-457200">
              <a:spcBef>
                <a:spcPts val="0"/>
              </a:spcBef>
              <a:defRPr/>
            </a:pPr>
            <a:r>
              <a:rPr lang="en-GB" dirty="0">
                <a:latin typeface="Garamond" panose="02020404030301010803" pitchFamily="18" charset="0"/>
                <a:cs typeface="Arial" panose="020B0604020202020204" pitchFamily="34" charset="0"/>
              </a:rPr>
              <a:t>pro-social behaviour/social integration / relationships</a:t>
            </a:r>
          </a:p>
          <a:p>
            <a:pPr marL="457200" indent="-457200">
              <a:spcBef>
                <a:spcPts val="0"/>
              </a:spcBef>
              <a:defRPr/>
            </a:pPr>
            <a:r>
              <a:rPr lang="en-GB" dirty="0">
                <a:latin typeface="Garamond" panose="02020404030301010803" pitchFamily="18" charset="0"/>
                <a:cs typeface="Arial" panose="020B0604020202020204" pitchFamily="34" charset="0"/>
              </a:rPr>
              <a:t>quality of life</a:t>
            </a:r>
          </a:p>
          <a:p>
            <a:pPr marL="0" indent="0" algn="r">
              <a:buNone/>
              <a:defRPr/>
            </a:pPr>
            <a:r>
              <a:rPr lang="en-GB" i="1" dirty="0">
                <a:latin typeface="Garamond" panose="02020404030301010803" pitchFamily="18" charset="0"/>
                <a:cs typeface="Arial" panose="020B0604020202020204" pitchFamily="34" charset="0"/>
              </a:rPr>
              <a:t>                   </a:t>
            </a:r>
            <a:r>
              <a:rPr lang="en-GB" i="1" dirty="0" err="1">
                <a:latin typeface="Garamond" panose="02020404030301010803" pitchFamily="18" charset="0"/>
                <a:cs typeface="Arial" panose="020B0604020202020204" pitchFamily="34" charset="0"/>
              </a:rPr>
              <a:t>Friedli</a:t>
            </a:r>
            <a:r>
              <a:rPr lang="en-GB" i="1" dirty="0">
                <a:latin typeface="Garamond" panose="02020404030301010803" pitchFamily="18" charset="0"/>
                <a:cs typeface="Arial" panose="020B0604020202020204" pitchFamily="34" charset="0"/>
              </a:rPr>
              <a:t> (2009) Mental Health, resilience and inequalities</a:t>
            </a:r>
          </a:p>
          <a:p>
            <a:pPr>
              <a:buNone/>
              <a:defRPr/>
            </a:pPr>
            <a:endParaRPr lang="en-GB"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7883103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0" y="0"/>
            <a:ext cx="9144793" cy="6769798"/>
            <a:chOff x="0" y="0"/>
            <a:chExt cx="9144793" cy="6769798"/>
          </a:xfrm>
        </p:grpSpPr>
        <p:pic>
          <p:nvPicPr>
            <p:cNvPr id="6" name="Picture 5"/>
            <p:cNvPicPr>
              <a:picLocks noChangeAspect="1" noChangeArrowheads="1"/>
            </p:cNvPicPr>
            <p:nvPr/>
          </p:nvPicPr>
          <p:blipFill>
            <a:blip r:embed="rId2" cstate="print"/>
            <a:srcRect r="24643"/>
            <a:stretch>
              <a:fillRect/>
            </a:stretch>
          </p:blipFill>
          <p:spPr bwMode="auto">
            <a:xfrm>
              <a:off x="8122261" y="1464355"/>
              <a:ext cx="1021739" cy="4392488"/>
            </a:xfrm>
            <a:prstGeom prst="rect">
              <a:avLst/>
            </a:prstGeom>
            <a:noFill/>
            <a:ln w="9525">
              <a:noFill/>
              <a:miter lim="800000"/>
              <a:headEnd/>
              <a:tailEnd/>
            </a:ln>
            <a:effectLst/>
          </p:spPr>
        </p:pic>
        <p:pic>
          <p:nvPicPr>
            <p:cNvPr id="7" name="Picture 6"/>
            <p:cNvPicPr>
              <a:picLocks noChangeAspect="1"/>
            </p:cNvPicPr>
            <p:nvPr/>
          </p:nvPicPr>
          <p:blipFill>
            <a:blip r:embed="rId3"/>
            <a:stretch>
              <a:fillRect/>
            </a:stretch>
          </p:blipFill>
          <p:spPr>
            <a:xfrm>
              <a:off x="0" y="5733256"/>
              <a:ext cx="9144793" cy="1036542"/>
            </a:xfrm>
            <a:prstGeom prst="rect">
              <a:avLst/>
            </a:prstGeom>
          </p:spPr>
        </p:pic>
        <p:pic>
          <p:nvPicPr>
            <p:cNvPr id="8" name="Picture 4"/>
            <p:cNvPicPr>
              <a:picLocks noChangeAspect="1" noChangeArrowheads="1"/>
            </p:cNvPicPr>
            <p:nvPr/>
          </p:nvPicPr>
          <p:blipFill>
            <a:blip r:embed="rId4" cstate="print"/>
            <a:srcRect t="25000"/>
            <a:stretch>
              <a:fillRect/>
            </a:stretch>
          </p:blipFill>
          <p:spPr bwMode="auto">
            <a:xfrm>
              <a:off x="0" y="0"/>
              <a:ext cx="9144000" cy="1728192"/>
            </a:xfrm>
            <a:prstGeom prst="rect">
              <a:avLst/>
            </a:prstGeom>
            <a:noFill/>
            <a:ln w="9525">
              <a:noFill/>
              <a:miter lim="800000"/>
              <a:headEnd/>
              <a:tailEnd/>
            </a:ln>
            <a:effectLst/>
          </p:spPr>
        </p:pic>
      </p:grpSp>
      <p:sp>
        <p:nvSpPr>
          <p:cNvPr id="2" name="Title 1"/>
          <p:cNvSpPr>
            <a:spLocks noGrp="1"/>
          </p:cNvSpPr>
          <p:nvPr>
            <p:ph type="title"/>
          </p:nvPr>
        </p:nvSpPr>
        <p:spPr/>
        <p:txBody>
          <a:bodyPr/>
          <a:lstStyle/>
          <a:p>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Five</a:t>
            </a:r>
            <a:r>
              <a:rPr lang="en-GB" dirty="0" smtClean="0"/>
              <a:t> </a:t>
            </a:r>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Ways</a:t>
            </a:r>
            <a:r>
              <a:rPr lang="en-GB" dirty="0" smtClean="0"/>
              <a:t> </a:t>
            </a:r>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To</a:t>
            </a:r>
            <a:r>
              <a:rPr lang="en-GB" dirty="0" smtClean="0"/>
              <a:t> </a:t>
            </a:r>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Wellbeing</a:t>
            </a:r>
            <a:endParaRPr lang="en-GB" dirty="0">
              <a:solidFill>
                <a:srgbClr val="171280"/>
              </a:solidFill>
              <a:latin typeface="Tahoma" panose="020B0604030504040204" pitchFamily="34" charset="0"/>
              <a:ea typeface="Tahoma" panose="020B0604030504040204" pitchFamily="34" charset="0"/>
              <a:cs typeface="Tahoma" panose="020B0604030504040204" pitchFamily="34" charset="0"/>
            </a:endParaRPr>
          </a:p>
        </p:txBody>
      </p:sp>
      <p:pic>
        <p:nvPicPr>
          <p:cNvPr id="4" name="Content Placeholder 3" descr="http://www.actionforhappiness.org/media/411693/five_ways_to_wellbeing_599x362.jpg"/>
          <p:cNvPicPr>
            <a:picLocks noGrp="1"/>
          </p:cNvPicPr>
          <p:nvPr>
            <p:ph idx="1"/>
          </p:nvPr>
        </p:nvPicPr>
        <p:blipFill>
          <a:blip r:embed="rId5">
            <a:extLst>
              <a:ext uri="{28A0092B-C50C-407E-A947-70E740481C1C}">
                <a14:useLocalDpi xmlns:a14="http://schemas.microsoft.com/office/drawing/2010/main" val="0"/>
              </a:ext>
            </a:extLst>
          </a:blip>
          <a:srcRect/>
          <a:stretch>
            <a:fillRect/>
          </a:stretch>
        </p:blipFill>
        <p:spPr bwMode="auto">
          <a:xfrm>
            <a:off x="1043608" y="1916832"/>
            <a:ext cx="7200800" cy="4104456"/>
          </a:xfrm>
          <a:prstGeom prst="rect">
            <a:avLst/>
          </a:prstGeom>
          <a:noFill/>
          <a:ln>
            <a:noFill/>
          </a:ln>
        </p:spPr>
      </p:pic>
    </p:spTree>
    <p:extLst>
      <p:ext uri="{BB962C8B-B14F-4D97-AF65-F5344CB8AC3E}">
        <p14:creationId xmlns:p14="http://schemas.microsoft.com/office/powerpoint/2010/main" val="35198692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0"/>
            <a:ext cx="9144793" cy="6769798"/>
            <a:chOff x="0" y="0"/>
            <a:chExt cx="9144793" cy="6769798"/>
          </a:xfrm>
        </p:grpSpPr>
        <p:pic>
          <p:nvPicPr>
            <p:cNvPr id="5" name="Picture 4"/>
            <p:cNvPicPr>
              <a:picLocks noChangeAspect="1" noChangeArrowheads="1"/>
            </p:cNvPicPr>
            <p:nvPr/>
          </p:nvPicPr>
          <p:blipFill>
            <a:blip r:embed="rId2" cstate="print"/>
            <a:srcRect r="24643"/>
            <a:stretch>
              <a:fillRect/>
            </a:stretch>
          </p:blipFill>
          <p:spPr bwMode="auto">
            <a:xfrm>
              <a:off x="8122261" y="1464355"/>
              <a:ext cx="1021739" cy="4392488"/>
            </a:xfrm>
            <a:prstGeom prst="rect">
              <a:avLst/>
            </a:prstGeom>
            <a:noFill/>
            <a:ln w="9525">
              <a:noFill/>
              <a:miter lim="800000"/>
              <a:headEnd/>
              <a:tailEnd/>
            </a:ln>
            <a:effectLst/>
          </p:spPr>
        </p:pic>
        <p:pic>
          <p:nvPicPr>
            <p:cNvPr id="6" name="Picture 5"/>
            <p:cNvPicPr>
              <a:picLocks noChangeAspect="1"/>
            </p:cNvPicPr>
            <p:nvPr/>
          </p:nvPicPr>
          <p:blipFill>
            <a:blip r:embed="rId3"/>
            <a:stretch>
              <a:fillRect/>
            </a:stretch>
          </p:blipFill>
          <p:spPr>
            <a:xfrm>
              <a:off x="0" y="5733256"/>
              <a:ext cx="9144793" cy="1036542"/>
            </a:xfrm>
            <a:prstGeom prst="rect">
              <a:avLst/>
            </a:prstGeom>
          </p:spPr>
        </p:pic>
        <p:pic>
          <p:nvPicPr>
            <p:cNvPr id="9" name="Picture 4"/>
            <p:cNvPicPr>
              <a:picLocks noChangeAspect="1" noChangeArrowheads="1"/>
            </p:cNvPicPr>
            <p:nvPr/>
          </p:nvPicPr>
          <p:blipFill>
            <a:blip r:embed="rId4" cstate="print"/>
            <a:srcRect t="25000"/>
            <a:stretch>
              <a:fillRect/>
            </a:stretch>
          </p:blipFill>
          <p:spPr bwMode="auto">
            <a:xfrm>
              <a:off x="0" y="0"/>
              <a:ext cx="9144000" cy="1728192"/>
            </a:xfrm>
            <a:prstGeom prst="rect">
              <a:avLst/>
            </a:prstGeom>
            <a:noFill/>
            <a:ln w="9525">
              <a:noFill/>
              <a:miter lim="800000"/>
              <a:headEnd/>
              <a:tailEnd/>
            </a:ln>
            <a:effectLst/>
          </p:spPr>
        </p:pic>
      </p:grpSp>
      <p:sp>
        <p:nvSpPr>
          <p:cNvPr id="7" name="Title 6"/>
          <p:cNvSpPr>
            <a:spLocks noGrp="1"/>
          </p:cNvSpPr>
          <p:nvPr>
            <p:ph type="title"/>
          </p:nvPr>
        </p:nvSpPr>
        <p:spPr/>
        <p:txBody>
          <a:bodyPr/>
          <a:lstStyle/>
          <a:p>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Identified</a:t>
            </a:r>
            <a:r>
              <a:rPr lang="en-GB" dirty="0" smtClean="0"/>
              <a:t> </a:t>
            </a:r>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Problems</a:t>
            </a:r>
            <a:endParaRPr lang="en-GB" dirty="0">
              <a:solidFill>
                <a:srgbClr val="171280"/>
              </a:solidFill>
              <a:latin typeface="Tahoma" panose="020B0604030504040204" pitchFamily="34" charset="0"/>
              <a:ea typeface="Tahoma" panose="020B0604030504040204" pitchFamily="34" charset="0"/>
              <a:cs typeface="Tahoma" panose="020B0604030504040204" pitchFamily="34" charset="0"/>
            </a:endParaRPr>
          </a:p>
        </p:txBody>
      </p:sp>
      <p:sp>
        <p:nvSpPr>
          <p:cNvPr id="8" name="Content Placeholder 7"/>
          <p:cNvSpPr>
            <a:spLocks noGrp="1"/>
          </p:cNvSpPr>
          <p:nvPr>
            <p:ph idx="1"/>
          </p:nvPr>
        </p:nvSpPr>
        <p:spPr/>
        <p:txBody>
          <a:bodyPr/>
          <a:lstStyle/>
          <a:p>
            <a:r>
              <a:rPr lang="en-GB" dirty="0" smtClean="0"/>
              <a:t>Lengthy hospital discharge delays</a:t>
            </a:r>
          </a:p>
          <a:p>
            <a:r>
              <a:rPr lang="en-GB" dirty="0" smtClean="0"/>
              <a:t>High re-admission rates</a:t>
            </a:r>
            <a:endParaRPr lang="en-GB" dirty="0"/>
          </a:p>
        </p:txBody>
      </p:sp>
    </p:spTree>
    <p:extLst>
      <p:ext uri="{BB962C8B-B14F-4D97-AF65-F5344CB8AC3E}">
        <p14:creationId xmlns:p14="http://schemas.microsoft.com/office/powerpoint/2010/main" val="2335744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0"/>
            <a:ext cx="9144793" cy="6769798"/>
            <a:chOff x="0" y="0"/>
            <a:chExt cx="9144793" cy="6769798"/>
          </a:xfrm>
        </p:grpSpPr>
        <p:pic>
          <p:nvPicPr>
            <p:cNvPr id="5" name="Picture 4"/>
            <p:cNvPicPr>
              <a:picLocks noChangeAspect="1" noChangeArrowheads="1"/>
            </p:cNvPicPr>
            <p:nvPr/>
          </p:nvPicPr>
          <p:blipFill>
            <a:blip r:embed="rId3" cstate="print"/>
            <a:srcRect r="24643"/>
            <a:stretch>
              <a:fillRect/>
            </a:stretch>
          </p:blipFill>
          <p:spPr bwMode="auto">
            <a:xfrm>
              <a:off x="8122261" y="1464355"/>
              <a:ext cx="1021739" cy="4392488"/>
            </a:xfrm>
            <a:prstGeom prst="rect">
              <a:avLst/>
            </a:prstGeom>
            <a:noFill/>
            <a:ln w="9525">
              <a:noFill/>
              <a:miter lim="800000"/>
              <a:headEnd/>
              <a:tailEnd/>
            </a:ln>
            <a:effectLst/>
          </p:spPr>
        </p:pic>
        <p:pic>
          <p:nvPicPr>
            <p:cNvPr id="6" name="Picture 5"/>
            <p:cNvPicPr>
              <a:picLocks noChangeAspect="1"/>
            </p:cNvPicPr>
            <p:nvPr/>
          </p:nvPicPr>
          <p:blipFill>
            <a:blip r:embed="rId4"/>
            <a:stretch>
              <a:fillRect/>
            </a:stretch>
          </p:blipFill>
          <p:spPr>
            <a:xfrm>
              <a:off x="0" y="5733256"/>
              <a:ext cx="9144793" cy="1036542"/>
            </a:xfrm>
            <a:prstGeom prst="rect">
              <a:avLst/>
            </a:prstGeom>
          </p:spPr>
        </p:pic>
        <p:pic>
          <p:nvPicPr>
            <p:cNvPr id="7" name="Picture 4"/>
            <p:cNvPicPr>
              <a:picLocks noChangeAspect="1" noChangeArrowheads="1"/>
            </p:cNvPicPr>
            <p:nvPr/>
          </p:nvPicPr>
          <p:blipFill>
            <a:blip r:embed="rId5" cstate="print"/>
            <a:srcRect t="25000"/>
            <a:stretch>
              <a:fillRect/>
            </a:stretch>
          </p:blipFill>
          <p:spPr bwMode="auto">
            <a:xfrm>
              <a:off x="0" y="0"/>
              <a:ext cx="9144000" cy="1728192"/>
            </a:xfrm>
            <a:prstGeom prst="rect">
              <a:avLst/>
            </a:prstGeom>
            <a:noFill/>
            <a:ln w="9525">
              <a:noFill/>
              <a:miter lim="800000"/>
              <a:headEnd/>
              <a:tailEnd/>
            </a:ln>
            <a:effectLst/>
          </p:spPr>
        </p:pic>
      </p:grpSp>
      <p:sp>
        <p:nvSpPr>
          <p:cNvPr id="2" name="Title 1"/>
          <p:cNvSpPr>
            <a:spLocks noGrp="1"/>
          </p:cNvSpPr>
          <p:nvPr>
            <p:ph type="title"/>
          </p:nvPr>
        </p:nvSpPr>
        <p:spPr/>
        <p:txBody>
          <a:bodyPr/>
          <a:lstStyle/>
          <a:p>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The</a:t>
            </a:r>
            <a:r>
              <a:rPr lang="en-GB" dirty="0" smtClean="0"/>
              <a:t> </a:t>
            </a:r>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Project</a:t>
            </a:r>
            <a:endParaRPr lang="en-GB" dirty="0">
              <a:solidFill>
                <a:srgbClr val="171280"/>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normAutofit lnSpcReduction="10000"/>
          </a:bodyPr>
          <a:lstStyle/>
          <a:p>
            <a:pPr marL="0" indent="0">
              <a:buNone/>
            </a:pPr>
            <a:r>
              <a:rPr lang="en-GB" dirty="0" smtClean="0"/>
              <a:t>Pilot </a:t>
            </a:r>
            <a:r>
              <a:rPr lang="en-GB" dirty="0"/>
              <a:t>the use of Volunteers in hospital wards and in community settings to determine whether a Volunteering scheme can: </a:t>
            </a:r>
          </a:p>
          <a:p>
            <a:r>
              <a:rPr lang="en-GB" dirty="0" smtClean="0"/>
              <a:t>Improve </a:t>
            </a:r>
            <a:r>
              <a:rPr lang="en-GB" dirty="0"/>
              <a:t>the patient experience of care </a:t>
            </a:r>
            <a:r>
              <a:rPr lang="en-GB" dirty="0" smtClean="0"/>
              <a:t>from </a:t>
            </a:r>
            <a:r>
              <a:rPr lang="en-GB" dirty="0"/>
              <a:t>wards </a:t>
            </a:r>
            <a:r>
              <a:rPr lang="en-GB" dirty="0" smtClean="0"/>
              <a:t>transferring into </a:t>
            </a:r>
            <a:r>
              <a:rPr lang="en-GB" dirty="0"/>
              <a:t>the community </a:t>
            </a:r>
          </a:p>
          <a:p>
            <a:r>
              <a:rPr lang="en-GB" dirty="0" smtClean="0"/>
              <a:t>To </a:t>
            </a:r>
            <a:r>
              <a:rPr lang="en-GB" dirty="0"/>
              <a:t>expedite the discharge process and improve flow in hospital wards </a:t>
            </a:r>
          </a:p>
          <a:p>
            <a:r>
              <a:rPr lang="en-GB" dirty="0" smtClean="0"/>
              <a:t>To </a:t>
            </a:r>
            <a:r>
              <a:rPr lang="en-GB" dirty="0"/>
              <a:t>reduce the rates of readmissions over a defined time </a:t>
            </a:r>
            <a:r>
              <a:rPr lang="en-GB" dirty="0" smtClean="0"/>
              <a:t>period.</a:t>
            </a:r>
            <a:endParaRPr lang="en-GB" dirty="0"/>
          </a:p>
          <a:p>
            <a:endParaRPr lang="en-GB" dirty="0" smtClean="0"/>
          </a:p>
        </p:txBody>
      </p:sp>
    </p:spTree>
    <p:extLst>
      <p:ext uri="{BB962C8B-B14F-4D97-AF65-F5344CB8AC3E}">
        <p14:creationId xmlns:p14="http://schemas.microsoft.com/office/powerpoint/2010/main" val="25802594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0"/>
            <a:ext cx="9144793" cy="6769798"/>
            <a:chOff x="0" y="0"/>
            <a:chExt cx="9144793" cy="6769798"/>
          </a:xfrm>
        </p:grpSpPr>
        <p:pic>
          <p:nvPicPr>
            <p:cNvPr id="5" name="Picture 4"/>
            <p:cNvPicPr>
              <a:picLocks noChangeAspect="1" noChangeArrowheads="1"/>
            </p:cNvPicPr>
            <p:nvPr/>
          </p:nvPicPr>
          <p:blipFill>
            <a:blip r:embed="rId3" cstate="print"/>
            <a:srcRect r="24643"/>
            <a:stretch>
              <a:fillRect/>
            </a:stretch>
          </p:blipFill>
          <p:spPr bwMode="auto">
            <a:xfrm>
              <a:off x="8122261" y="1464355"/>
              <a:ext cx="1021739" cy="4392488"/>
            </a:xfrm>
            <a:prstGeom prst="rect">
              <a:avLst/>
            </a:prstGeom>
            <a:noFill/>
            <a:ln w="9525">
              <a:noFill/>
              <a:miter lim="800000"/>
              <a:headEnd/>
              <a:tailEnd/>
            </a:ln>
            <a:effectLst/>
          </p:spPr>
        </p:pic>
        <p:pic>
          <p:nvPicPr>
            <p:cNvPr id="6" name="Picture 5"/>
            <p:cNvPicPr>
              <a:picLocks noChangeAspect="1"/>
            </p:cNvPicPr>
            <p:nvPr/>
          </p:nvPicPr>
          <p:blipFill>
            <a:blip r:embed="rId4"/>
            <a:stretch>
              <a:fillRect/>
            </a:stretch>
          </p:blipFill>
          <p:spPr>
            <a:xfrm>
              <a:off x="0" y="5733256"/>
              <a:ext cx="9144793" cy="1036542"/>
            </a:xfrm>
            <a:prstGeom prst="rect">
              <a:avLst/>
            </a:prstGeom>
          </p:spPr>
        </p:pic>
        <p:pic>
          <p:nvPicPr>
            <p:cNvPr id="7" name="Picture 4"/>
            <p:cNvPicPr>
              <a:picLocks noChangeAspect="1" noChangeArrowheads="1"/>
            </p:cNvPicPr>
            <p:nvPr/>
          </p:nvPicPr>
          <p:blipFill>
            <a:blip r:embed="rId5" cstate="print"/>
            <a:srcRect t="25000"/>
            <a:stretch>
              <a:fillRect/>
            </a:stretch>
          </p:blipFill>
          <p:spPr bwMode="auto">
            <a:xfrm>
              <a:off x="0" y="0"/>
              <a:ext cx="9144000" cy="1728192"/>
            </a:xfrm>
            <a:prstGeom prst="rect">
              <a:avLst/>
            </a:prstGeom>
            <a:noFill/>
            <a:ln w="9525">
              <a:noFill/>
              <a:miter lim="800000"/>
              <a:headEnd/>
              <a:tailEnd/>
            </a:ln>
            <a:effectLst/>
          </p:spPr>
        </p:pic>
      </p:grpSp>
      <p:sp>
        <p:nvSpPr>
          <p:cNvPr id="2" name="Title 1"/>
          <p:cNvSpPr>
            <a:spLocks noGrp="1"/>
          </p:cNvSpPr>
          <p:nvPr>
            <p:ph type="title"/>
          </p:nvPr>
        </p:nvSpPr>
        <p:spPr/>
        <p:txBody>
          <a:bodyPr/>
          <a:lstStyle/>
          <a:p>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Volunteers</a:t>
            </a:r>
            <a:endParaRPr lang="en-GB" dirty="0">
              <a:solidFill>
                <a:srgbClr val="171280"/>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normAutofit fontScale="92500" lnSpcReduction="20000"/>
          </a:bodyPr>
          <a:lstStyle/>
          <a:p>
            <a:endParaRPr lang="en-GB" dirty="0"/>
          </a:p>
          <a:p>
            <a:pPr marL="0" indent="0">
              <a:buNone/>
            </a:pPr>
            <a:r>
              <a:rPr lang="en-GB" b="1" dirty="0" smtClean="0"/>
              <a:t>There </a:t>
            </a:r>
            <a:r>
              <a:rPr lang="en-GB" b="1" dirty="0"/>
              <a:t>are two Volunteer roles: </a:t>
            </a:r>
            <a:endParaRPr lang="en-GB" dirty="0"/>
          </a:p>
          <a:p>
            <a:pPr marL="0" indent="0">
              <a:buNone/>
            </a:pPr>
            <a:r>
              <a:rPr lang="en-GB" dirty="0"/>
              <a:t>1. Ward Wellbeing Volunteers - based in hospital wards </a:t>
            </a:r>
            <a:r>
              <a:rPr lang="en-GB" dirty="0" smtClean="0"/>
              <a:t/>
            </a:r>
            <a:br>
              <a:rPr lang="en-GB" dirty="0" smtClean="0"/>
            </a:br>
            <a:endParaRPr lang="en-GB" dirty="0"/>
          </a:p>
          <a:p>
            <a:pPr marL="0" indent="0">
              <a:buNone/>
            </a:pPr>
            <a:r>
              <a:rPr lang="en-GB" dirty="0"/>
              <a:t>2. Community Wellbeing Volunteers – community based, undertaking home visits*. </a:t>
            </a:r>
          </a:p>
          <a:p>
            <a:endParaRPr lang="en-GB" dirty="0"/>
          </a:p>
          <a:p>
            <a:pPr marL="0" indent="0">
              <a:buNone/>
            </a:pPr>
            <a:r>
              <a:rPr lang="en-GB" i="1" dirty="0" smtClean="0"/>
              <a:t>*Initial </a:t>
            </a:r>
            <a:r>
              <a:rPr lang="en-GB" i="1" dirty="0"/>
              <a:t>visits </a:t>
            </a:r>
            <a:r>
              <a:rPr lang="en-GB" i="1" dirty="0" smtClean="0"/>
              <a:t>carried out with </a:t>
            </a:r>
            <a:r>
              <a:rPr lang="en-GB" i="1" dirty="0"/>
              <a:t>a WE employed Community Wellbeing Officer </a:t>
            </a:r>
            <a:endParaRPr lang="en-GB" dirty="0"/>
          </a:p>
        </p:txBody>
      </p:sp>
    </p:spTree>
    <p:extLst>
      <p:ext uri="{BB962C8B-B14F-4D97-AF65-F5344CB8AC3E}">
        <p14:creationId xmlns:p14="http://schemas.microsoft.com/office/powerpoint/2010/main" val="6361720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0" y="0"/>
            <a:ext cx="9144793" cy="6769798"/>
            <a:chOff x="0" y="0"/>
            <a:chExt cx="9144793" cy="6769798"/>
          </a:xfrm>
        </p:grpSpPr>
        <p:pic>
          <p:nvPicPr>
            <p:cNvPr id="11" name="Picture 10"/>
            <p:cNvPicPr>
              <a:picLocks noChangeAspect="1" noChangeArrowheads="1"/>
            </p:cNvPicPr>
            <p:nvPr/>
          </p:nvPicPr>
          <p:blipFill>
            <a:blip r:embed="rId2" cstate="print"/>
            <a:srcRect r="24643"/>
            <a:stretch>
              <a:fillRect/>
            </a:stretch>
          </p:blipFill>
          <p:spPr bwMode="auto">
            <a:xfrm>
              <a:off x="8122261" y="1464355"/>
              <a:ext cx="1021739" cy="4392488"/>
            </a:xfrm>
            <a:prstGeom prst="rect">
              <a:avLst/>
            </a:prstGeom>
            <a:noFill/>
            <a:ln w="9525">
              <a:noFill/>
              <a:miter lim="800000"/>
              <a:headEnd/>
              <a:tailEnd/>
            </a:ln>
            <a:effectLst/>
          </p:spPr>
        </p:pic>
        <p:pic>
          <p:nvPicPr>
            <p:cNvPr id="12" name="Picture 11"/>
            <p:cNvPicPr>
              <a:picLocks noChangeAspect="1"/>
            </p:cNvPicPr>
            <p:nvPr/>
          </p:nvPicPr>
          <p:blipFill>
            <a:blip r:embed="rId3"/>
            <a:stretch>
              <a:fillRect/>
            </a:stretch>
          </p:blipFill>
          <p:spPr>
            <a:xfrm>
              <a:off x="0" y="5733256"/>
              <a:ext cx="9144793" cy="1036542"/>
            </a:xfrm>
            <a:prstGeom prst="rect">
              <a:avLst/>
            </a:prstGeom>
          </p:spPr>
        </p:pic>
        <p:pic>
          <p:nvPicPr>
            <p:cNvPr id="13" name="Picture 4"/>
            <p:cNvPicPr>
              <a:picLocks noChangeAspect="1" noChangeArrowheads="1"/>
            </p:cNvPicPr>
            <p:nvPr/>
          </p:nvPicPr>
          <p:blipFill>
            <a:blip r:embed="rId4" cstate="print"/>
            <a:srcRect t="25000"/>
            <a:stretch>
              <a:fillRect/>
            </a:stretch>
          </p:blipFill>
          <p:spPr bwMode="auto">
            <a:xfrm>
              <a:off x="0" y="0"/>
              <a:ext cx="9144000" cy="1728192"/>
            </a:xfrm>
            <a:prstGeom prst="rect">
              <a:avLst/>
            </a:prstGeom>
            <a:noFill/>
            <a:ln w="9525">
              <a:noFill/>
              <a:miter lim="800000"/>
              <a:headEnd/>
              <a:tailEnd/>
            </a:ln>
            <a:effectLst/>
          </p:spPr>
        </p:pic>
      </p:grpSp>
      <p:sp>
        <p:nvSpPr>
          <p:cNvPr id="4" name="Title 3"/>
          <p:cNvSpPr>
            <a:spLocks noGrp="1"/>
          </p:cNvSpPr>
          <p:nvPr>
            <p:ph type="title"/>
          </p:nvPr>
        </p:nvSpPr>
        <p:spPr/>
        <p:txBody>
          <a:bodyPr/>
          <a:lstStyle/>
          <a:p>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Ward</a:t>
            </a:r>
            <a:r>
              <a:rPr lang="en-GB" dirty="0" smtClean="0"/>
              <a:t> </a:t>
            </a:r>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Volunteer</a:t>
            </a:r>
            <a:endParaRPr lang="en-GB" dirty="0">
              <a:solidFill>
                <a:srgbClr val="171280"/>
              </a:solidFill>
              <a:latin typeface="Tahoma" panose="020B0604030504040204" pitchFamily="34" charset="0"/>
              <a:ea typeface="Tahoma" panose="020B0604030504040204" pitchFamily="34" charset="0"/>
              <a:cs typeface="Tahoma" panose="020B0604030504040204" pitchFamily="34" charset="0"/>
            </a:endParaRPr>
          </a:p>
        </p:txBody>
      </p:sp>
      <p:sp>
        <p:nvSpPr>
          <p:cNvPr id="6" name="Content Placeholder 5"/>
          <p:cNvSpPr>
            <a:spLocks noGrp="1"/>
          </p:cNvSpPr>
          <p:nvPr>
            <p:ph sz="half" idx="2"/>
          </p:nvPr>
        </p:nvSpPr>
        <p:spPr/>
        <p:txBody>
          <a:bodyPr>
            <a:normAutofit fontScale="92500" lnSpcReduction="20000"/>
          </a:bodyPr>
          <a:lstStyle/>
          <a:p>
            <a:pPr>
              <a:spcAft>
                <a:spcPts val="600"/>
              </a:spcAft>
            </a:pPr>
            <a:r>
              <a:rPr lang="en-GB" sz="2000" dirty="0">
                <a:latin typeface="Garamond" panose="02020404030301010803" pitchFamily="18" charset="0"/>
                <a:cs typeface="Arial" panose="020B0604020202020204" pitchFamily="34" charset="0"/>
              </a:rPr>
              <a:t>Provide </a:t>
            </a:r>
            <a:r>
              <a:rPr lang="en-GB" sz="2000" dirty="0" smtClean="0">
                <a:latin typeface="Garamond" panose="02020404030301010803" pitchFamily="18" charset="0"/>
                <a:cs typeface="Arial" panose="020B0604020202020204" pitchFamily="34" charset="0"/>
              </a:rPr>
              <a:t>social </a:t>
            </a:r>
            <a:r>
              <a:rPr lang="en-GB" sz="2000" dirty="0">
                <a:latin typeface="Garamond" panose="02020404030301010803" pitchFamily="18" charset="0"/>
                <a:cs typeface="Arial" panose="020B0604020202020204" pitchFamily="34" charset="0"/>
              </a:rPr>
              <a:t>support </a:t>
            </a:r>
          </a:p>
          <a:p>
            <a:pPr lvl="1">
              <a:spcAft>
                <a:spcPts val="600"/>
              </a:spcAft>
              <a:buFont typeface="Courier New" panose="02070309020205020404" pitchFamily="49" charset="0"/>
              <a:buChar char="o"/>
            </a:pPr>
            <a:r>
              <a:rPr lang="en-GB" sz="1600" dirty="0">
                <a:latin typeface="Garamond" panose="02020404030301010803" pitchFamily="18" charset="0"/>
                <a:cs typeface="Arial" panose="020B0604020202020204" pitchFamily="34" charset="0"/>
              </a:rPr>
              <a:t>offer an listening ear</a:t>
            </a:r>
          </a:p>
          <a:p>
            <a:pPr lvl="1">
              <a:spcAft>
                <a:spcPts val="600"/>
              </a:spcAft>
              <a:buFont typeface="Courier New" panose="02070309020205020404" pitchFamily="49" charset="0"/>
              <a:buChar char="o"/>
            </a:pPr>
            <a:r>
              <a:rPr lang="en-GB" sz="1600" dirty="0">
                <a:latin typeface="Garamond" panose="02020404030301010803" pitchFamily="18" charset="0"/>
                <a:cs typeface="Arial" panose="020B0604020202020204" pitchFamily="34" charset="0"/>
              </a:rPr>
              <a:t>being there a someone to talk to</a:t>
            </a:r>
          </a:p>
          <a:p>
            <a:pPr lvl="1">
              <a:spcAft>
                <a:spcPts val="600"/>
              </a:spcAft>
              <a:buFont typeface="Courier New" panose="02070309020205020404" pitchFamily="49" charset="0"/>
              <a:buChar char="o"/>
            </a:pPr>
            <a:r>
              <a:rPr lang="en-GB" sz="1600" dirty="0">
                <a:latin typeface="Garamond" panose="02020404030301010803" pitchFamily="18" charset="0"/>
                <a:cs typeface="Arial" panose="020B0604020202020204" pitchFamily="34" charset="0"/>
              </a:rPr>
              <a:t>offer top tips for them to improve their wellbeing </a:t>
            </a:r>
          </a:p>
          <a:p>
            <a:pPr lvl="1">
              <a:spcAft>
                <a:spcPts val="600"/>
              </a:spcAft>
              <a:buFont typeface="Courier New" panose="02070309020205020404" pitchFamily="49" charset="0"/>
              <a:buChar char="o"/>
            </a:pPr>
            <a:r>
              <a:rPr lang="en-GB" sz="1600" dirty="0">
                <a:latin typeface="Garamond" panose="02020404030301010803" pitchFamily="18" charset="0"/>
                <a:cs typeface="Arial" panose="020B0604020202020204" pitchFamily="34" charset="0"/>
              </a:rPr>
              <a:t>general socialising e.g. chatting, puzzles, reading</a:t>
            </a:r>
            <a:endParaRPr lang="en-GB" dirty="0">
              <a:latin typeface="Garamond" panose="02020404030301010803" pitchFamily="18" charset="0"/>
              <a:cs typeface="Arial" panose="020B0604020202020204" pitchFamily="34" charset="0"/>
            </a:endParaRPr>
          </a:p>
          <a:p>
            <a:pPr>
              <a:spcAft>
                <a:spcPts val="600"/>
              </a:spcAft>
            </a:pPr>
            <a:r>
              <a:rPr lang="en-GB" sz="2000" dirty="0" smtClean="0">
                <a:latin typeface="Garamond" panose="02020404030301010803" pitchFamily="18" charset="0"/>
                <a:cs typeface="Arial" panose="020B0604020202020204" pitchFamily="34" charset="0"/>
              </a:rPr>
              <a:t>Provide practical </a:t>
            </a:r>
            <a:r>
              <a:rPr lang="en-GB" sz="2000" dirty="0">
                <a:latin typeface="Garamond" panose="02020404030301010803" pitchFamily="18" charset="0"/>
                <a:cs typeface="Arial" panose="020B0604020202020204" pitchFamily="34" charset="0"/>
              </a:rPr>
              <a:t>support </a:t>
            </a:r>
          </a:p>
          <a:p>
            <a:pPr lvl="1">
              <a:spcAft>
                <a:spcPts val="600"/>
              </a:spcAft>
              <a:buFont typeface="Courier New" panose="02070309020205020404" pitchFamily="49" charset="0"/>
              <a:buChar char="o"/>
            </a:pPr>
            <a:r>
              <a:rPr lang="en-GB" sz="1600" dirty="0">
                <a:latin typeface="Garamond" panose="02020404030301010803" pitchFamily="18" charset="0"/>
                <a:cs typeface="Arial" panose="020B0604020202020204" pitchFamily="34" charset="0"/>
              </a:rPr>
              <a:t>Make a hot drink/offer a glass of water</a:t>
            </a:r>
          </a:p>
          <a:p>
            <a:pPr lvl="1">
              <a:spcAft>
                <a:spcPts val="600"/>
              </a:spcAft>
              <a:buFont typeface="Courier New" panose="02070309020205020404" pitchFamily="49" charset="0"/>
              <a:buChar char="o"/>
            </a:pPr>
            <a:r>
              <a:rPr lang="en-GB" sz="1600" dirty="0">
                <a:latin typeface="Garamond" panose="02020404030301010803" pitchFamily="18" charset="0"/>
                <a:cs typeface="Arial" panose="020B0604020202020204" pitchFamily="34" charset="0"/>
              </a:rPr>
              <a:t>Bring to chapel, gardens or library</a:t>
            </a:r>
          </a:p>
          <a:p>
            <a:pPr lvl="1">
              <a:spcAft>
                <a:spcPts val="600"/>
              </a:spcAft>
              <a:buFont typeface="Courier New" panose="02070309020205020404" pitchFamily="49" charset="0"/>
              <a:buChar char="o"/>
            </a:pPr>
            <a:r>
              <a:rPr lang="en-GB" sz="1600" dirty="0">
                <a:latin typeface="Garamond" panose="02020404030301010803" pitchFamily="18" charset="0"/>
                <a:cs typeface="Arial" panose="020B0604020202020204" pitchFamily="34" charset="0"/>
              </a:rPr>
              <a:t>Shopping e.g. snack, drinks</a:t>
            </a:r>
          </a:p>
          <a:p>
            <a:pPr lvl="1">
              <a:spcAft>
                <a:spcPts val="600"/>
              </a:spcAft>
              <a:buFont typeface="Courier New" panose="02070309020205020404" pitchFamily="49" charset="0"/>
              <a:buChar char="o"/>
            </a:pPr>
            <a:r>
              <a:rPr lang="en-GB" sz="1600" dirty="0">
                <a:latin typeface="Garamond" panose="02020404030301010803" pitchFamily="18" charset="0"/>
                <a:cs typeface="Arial" panose="020B0604020202020204" pitchFamily="34" charset="0"/>
              </a:rPr>
              <a:t>Support to obtain discharge letters/medication</a:t>
            </a:r>
          </a:p>
          <a:p>
            <a:pPr lvl="1">
              <a:spcAft>
                <a:spcPts val="600"/>
              </a:spcAft>
              <a:buFont typeface="Courier New" panose="02070309020205020404" pitchFamily="49" charset="0"/>
              <a:buChar char="o"/>
            </a:pPr>
            <a:r>
              <a:rPr lang="en-GB" sz="1600" dirty="0">
                <a:latin typeface="Garamond" panose="02020404030301010803" pitchFamily="18" charset="0"/>
                <a:cs typeface="Arial" panose="020B0604020202020204" pitchFamily="34" charset="0"/>
              </a:rPr>
              <a:t>Checking their home is suitable for their return</a:t>
            </a:r>
          </a:p>
          <a:p>
            <a:endParaRPr lang="en-GB" dirty="0"/>
          </a:p>
        </p:txBody>
      </p:sp>
      <p:pic>
        <p:nvPicPr>
          <p:cNvPr id="9" name="Content Placeholder 8"/>
          <p:cNvPicPr>
            <a:picLocks noGrp="1" noChangeAspect="1"/>
          </p:cNvPicPr>
          <p:nvPr>
            <p:ph sz="half" idx="1"/>
          </p:nvPr>
        </p:nvPicPr>
        <p:blipFill>
          <a:blip r:embed="rId5" cstate="print">
            <a:extLst>
              <a:ext uri="{28A0092B-C50C-407E-A947-70E740481C1C}">
                <a14:useLocalDpi xmlns:a14="http://schemas.microsoft.com/office/drawing/2010/main" val="0"/>
              </a:ext>
            </a:extLst>
          </a:blip>
          <a:stretch>
            <a:fillRect/>
          </a:stretch>
        </p:blipFill>
        <p:spPr>
          <a:xfrm>
            <a:off x="457200" y="2348706"/>
            <a:ext cx="4038600" cy="3028950"/>
          </a:xfrm>
        </p:spPr>
      </p:pic>
    </p:spTree>
    <p:extLst>
      <p:ext uri="{BB962C8B-B14F-4D97-AF65-F5344CB8AC3E}">
        <p14:creationId xmlns:p14="http://schemas.microsoft.com/office/powerpoint/2010/main" val="7353056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0" y="0"/>
            <a:ext cx="9144793" cy="6769798"/>
            <a:chOff x="0" y="0"/>
            <a:chExt cx="9144793" cy="6769798"/>
          </a:xfrm>
        </p:grpSpPr>
        <p:pic>
          <p:nvPicPr>
            <p:cNvPr id="7" name="Picture 6"/>
            <p:cNvPicPr>
              <a:picLocks noChangeAspect="1" noChangeArrowheads="1"/>
            </p:cNvPicPr>
            <p:nvPr/>
          </p:nvPicPr>
          <p:blipFill>
            <a:blip r:embed="rId2" cstate="print"/>
            <a:srcRect r="24643"/>
            <a:stretch>
              <a:fillRect/>
            </a:stretch>
          </p:blipFill>
          <p:spPr bwMode="auto">
            <a:xfrm>
              <a:off x="8122261" y="1464355"/>
              <a:ext cx="1021739" cy="4392488"/>
            </a:xfrm>
            <a:prstGeom prst="rect">
              <a:avLst/>
            </a:prstGeom>
            <a:noFill/>
            <a:ln w="9525">
              <a:noFill/>
              <a:miter lim="800000"/>
              <a:headEnd/>
              <a:tailEnd/>
            </a:ln>
            <a:effectLst/>
          </p:spPr>
        </p:pic>
        <p:pic>
          <p:nvPicPr>
            <p:cNvPr id="8" name="Picture 7"/>
            <p:cNvPicPr>
              <a:picLocks noChangeAspect="1"/>
            </p:cNvPicPr>
            <p:nvPr/>
          </p:nvPicPr>
          <p:blipFill>
            <a:blip r:embed="rId3"/>
            <a:stretch>
              <a:fillRect/>
            </a:stretch>
          </p:blipFill>
          <p:spPr>
            <a:xfrm>
              <a:off x="0" y="5733256"/>
              <a:ext cx="9144793" cy="1036542"/>
            </a:xfrm>
            <a:prstGeom prst="rect">
              <a:avLst/>
            </a:prstGeom>
          </p:spPr>
        </p:pic>
        <p:pic>
          <p:nvPicPr>
            <p:cNvPr id="9" name="Picture 4"/>
            <p:cNvPicPr>
              <a:picLocks noChangeAspect="1" noChangeArrowheads="1"/>
            </p:cNvPicPr>
            <p:nvPr/>
          </p:nvPicPr>
          <p:blipFill>
            <a:blip r:embed="rId4" cstate="print"/>
            <a:srcRect t="25000"/>
            <a:stretch>
              <a:fillRect/>
            </a:stretch>
          </p:blipFill>
          <p:spPr bwMode="auto">
            <a:xfrm>
              <a:off x="0" y="0"/>
              <a:ext cx="9144000" cy="1728192"/>
            </a:xfrm>
            <a:prstGeom prst="rect">
              <a:avLst/>
            </a:prstGeom>
            <a:noFill/>
            <a:ln w="9525">
              <a:noFill/>
              <a:miter lim="800000"/>
              <a:headEnd/>
              <a:tailEnd/>
            </a:ln>
            <a:effectLst/>
          </p:spPr>
        </p:pic>
      </p:grpSp>
      <p:sp>
        <p:nvSpPr>
          <p:cNvPr id="2" name="Title 1"/>
          <p:cNvSpPr>
            <a:spLocks noGrp="1"/>
          </p:cNvSpPr>
          <p:nvPr>
            <p:ph type="title"/>
          </p:nvPr>
        </p:nvSpPr>
        <p:spPr/>
        <p:txBody>
          <a:bodyPr/>
          <a:lstStyle/>
          <a:p>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Community</a:t>
            </a:r>
            <a:r>
              <a:rPr lang="en-GB" dirty="0" smtClean="0"/>
              <a:t> </a:t>
            </a:r>
            <a:r>
              <a:rPr lang="en-GB" dirty="0">
                <a:solidFill>
                  <a:srgbClr val="171280"/>
                </a:solidFill>
                <a:latin typeface="Tahoma" panose="020B0604030504040204" pitchFamily="34" charset="0"/>
                <a:ea typeface="Tahoma" panose="020B0604030504040204" pitchFamily="34" charset="0"/>
                <a:cs typeface="Tahoma" panose="020B0604030504040204" pitchFamily="34" charset="0"/>
              </a:rPr>
              <a:t>Volunteer</a:t>
            </a:r>
            <a:endParaRPr lang="en-GB" dirty="0">
              <a:solidFill>
                <a:srgbClr val="171280"/>
              </a:solidFill>
              <a:latin typeface="Tahoma" panose="020B0604030504040204" pitchFamily="34" charset="0"/>
              <a:ea typeface="Tahoma" panose="020B0604030504040204" pitchFamily="34" charset="0"/>
              <a:cs typeface="Tahoma" panose="020B0604030504040204" pitchFamily="34" charset="0"/>
            </a:endParaRPr>
          </a:p>
        </p:txBody>
      </p:sp>
      <p:pic>
        <p:nvPicPr>
          <p:cNvPr id="5" name="Content Placeholder 4"/>
          <p:cNvPicPr>
            <a:picLocks noGrp="1" noChangeAspect="1"/>
          </p:cNvPicPr>
          <p:nvPr>
            <p:ph sz="half" idx="1"/>
          </p:nvPr>
        </p:nvPicPr>
        <p:blipFill>
          <a:blip r:embed="rId5" cstate="print">
            <a:extLst>
              <a:ext uri="{28A0092B-C50C-407E-A947-70E740481C1C}">
                <a14:useLocalDpi xmlns:a14="http://schemas.microsoft.com/office/drawing/2010/main" val="0"/>
              </a:ext>
            </a:extLst>
          </a:blip>
          <a:stretch>
            <a:fillRect/>
          </a:stretch>
        </p:blipFill>
        <p:spPr>
          <a:xfrm>
            <a:off x="457200" y="2348706"/>
            <a:ext cx="4038600" cy="3028950"/>
          </a:xfrm>
        </p:spPr>
      </p:pic>
      <p:sp>
        <p:nvSpPr>
          <p:cNvPr id="4" name="Content Placeholder 3"/>
          <p:cNvSpPr>
            <a:spLocks noGrp="1"/>
          </p:cNvSpPr>
          <p:nvPr>
            <p:ph sz="half" idx="2"/>
          </p:nvPr>
        </p:nvSpPr>
        <p:spPr/>
        <p:txBody>
          <a:bodyPr>
            <a:normAutofit fontScale="92500" lnSpcReduction="10000"/>
          </a:bodyPr>
          <a:lstStyle/>
          <a:p>
            <a:pPr>
              <a:spcAft>
                <a:spcPts val="600"/>
              </a:spcAft>
            </a:pPr>
            <a:r>
              <a:rPr lang="en-GB" sz="2000" dirty="0">
                <a:latin typeface="Garamond" panose="02020404030301010803" pitchFamily="18" charset="0"/>
                <a:cs typeface="Arial" panose="020B0604020202020204" pitchFamily="34" charset="0"/>
              </a:rPr>
              <a:t>Provide social support </a:t>
            </a:r>
          </a:p>
          <a:p>
            <a:pPr lvl="1">
              <a:spcAft>
                <a:spcPts val="600"/>
              </a:spcAft>
              <a:buFont typeface="Courier New" panose="02070309020205020404" pitchFamily="49" charset="0"/>
              <a:buChar char="o"/>
            </a:pPr>
            <a:r>
              <a:rPr lang="en-GB" sz="1600" dirty="0">
                <a:latin typeface="Garamond" panose="02020404030301010803" pitchFamily="18" charset="0"/>
                <a:cs typeface="Arial" panose="020B0604020202020204" pitchFamily="34" charset="0"/>
              </a:rPr>
              <a:t>offer an listening ear</a:t>
            </a:r>
          </a:p>
          <a:p>
            <a:pPr lvl="1">
              <a:spcAft>
                <a:spcPts val="600"/>
              </a:spcAft>
              <a:buFont typeface="Courier New" panose="02070309020205020404" pitchFamily="49" charset="0"/>
              <a:buChar char="o"/>
            </a:pPr>
            <a:r>
              <a:rPr lang="en-GB" sz="1600" dirty="0">
                <a:latin typeface="Garamond" panose="02020404030301010803" pitchFamily="18" charset="0"/>
                <a:cs typeface="Arial" panose="020B0604020202020204" pitchFamily="34" charset="0"/>
              </a:rPr>
              <a:t>being there a someone to talk to</a:t>
            </a:r>
          </a:p>
          <a:p>
            <a:pPr lvl="1">
              <a:spcAft>
                <a:spcPts val="600"/>
              </a:spcAft>
              <a:buFont typeface="Courier New" panose="02070309020205020404" pitchFamily="49" charset="0"/>
              <a:buChar char="o"/>
            </a:pPr>
            <a:r>
              <a:rPr lang="en-GB" sz="1600" dirty="0">
                <a:latin typeface="Garamond" panose="02020404030301010803" pitchFamily="18" charset="0"/>
                <a:cs typeface="Arial" panose="020B0604020202020204" pitchFamily="34" charset="0"/>
              </a:rPr>
              <a:t>offer top tips for them to improve their wellbeing </a:t>
            </a:r>
          </a:p>
          <a:p>
            <a:pPr lvl="1">
              <a:spcAft>
                <a:spcPts val="600"/>
              </a:spcAft>
              <a:buFont typeface="Courier New" panose="02070309020205020404" pitchFamily="49" charset="0"/>
              <a:buChar char="o"/>
            </a:pPr>
            <a:r>
              <a:rPr lang="en-GB" sz="1600" dirty="0">
                <a:latin typeface="Garamond" panose="02020404030301010803" pitchFamily="18" charset="0"/>
                <a:cs typeface="Arial" panose="020B0604020202020204" pitchFamily="34" charset="0"/>
              </a:rPr>
              <a:t>general socialising e.g. chatting, puzzles, reading</a:t>
            </a:r>
            <a:endParaRPr lang="en-GB" dirty="0">
              <a:latin typeface="Garamond" panose="02020404030301010803" pitchFamily="18" charset="0"/>
              <a:cs typeface="Arial" panose="020B0604020202020204" pitchFamily="34" charset="0"/>
            </a:endParaRPr>
          </a:p>
          <a:p>
            <a:pPr>
              <a:spcAft>
                <a:spcPts val="600"/>
              </a:spcAft>
            </a:pPr>
            <a:r>
              <a:rPr lang="en-GB" sz="2000" dirty="0">
                <a:latin typeface="Garamond" panose="02020404030301010803" pitchFamily="18" charset="0"/>
                <a:cs typeface="Arial" panose="020B0604020202020204" pitchFamily="34" charset="0"/>
              </a:rPr>
              <a:t>Provide </a:t>
            </a:r>
            <a:r>
              <a:rPr lang="en-GB" sz="2000" dirty="0" smtClean="0">
                <a:latin typeface="Garamond" panose="02020404030301010803" pitchFamily="18" charset="0"/>
                <a:cs typeface="Arial" panose="020B0604020202020204" pitchFamily="34" charset="0"/>
              </a:rPr>
              <a:t>practical </a:t>
            </a:r>
            <a:r>
              <a:rPr lang="en-GB" sz="2000" dirty="0">
                <a:latin typeface="Garamond" panose="02020404030301010803" pitchFamily="18" charset="0"/>
                <a:cs typeface="Arial" panose="020B0604020202020204" pitchFamily="34" charset="0"/>
              </a:rPr>
              <a:t>support </a:t>
            </a:r>
          </a:p>
          <a:p>
            <a:pPr lvl="1">
              <a:spcAft>
                <a:spcPts val="600"/>
              </a:spcAft>
              <a:buFont typeface="Courier New" panose="02070309020205020404" pitchFamily="49" charset="0"/>
              <a:buChar char="o"/>
            </a:pPr>
            <a:r>
              <a:rPr lang="en-GB" sz="1600" dirty="0">
                <a:latin typeface="Garamond" panose="02020404030301010803" pitchFamily="18" charset="0"/>
                <a:cs typeface="Arial" panose="020B0604020202020204" pitchFamily="34" charset="0"/>
              </a:rPr>
              <a:t>Make a hot drink/offer a glass of water</a:t>
            </a:r>
          </a:p>
          <a:p>
            <a:pPr lvl="1">
              <a:spcAft>
                <a:spcPts val="600"/>
              </a:spcAft>
              <a:buFont typeface="Courier New" panose="02070309020205020404" pitchFamily="49" charset="0"/>
              <a:buChar char="o"/>
            </a:pPr>
            <a:r>
              <a:rPr lang="en-GB" sz="1600" dirty="0">
                <a:latin typeface="Garamond" panose="02020404030301010803" pitchFamily="18" charset="0"/>
                <a:cs typeface="Arial" panose="020B0604020202020204" pitchFamily="34" charset="0"/>
              </a:rPr>
              <a:t>Bring for a walk</a:t>
            </a:r>
          </a:p>
          <a:p>
            <a:pPr lvl="1">
              <a:spcAft>
                <a:spcPts val="600"/>
              </a:spcAft>
              <a:buFont typeface="Courier New" panose="02070309020205020404" pitchFamily="49" charset="0"/>
              <a:buChar char="o"/>
            </a:pPr>
            <a:r>
              <a:rPr lang="en-GB" sz="1600" dirty="0">
                <a:latin typeface="Garamond" panose="02020404030301010803" pitchFamily="18" charset="0"/>
                <a:cs typeface="Arial" panose="020B0604020202020204" pitchFamily="34" charset="0"/>
              </a:rPr>
              <a:t>Refer to partner organisations</a:t>
            </a:r>
          </a:p>
          <a:p>
            <a:pPr lvl="1">
              <a:spcAft>
                <a:spcPts val="600"/>
              </a:spcAft>
              <a:buFont typeface="Courier New" panose="02070309020205020404" pitchFamily="49" charset="0"/>
              <a:buChar char="o"/>
            </a:pPr>
            <a:r>
              <a:rPr lang="en-GB" sz="1600" dirty="0">
                <a:latin typeface="Garamond" panose="02020404030301010803" pitchFamily="18" charset="0"/>
                <a:cs typeface="Arial" panose="020B0604020202020204" pitchFamily="34" charset="0"/>
              </a:rPr>
              <a:t>Shopping e.g. snack, drinks</a:t>
            </a:r>
          </a:p>
          <a:p>
            <a:pPr lvl="1">
              <a:spcAft>
                <a:spcPts val="600"/>
              </a:spcAft>
              <a:buFont typeface="Courier New" panose="02070309020205020404" pitchFamily="49" charset="0"/>
              <a:buChar char="o"/>
            </a:pPr>
            <a:r>
              <a:rPr lang="en-GB" sz="1600" dirty="0">
                <a:latin typeface="Garamond" panose="02020404030301010803" pitchFamily="18" charset="0"/>
                <a:cs typeface="Arial" panose="020B0604020202020204" pitchFamily="34" charset="0"/>
              </a:rPr>
              <a:t>Deal with small household chores e.g. making bed</a:t>
            </a:r>
          </a:p>
          <a:p>
            <a:endParaRPr lang="en-GB" dirty="0"/>
          </a:p>
        </p:txBody>
      </p:sp>
    </p:spTree>
    <p:extLst>
      <p:ext uri="{BB962C8B-B14F-4D97-AF65-F5344CB8AC3E}">
        <p14:creationId xmlns:p14="http://schemas.microsoft.com/office/powerpoint/2010/main" val="1629830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179</TotalTime>
  <Words>620</Words>
  <Application>Microsoft Office PowerPoint</Application>
  <PresentationFormat>On-screen Show (4:3)</PresentationFormat>
  <Paragraphs>94</Paragraphs>
  <Slides>14</Slides>
  <Notes>3</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Office Theme</vt:lpstr>
      <vt:lpstr>Custom Design</vt:lpstr>
      <vt:lpstr>Wellbeing  Ward &amp; Community Volunteers</vt:lpstr>
      <vt:lpstr>Two Partners</vt:lpstr>
      <vt:lpstr>Why Wellbeing Matters</vt:lpstr>
      <vt:lpstr>Five Ways To Wellbeing</vt:lpstr>
      <vt:lpstr>Identified Problems</vt:lpstr>
      <vt:lpstr>The Project</vt:lpstr>
      <vt:lpstr>Volunteers</vt:lpstr>
      <vt:lpstr>Ward Volunteer</vt:lpstr>
      <vt:lpstr>Community Volunteer</vt:lpstr>
      <vt:lpstr>Support</vt:lpstr>
      <vt:lpstr> Patients Supported</vt:lpstr>
      <vt:lpstr>Outcomes</vt:lpstr>
      <vt:lpstr>The Journey So Far</vt:lpstr>
      <vt:lpstr>Risks and Mitigating Factors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Wellbeing Ward &amp; Community Volunteers</dc:title>
  <dc:creator>Claire Jones</dc:creator>
  <cp:lastModifiedBy>Claire Jones</cp:lastModifiedBy>
  <cp:revision>16</cp:revision>
  <dcterms:created xsi:type="dcterms:W3CDTF">2015-11-01T20:16:55Z</dcterms:created>
  <dcterms:modified xsi:type="dcterms:W3CDTF">2015-11-01T23:48:16Z</dcterms:modified>
</cp:coreProperties>
</file>