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25" r:id="rId2"/>
    <p:sldMasterId id="2147483737" r:id="rId3"/>
    <p:sldMasterId id="2147483749" r:id="rId4"/>
    <p:sldMasterId id="2147483761" r:id="rId5"/>
    <p:sldMasterId id="2147483773" r:id="rId6"/>
    <p:sldMasterId id="2147483798" r:id="rId7"/>
    <p:sldMasterId id="2147483812" r:id="rId8"/>
  </p:sldMasterIdLst>
  <p:notesMasterIdLst>
    <p:notesMasterId r:id="rId30"/>
  </p:notesMasterIdLst>
  <p:handoutMasterIdLst>
    <p:handoutMasterId r:id="rId31"/>
  </p:handoutMasterIdLst>
  <p:sldIdLst>
    <p:sldId id="257" r:id="rId9"/>
    <p:sldId id="258" r:id="rId10"/>
    <p:sldId id="659" r:id="rId11"/>
    <p:sldId id="642" r:id="rId12"/>
    <p:sldId id="660" r:id="rId13"/>
    <p:sldId id="671" r:id="rId14"/>
    <p:sldId id="670" r:id="rId15"/>
    <p:sldId id="666" r:id="rId16"/>
    <p:sldId id="631" r:id="rId17"/>
    <p:sldId id="629" r:id="rId18"/>
    <p:sldId id="633" r:id="rId19"/>
    <p:sldId id="655" r:id="rId20"/>
    <p:sldId id="667" r:id="rId21"/>
    <p:sldId id="652" r:id="rId22"/>
    <p:sldId id="638" r:id="rId23"/>
    <p:sldId id="427" r:id="rId24"/>
    <p:sldId id="428" r:id="rId25"/>
    <p:sldId id="643" r:id="rId26"/>
    <p:sldId id="517" r:id="rId27"/>
    <p:sldId id="668" r:id="rId28"/>
    <p:sldId id="672" r:id="rId29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591" autoAdjust="0"/>
    <p:restoredTop sz="96117" autoAdjust="0"/>
  </p:normalViewPr>
  <p:slideViewPr>
    <p:cSldViewPr>
      <p:cViewPr>
        <p:scale>
          <a:sx n="50" d="100"/>
          <a:sy n="50" d="100"/>
        </p:scale>
        <p:origin x="-1699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38E17C-6111-4C10-8D5E-F5C2B2AEBCC0}" type="doc">
      <dgm:prSet loTypeId="urn:microsoft.com/office/officeart/2005/8/layout/cycle5" loCatId="cycl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0DBF265-EB47-47F9-A5D8-94E043F0F9A2}">
      <dgm:prSet phldrT="[Text]"/>
      <dgm:spPr>
        <a:solidFill>
          <a:srgbClr val="0033CC"/>
        </a:solidFill>
      </dgm:spPr>
      <dgm:t>
        <a:bodyPr/>
        <a:lstStyle/>
        <a:p>
          <a:r>
            <a:rPr lang="en-GB" b="1" dirty="0" smtClean="0"/>
            <a:t>Quality improvement</a:t>
          </a:r>
          <a:endParaRPr lang="en-GB" b="1" dirty="0"/>
        </a:p>
      </dgm:t>
    </dgm:pt>
    <dgm:pt modelId="{3CB3839C-97B5-4274-A331-CEF2AC1FA3CB}" type="parTrans" cxnId="{B6D9FF4C-855A-459E-8F14-81CBACE5007F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109E9A59-D81B-480F-920E-9604126B5741}" type="sibTrans" cxnId="{B6D9FF4C-855A-459E-8F14-81CBACE5007F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634A81ED-33A9-464B-9EB1-5A5042119BFA}">
      <dgm:prSet phldrT="[Text]"/>
      <dgm:spPr>
        <a:solidFill>
          <a:srgbClr val="0033CC"/>
        </a:solidFill>
      </dgm:spPr>
      <dgm:t>
        <a:bodyPr/>
        <a:lstStyle/>
        <a:p>
          <a:r>
            <a:rPr lang="en-GB" b="1" dirty="0" smtClean="0"/>
            <a:t>Change management</a:t>
          </a:r>
          <a:endParaRPr lang="en-GB" b="1" dirty="0"/>
        </a:p>
      </dgm:t>
    </dgm:pt>
    <dgm:pt modelId="{282A1D9C-2658-4E6C-9BE0-8F0855185316}" type="parTrans" cxnId="{79E0D3EE-DBDB-4249-AF37-2DA90354A4D3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F1BDDB6F-FD5D-46A0-AB2F-F40E0DAFB91C}" type="sibTrans" cxnId="{79E0D3EE-DBDB-4249-AF37-2DA90354A4D3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A61C31B0-8809-4144-8DD8-7A182A65BA25}">
      <dgm:prSet phldrT="[Text]"/>
      <dgm:spPr>
        <a:solidFill>
          <a:srgbClr val="0033CC"/>
        </a:solidFill>
      </dgm:spPr>
      <dgm:t>
        <a:bodyPr/>
        <a:lstStyle/>
        <a:p>
          <a:r>
            <a:rPr lang="en-GB" b="1" dirty="0" smtClean="0"/>
            <a:t>System leadership</a:t>
          </a:r>
          <a:endParaRPr lang="en-GB" b="1" dirty="0"/>
        </a:p>
      </dgm:t>
    </dgm:pt>
    <dgm:pt modelId="{04803B98-7387-4D01-9B10-2546888DF1C7}" type="parTrans" cxnId="{479B99D2-518E-44F5-9060-4FD916912896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E2C64F49-BD05-40A2-B318-B28F0299DF8B}" type="sibTrans" cxnId="{479B99D2-518E-44F5-9060-4FD916912896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71FB7C8F-A48C-4A17-BFF8-98B9DD5ABB26}">
      <dgm:prSet phldrT="[Text]"/>
      <dgm:spPr>
        <a:solidFill>
          <a:srgbClr val="0033CC"/>
        </a:solidFill>
      </dgm:spPr>
      <dgm:t>
        <a:bodyPr/>
        <a:lstStyle/>
        <a:p>
          <a:r>
            <a:rPr lang="en-GB" b="1" dirty="0" smtClean="0"/>
            <a:t>Technical</a:t>
          </a:r>
          <a:endParaRPr lang="en-GB" b="1" dirty="0"/>
        </a:p>
      </dgm:t>
    </dgm:pt>
    <dgm:pt modelId="{B0780D72-9215-40E7-8793-595A7D317A66}" type="parTrans" cxnId="{6C86FB94-77DB-4C94-A349-623326D80C3F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1C8C88F4-D9CB-44D4-AF7F-6D00CB60B5CE}" type="sibTrans" cxnId="{6C86FB94-77DB-4C94-A349-623326D80C3F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D48450D6-08BB-4F7A-ACB3-C4E8AAFE5C24}" type="pres">
      <dgm:prSet presAssocID="{8338E17C-6111-4C10-8D5E-F5C2B2AEBCC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B327096-6915-4660-B0D5-C1A081100A1D}" type="pres">
      <dgm:prSet presAssocID="{40DBF265-EB47-47F9-A5D8-94E043F0F9A2}" presName="node" presStyleLbl="node1" presStyleIdx="0" presStyleCnt="4" custRadScaleRad="100187" custRadScaleInc="75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7783DA-B695-4CB7-AA76-A7E68C871751}" type="pres">
      <dgm:prSet presAssocID="{40DBF265-EB47-47F9-A5D8-94E043F0F9A2}" presName="spNode" presStyleCnt="0"/>
      <dgm:spPr/>
    </dgm:pt>
    <dgm:pt modelId="{CDD8E29D-4E25-443A-B983-BFDCF637E47B}" type="pres">
      <dgm:prSet presAssocID="{109E9A59-D81B-480F-920E-9604126B5741}" presName="sibTrans" presStyleLbl="sibTrans1D1" presStyleIdx="0" presStyleCnt="4"/>
      <dgm:spPr/>
      <dgm:t>
        <a:bodyPr/>
        <a:lstStyle/>
        <a:p>
          <a:endParaRPr lang="en-GB"/>
        </a:p>
      </dgm:t>
    </dgm:pt>
    <dgm:pt modelId="{014081E3-3485-457E-AE7E-917C9DFFA394}" type="pres">
      <dgm:prSet presAssocID="{634A81ED-33A9-464B-9EB1-5A5042119BF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9BEA3B-9871-43D8-A0AD-77143251A00B}" type="pres">
      <dgm:prSet presAssocID="{634A81ED-33A9-464B-9EB1-5A5042119BFA}" presName="spNode" presStyleCnt="0"/>
      <dgm:spPr/>
    </dgm:pt>
    <dgm:pt modelId="{878A1132-D143-4399-93DD-2C54D86D3EF2}" type="pres">
      <dgm:prSet presAssocID="{F1BDDB6F-FD5D-46A0-AB2F-F40E0DAFB91C}" presName="sibTrans" presStyleLbl="sibTrans1D1" presStyleIdx="1" presStyleCnt="4"/>
      <dgm:spPr/>
      <dgm:t>
        <a:bodyPr/>
        <a:lstStyle/>
        <a:p>
          <a:endParaRPr lang="en-GB"/>
        </a:p>
      </dgm:t>
    </dgm:pt>
    <dgm:pt modelId="{3A19B84C-49C8-4ED6-B7A4-EB908B5CC2DE}" type="pres">
      <dgm:prSet presAssocID="{A61C31B0-8809-4144-8DD8-7A182A65BA2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11ECD9-F2BD-45B2-B4BD-7540C4ECE2A2}" type="pres">
      <dgm:prSet presAssocID="{A61C31B0-8809-4144-8DD8-7A182A65BA25}" presName="spNode" presStyleCnt="0"/>
      <dgm:spPr/>
    </dgm:pt>
    <dgm:pt modelId="{3AFA0BE7-FFF0-4B7A-8751-946D4ECD1886}" type="pres">
      <dgm:prSet presAssocID="{E2C64F49-BD05-40A2-B318-B28F0299DF8B}" presName="sibTrans" presStyleLbl="sibTrans1D1" presStyleIdx="2" presStyleCnt="4"/>
      <dgm:spPr/>
      <dgm:t>
        <a:bodyPr/>
        <a:lstStyle/>
        <a:p>
          <a:endParaRPr lang="en-GB"/>
        </a:p>
      </dgm:t>
    </dgm:pt>
    <dgm:pt modelId="{8E36F0E7-F8AC-48B9-81A3-28D50F9515E2}" type="pres">
      <dgm:prSet presAssocID="{71FB7C8F-A48C-4A17-BFF8-98B9DD5ABB2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AEDA32-C71D-4830-B364-B4B2C59CB5F2}" type="pres">
      <dgm:prSet presAssocID="{71FB7C8F-A48C-4A17-BFF8-98B9DD5ABB26}" presName="spNode" presStyleCnt="0"/>
      <dgm:spPr/>
    </dgm:pt>
    <dgm:pt modelId="{A1A37138-B65A-4E40-A893-49988EEEF8DB}" type="pres">
      <dgm:prSet presAssocID="{1C8C88F4-D9CB-44D4-AF7F-6D00CB60B5CE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79E0D3EE-DBDB-4249-AF37-2DA90354A4D3}" srcId="{8338E17C-6111-4C10-8D5E-F5C2B2AEBCC0}" destId="{634A81ED-33A9-464B-9EB1-5A5042119BFA}" srcOrd="1" destOrd="0" parTransId="{282A1D9C-2658-4E6C-9BE0-8F0855185316}" sibTransId="{F1BDDB6F-FD5D-46A0-AB2F-F40E0DAFB91C}"/>
    <dgm:cxn modelId="{5CEB5F77-07EC-4C6C-AC14-677712977DA7}" type="presOf" srcId="{F1BDDB6F-FD5D-46A0-AB2F-F40E0DAFB91C}" destId="{878A1132-D143-4399-93DD-2C54D86D3EF2}" srcOrd="0" destOrd="0" presId="urn:microsoft.com/office/officeart/2005/8/layout/cycle5"/>
    <dgm:cxn modelId="{6C86FB94-77DB-4C94-A349-623326D80C3F}" srcId="{8338E17C-6111-4C10-8D5E-F5C2B2AEBCC0}" destId="{71FB7C8F-A48C-4A17-BFF8-98B9DD5ABB26}" srcOrd="3" destOrd="0" parTransId="{B0780D72-9215-40E7-8793-595A7D317A66}" sibTransId="{1C8C88F4-D9CB-44D4-AF7F-6D00CB60B5CE}"/>
    <dgm:cxn modelId="{B6D9FF4C-855A-459E-8F14-81CBACE5007F}" srcId="{8338E17C-6111-4C10-8D5E-F5C2B2AEBCC0}" destId="{40DBF265-EB47-47F9-A5D8-94E043F0F9A2}" srcOrd="0" destOrd="0" parTransId="{3CB3839C-97B5-4274-A331-CEF2AC1FA3CB}" sibTransId="{109E9A59-D81B-480F-920E-9604126B5741}"/>
    <dgm:cxn modelId="{E90B86CF-9A3B-4AAE-90C6-689F55AB305C}" type="presOf" srcId="{8338E17C-6111-4C10-8D5E-F5C2B2AEBCC0}" destId="{D48450D6-08BB-4F7A-ACB3-C4E8AAFE5C24}" srcOrd="0" destOrd="0" presId="urn:microsoft.com/office/officeart/2005/8/layout/cycle5"/>
    <dgm:cxn modelId="{044CB510-94B5-4DDD-AC15-F79FA135CACF}" type="presOf" srcId="{1C8C88F4-D9CB-44D4-AF7F-6D00CB60B5CE}" destId="{A1A37138-B65A-4E40-A893-49988EEEF8DB}" srcOrd="0" destOrd="0" presId="urn:microsoft.com/office/officeart/2005/8/layout/cycle5"/>
    <dgm:cxn modelId="{D7D0934F-E840-4EAA-8CB7-B69B18BDC620}" type="presOf" srcId="{109E9A59-D81B-480F-920E-9604126B5741}" destId="{CDD8E29D-4E25-443A-B983-BFDCF637E47B}" srcOrd="0" destOrd="0" presId="urn:microsoft.com/office/officeart/2005/8/layout/cycle5"/>
    <dgm:cxn modelId="{16EC5EA7-9693-47D4-8FB6-366755EBE6C0}" type="presOf" srcId="{A61C31B0-8809-4144-8DD8-7A182A65BA25}" destId="{3A19B84C-49C8-4ED6-B7A4-EB908B5CC2DE}" srcOrd="0" destOrd="0" presId="urn:microsoft.com/office/officeart/2005/8/layout/cycle5"/>
    <dgm:cxn modelId="{4C0CB320-D485-4809-A348-EF1C8C0A687D}" type="presOf" srcId="{71FB7C8F-A48C-4A17-BFF8-98B9DD5ABB26}" destId="{8E36F0E7-F8AC-48B9-81A3-28D50F9515E2}" srcOrd="0" destOrd="0" presId="urn:microsoft.com/office/officeart/2005/8/layout/cycle5"/>
    <dgm:cxn modelId="{3C60BAC0-F68D-437D-A7E0-A995521F764E}" type="presOf" srcId="{634A81ED-33A9-464B-9EB1-5A5042119BFA}" destId="{014081E3-3485-457E-AE7E-917C9DFFA394}" srcOrd="0" destOrd="0" presId="urn:microsoft.com/office/officeart/2005/8/layout/cycle5"/>
    <dgm:cxn modelId="{730D7B70-37E9-4644-9844-CC43B35C9207}" type="presOf" srcId="{40DBF265-EB47-47F9-A5D8-94E043F0F9A2}" destId="{FB327096-6915-4660-B0D5-C1A081100A1D}" srcOrd="0" destOrd="0" presId="urn:microsoft.com/office/officeart/2005/8/layout/cycle5"/>
    <dgm:cxn modelId="{4B627B15-3D79-4BFF-A1D3-34089CC96D76}" type="presOf" srcId="{E2C64F49-BD05-40A2-B318-B28F0299DF8B}" destId="{3AFA0BE7-FFF0-4B7A-8751-946D4ECD1886}" srcOrd="0" destOrd="0" presId="urn:microsoft.com/office/officeart/2005/8/layout/cycle5"/>
    <dgm:cxn modelId="{479B99D2-518E-44F5-9060-4FD916912896}" srcId="{8338E17C-6111-4C10-8D5E-F5C2B2AEBCC0}" destId="{A61C31B0-8809-4144-8DD8-7A182A65BA25}" srcOrd="2" destOrd="0" parTransId="{04803B98-7387-4D01-9B10-2546888DF1C7}" sibTransId="{E2C64F49-BD05-40A2-B318-B28F0299DF8B}"/>
    <dgm:cxn modelId="{3F3A628B-1475-4451-BD28-8F0791B692F2}" type="presParOf" srcId="{D48450D6-08BB-4F7A-ACB3-C4E8AAFE5C24}" destId="{FB327096-6915-4660-B0D5-C1A081100A1D}" srcOrd="0" destOrd="0" presId="urn:microsoft.com/office/officeart/2005/8/layout/cycle5"/>
    <dgm:cxn modelId="{2C2D4165-9D96-4626-9888-4020BE5C88A8}" type="presParOf" srcId="{D48450D6-08BB-4F7A-ACB3-C4E8AAFE5C24}" destId="{617783DA-B695-4CB7-AA76-A7E68C871751}" srcOrd="1" destOrd="0" presId="urn:microsoft.com/office/officeart/2005/8/layout/cycle5"/>
    <dgm:cxn modelId="{E561E02A-B1DC-42D3-BEC4-67B700171F37}" type="presParOf" srcId="{D48450D6-08BB-4F7A-ACB3-C4E8AAFE5C24}" destId="{CDD8E29D-4E25-443A-B983-BFDCF637E47B}" srcOrd="2" destOrd="0" presId="urn:microsoft.com/office/officeart/2005/8/layout/cycle5"/>
    <dgm:cxn modelId="{AA6CA514-7311-465C-92CC-BB5F58F8A581}" type="presParOf" srcId="{D48450D6-08BB-4F7A-ACB3-C4E8AAFE5C24}" destId="{014081E3-3485-457E-AE7E-917C9DFFA394}" srcOrd="3" destOrd="0" presId="urn:microsoft.com/office/officeart/2005/8/layout/cycle5"/>
    <dgm:cxn modelId="{44B6C33E-C392-4132-9D36-0A7E370A2BEA}" type="presParOf" srcId="{D48450D6-08BB-4F7A-ACB3-C4E8AAFE5C24}" destId="{AA9BEA3B-9871-43D8-A0AD-77143251A00B}" srcOrd="4" destOrd="0" presId="urn:microsoft.com/office/officeart/2005/8/layout/cycle5"/>
    <dgm:cxn modelId="{037ED7FA-5753-4ACF-8AE2-BCE238BFA8CF}" type="presParOf" srcId="{D48450D6-08BB-4F7A-ACB3-C4E8AAFE5C24}" destId="{878A1132-D143-4399-93DD-2C54D86D3EF2}" srcOrd="5" destOrd="0" presId="urn:microsoft.com/office/officeart/2005/8/layout/cycle5"/>
    <dgm:cxn modelId="{9780DFC6-D818-4F52-98FD-1541B3EFEFB4}" type="presParOf" srcId="{D48450D6-08BB-4F7A-ACB3-C4E8AAFE5C24}" destId="{3A19B84C-49C8-4ED6-B7A4-EB908B5CC2DE}" srcOrd="6" destOrd="0" presId="urn:microsoft.com/office/officeart/2005/8/layout/cycle5"/>
    <dgm:cxn modelId="{FD6C1B41-D91F-4BDC-A575-8E19F30BEE14}" type="presParOf" srcId="{D48450D6-08BB-4F7A-ACB3-C4E8AAFE5C24}" destId="{9C11ECD9-F2BD-45B2-B4BD-7540C4ECE2A2}" srcOrd="7" destOrd="0" presId="urn:microsoft.com/office/officeart/2005/8/layout/cycle5"/>
    <dgm:cxn modelId="{83C93C90-42A1-4B6E-A531-3C5C5C2A0BA8}" type="presParOf" srcId="{D48450D6-08BB-4F7A-ACB3-C4E8AAFE5C24}" destId="{3AFA0BE7-FFF0-4B7A-8751-946D4ECD1886}" srcOrd="8" destOrd="0" presId="urn:microsoft.com/office/officeart/2005/8/layout/cycle5"/>
    <dgm:cxn modelId="{A3C2F3D9-2BE3-4F46-8C42-E8BD273A29C2}" type="presParOf" srcId="{D48450D6-08BB-4F7A-ACB3-C4E8AAFE5C24}" destId="{8E36F0E7-F8AC-48B9-81A3-28D50F9515E2}" srcOrd="9" destOrd="0" presId="urn:microsoft.com/office/officeart/2005/8/layout/cycle5"/>
    <dgm:cxn modelId="{A879D9AD-D524-45B5-8984-656904805FC8}" type="presParOf" srcId="{D48450D6-08BB-4F7A-ACB3-C4E8AAFE5C24}" destId="{59AEDA32-C71D-4830-B364-B4B2C59CB5F2}" srcOrd="10" destOrd="0" presId="urn:microsoft.com/office/officeart/2005/8/layout/cycle5"/>
    <dgm:cxn modelId="{3A5F0724-F339-4CC6-932E-B35AB1A23BDB}" type="presParOf" srcId="{D48450D6-08BB-4F7A-ACB3-C4E8AAFE5C24}" destId="{A1A37138-B65A-4E40-A893-49988EEEF8DB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27096-6915-4660-B0D5-C1A081100A1D}">
      <dsp:nvSpPr>
        <dsp:cNvPr id="0" name=""/>
        <dsp:cNvSpPr/>
      </dsp:nvSpPr>
      <dsp:spPr>
        <a:xfrm>
          <a:off x="1583921" y="67489"/>
          <a:ext cx="1416954" cy="921020"/>
        </a:xfrm>
        <a:prstGeom prst="roundRect">
          <a:avLst/>
        </a:prstGeom>
        <a:solidFill>
          <a:srgbClr val="00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Quality improvement</a:t>
          </a:r>
          <a:endParaRPr lang="en-GB" sz="1600" b="1" kern="1200" dirty="0"/>
        </a:p>
      </dsp:txBody>
      <dsp:txXfrm>
        <a:off x="1628881" y="112449"/>
        <a:ext cx="1327034" cy="831100"/>
      </dsp:txXfrm>
    </dsp:sp>
    <dsp:sp modelId="{CDD8E29D-4E25-443A-B983-BFDCF637E47B}">
      <dsp:nvSpPr>
        <dsp:cNvPr id="0" name=""/>
        <dsp:cNvSpPr/>
      </dsp:nvSpPr>
      <dsp:spPr>
        <a:xfrm>
          <a:off x="708403" y="525615"/>
          <a:ext cx="3045134" cy="3045134"/>
        </a:xfrm>
        <a:custGeom>
          <a:avLst/>
          <a:gdLst/>
          <a:ahLst/>
          <a:cxnLst/>
          <a:rect l="0" t="0" r="0" b="0"/>
          <a:pathLst>
            <a:path>
              <a:moveTo>
                <a:pt x="2472922" y="333014"/>
              </a:moveTo>
              <a:arcTo wR="1522567" hR="1522567" stAng="18517318" swAng="1541151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081E3-3485-457E-AE7E-917C9DFFA394}">
      <dsp:nvSpPr>
        <dsp:cNvPr id="0" name=""/>
        <dsp:cNvSpPr/>
      </dsp:nvSpPr>
      <dsp:spPr>
        <a:xfrm>
          <a:off x="3046338" y="1591717"/>
          <a:ext cx="1416954" cy="921020"/>
        </a:xfrm>
        <a:prstGeom prst="roundRect">
          <a:avLst/>
        </a:prstGeom>
        <a:solidFill>
          <a:srgbClr val="00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Change management</a:t>
          </a:r>
          <a:endParaRPr lang="en-GB" sz="1600" b="1" kern="1200" dirty="0"/>
        </a:p>
      </dsp:txBody>
      <dsp:txXfrm>
        <a:off x="3091298" y="1636677"/>
        <a:ext cx="1327034" cy="831100"/>
      </dsp:txXfrm>
    </dsp:sp>
    <dsp:sp modelId="{878A1132-D143-4399-93DD-2C54D86D3EF2}">
      <dsp:nvSpPr>
        <dsp:cNvPr id="0" name=""/>
        <dsp:cNvSpPr/>
      </dsp:nvSpPr>
      <dsp:spPr>
        <a:xfrm>
          <a:off x="709680" y="529660"/>
          <a:ext cx="3045134" cy="3045134"/>
        </a:xfrm>
        <a:custGeom>
          <a:avLst/>
          <a:gdLst/>
          <a:ahLst/>
          <a:cxnLst/>
          <a:rect l="0" t="0" r="0" b="0"/>
          <a:pathLst>
            <a:path>
              <a:moveTo>
                <a:pt x="2887368" y="2197495"/>
              </a:moveTo>
              <a:arcTo wR="1522567" hR="1522567" stAng="1578812" swAng="1634841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9B84C-49C8-4ED6-B7A4-EB908B5CC2DE}">
      <dsp:nvSpPr>
        <dsp:cNvPr id="0" name=""/>
        <dsp:cNvSpPr/>
      </dsp:nvSpPr>
      <dsp:spPr>
        <a:xfrm>
          <a:off x="1523770" y="3114285"/>
          <a:ext cx="1416954" cy="921020"/>
        </a:xfrm>
        <a:prstGeom prst="roundRect">
          <a:avLst/>
        </a:prstGeom>
        <a:solidFill>
          <a:srgbClr val="00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System leadership</a:t>
          </a:r>
          <a:endParaRPr lang="en-GB" sz="1600" b="1" kern="1200" dirty="0"/>
        </a:p>
      </dsp:txBody>
      <dsp:txXfrm>
        <a:off x="1568730" y="3159245"/>
        <a:ext cx="1327034" cy="831100"/>
      </dsp:txXfrm>
    </dsp:sp>
    <dsp:sp modelId="{3AFA0BE7-FFF0-4B7A-8751-946D4ECD1886}">
      <dsp:nvSpPr>
        <dsp:cNvPr id="0" name=""/>
        <dsp:cNvSpPr/>
      </dsp:nvSpPr>
      <dsp:spPr>
        <a:xfrm>
          <a:off x="709680" y="529660"/>
          <a:ext cx="3045134" cy="3045134"/>
        </a:xfrm>
        <a:custGeom>
          <a:avLst/>
          <a:gdLst/>
          <a:ahLst/>
          <a:cxnLst/>
          <a:rect l="0" t="0" r="0" b="0"/>
          <a:pathLst>
            <a:path>
              <a:moveTo>
                <a:pt x="618210" y="2747455"/>
              </a:moveTo>
              <a:arcTo wR="1522567" hR="1522567" stAng="7586347" swAng="1634841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6F0E7-F8AC-48B9-81A3-28D50F9515E2}">
      <dsp:nvSpPr>
        <dsp:cNvPr id="0" name=""/>
        <dsp:cNvSpPr/>
      </dsp:nvSpPr>
      <dsp:spPr>
        <a:xfrm>
          <a:off x="1203" y="1591717"/>
          <a:ext cx="1416954" cy="921020"/>
        </a:xfrm>
        <a:prstGeom prst="roundRect">
          <a:avLst/>
        </a:prstGeom>
        <a:solidFill>
          <a:srgbClr val="00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Technical</a:t>
          </a:r>
          <a:endParaRPr lang="en-GB" sz="1600" b="1" kern="1200" dirty="0"/>
        </a:p>
      </dsp:txBody>
      <dsp:txXfrm>
        <a:off x="46163" y="1636677"/>
        <a:ext cx="1327034" cy="831100"/>
      </dsp:txXfrm>
    </dsp:sp>
    <dsp:sp modelId="{A1A37138-B65A-4E40-A893-49988EEEF8DB}">
      <dsp:nvSpPr>
        <dsp:cNvPr id="0" name=""/>
        <dsp:cNvSpPr/>
      </dsp:nvSpPr>
      <dsp:spPr>
        <a:xfrm>
          <a:off x="710848" y="525964"/>
          <a:ext cx="3045134" cy="3045134"/>
        </a:xfrm>
        <a:custGeom>
          <a:avLst/>
          <a:gdLst/>
          <a:ahLst/>
          <a:cxnLst/>
          <a:rect l="0" t="0" r="0" b="0"/>
          <a:pathLst>
            <a:path>
              <a:moveTo>
                <a:pt x="161766" y="839608"/>
              </a:moveTo>
              <a:arcTo wR="1522567" hR="1522567" stAng="12399069" swAng="1734385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5EB86-7D7B-4A18-9193-ADEE00F86822}" type="datetimeFigureOut">
              <a:rPr lang="en-GB" smtClean="0"/>
              <a:t>02/11/2015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4C688-128C-493E-8941-E7CD2C101F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2422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1CC22-72C3-45F7-A4ED-735CCF2A4CFD}" type="datetimeFigureOut">
              <a:rPr lang="en-GB" smtClean="0"/>
              <a:t>02/11/2015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8F4F5-847D-4419-91F0-3B1C46321E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03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8F4F5-847D-4419-91F0-3B1C46321ED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003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8F4F5-847D-4419-91F0-3B1C46321ED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592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CF3A070-C3D2-4E07-86A6-6506EA28D23D}" type="slidenum">
              <a:rPr lang="en-GB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A9E2B-9E41-4C22-80CE-1A96B928F4B1}" type="slidenum">
              <a:rPr lang="en-GB" smtClean="0"/>
              <a:pPr/>
              <a:t>15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34703A-85E8-8E4A-8895-8010B08D44AD}" type="slidenum">
              <a:rPr lang="en-GB">
                <a:solidFill>
                  <a:prstClr val="black"/>
                </a:solidFill>
              </a:rPr>
              <a:pPr eaLnBrk="1" hangingPunct="1"/>
              <a:t>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40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212" y="4715155"/>
            <a:ext cx="489066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0958AD-C1E1-3648-A21C-1BDAC6A018D4}" type="slidenum">
              <a:rPr lang="en-GB">
                <a:solidFill>
                  <a:prstClr val="black"/>
                </a:solidFill>
              </a:rPr>
              <a:pPr eaLnBrk="1" hangingPunct="1"/>
              <a:t>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40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212" y="4715155"/>
            <a:ext cx="489066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6F2F500-005D-482F-88DE-261D696AC6B0}" type="datetimeFigureOut">
              <a:rPr lang="en-GB"/>
              <a:pPr>
                <a:defRPr/>
              </a:pPr>
              <a:t>02/11/2015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1AC5DBD-C897-450C-B09D-C71B883A341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63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6F2F500-005D-482F-88DE-261D696AC6B0}" type="datetimeFigureOut">
              <a:rPr lang="en-GB"/>
              <a:pPr>
                <a:defRPr/>
              </a:pPr>
              <a:t>02/11/2015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34C499A-32D0-47CC-87E0-B168E582FFD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29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6F2F500-005D-482F-88DE-261D696AC6B0}" type="datetimeFigureOut">
              <a:rPr lang="en-GB"/>
              <a:pPr>
                <a:defRPr/>
              </a:pPr>
              <a:t>02/11/2015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AC53C6D-395F-4F5F-B6B4-5B712902A7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0297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2F500-005D-482F-88DE-261D696AC6B0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600B-F6AA-4305-BED2-124F9D4B7F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477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2F500-005D-482F-88DE-261D696AC6B0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600B-F6AA-4305-BED2-124F9D4B7F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095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2F500-005D-482F-88DE-261D696AC6B0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600B-F6AA-4305-BED2-124F9D4B7F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245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2F500-005D-482F-88DE-261D696AC6B0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600B-F6AA-4305-BED2-124F9D4B7F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568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2F500-005D-482F-88DE-261D696AC6B0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600B-F6AA-4305-BED2-124F9D4B7F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564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2F500-005D-482F-88DE-261D696AC6B0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600B-F6AA-4305-BED2-124F9D4B7F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226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2F500-005D-482F-88DE-261D696AC6B0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600B-F6AA-4305-BED2-124F9D4B7F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86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2F500-005D-482F-88DE-261D696AC6B0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600B-F6AA-4305-BED2-124F9D4B7F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8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6F2F500-005D-482F-88DE-261D696AC6B0}" type="datetimeFigureOut">
              <a:rPr lang="en-GB"/>
              <a:pPr>
                <a:defRPr/>
              </a:pPr>
              <a:t>02/11/2015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AF3F0283-24CF-4D05-A7FB-58448E55364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7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2F500-005D-482F-88DE-261D696AC6B0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600B-F6AA-4305-BED2-124F9D4B7F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22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2F500-005D-482F-88DE-261D696AC6B0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600B-F6AA-4305-BED2-124F9D4B7F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491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2F500-005D-482F-88DE-261D696AC6B0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600B-F6AA-4305-BED2-124F9D4B7F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699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2F500-005D-482F-88DE-261D696AC6B0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600B-F6AA-4305-BED2-124F9D4B7F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477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2F500-005D-482F-88DE-261D696AC6B0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600B-F6AA-4305-BED2-124F9D4B7F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095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2F500-005D-482F-88DE-261D696AC6B0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600B-F6AA-4305-BED2-124F9D4B7F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245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2F500-005D-482F-88DE-261D696AC6B0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600B-F6AA-4305-BED2-124F9D4B7F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568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2F500-005D-482F-88DE-261D696AC6B0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600B-F6AA-4305-BED2-124F9D4B7F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5643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2F500-005D-482F-88DE-261D696AC6B0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600B-F6AA-4305-BED2-124F9D4B7F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226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2F500-005D-482F-88DE-261D696AC6B0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600B-F6AA-4305-BED2-124F9D4B7F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8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6F2F500-005D-482F-88DE-261D696AC6B0}" type="datetimeFigureOut">
              <a:rPr lang="en-GB"/>
              <a:pPr>
                <a:defRPr/>
              </a:pPr>
              <a:t>02/11/2015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59EF8E34-D470-4750-87CA-DCB086AAAD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0979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2F500-005D-482F-88DE-261D696AC6B0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600B-F6AA-4305-BED2-124F9D4B7F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81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2F500-005D-482F-88DE-261D696AC6B0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600B-F6AA-4305-BED2-124F9D4B7F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224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2F500-005D-482F-88DE-261D696AC6B0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600B-F6AA-4305-BED2-124F9D4B7F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491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2F500-005D-482F-88DE-261D696AC6B0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600B-F6AA-4305-BED2-124F9D4B7F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6993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2F500-005D-482F-88DE-261D696AC6B0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600B-F6AA-4305-BED2-124F9D4B7F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3735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2F500-005D-482F-88DE-261D696AC6B0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600B-F6AA-4305-BED2-124F9D4B7F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4527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2F500-005D-482F-88DE-261D696AC6B0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600B-F6AA-4305-BED2-124F9D4B7F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8678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2F500-005D-482F-88DE-261D696AC6B0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600B-F6AA-4305-BED2-124F9D4B7F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8767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2F500-005D-482F-88DE-261D696AC6B0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600B-F6AA-4305-BED2-124F9D4B7F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494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2F500-005D-482F-88DE-261D696AC6B0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600B-F6AA-4305-BED2-124F9D4B7F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65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6F2F500-005D-482F-88DE-261D696AC6B0}" type="datetimeFigureOut">
              <a:rPr lang="en-GB"/>
              <a:pPr>
                <a:defRPr/>
              </a:pPr>
              <a:t>02/11/2015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17545A30-3C05-4DD3-808D-6D8E29B84A7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7705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2F500-005D-482F-88DE-261D696AC6B0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600B-F6AA-4305-BED2-124F9D4B7F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1870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2F500-005D-482F-88DE-261D696AC6B0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600B-F6AA-4305-BED2-124F9D4B7F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8793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2F500-005D-482F-88DE-261D696AC6B0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600B-F6AA-4305-BED2-124F9D4B7F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6329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2F500-005D-482F-88DE-261D696AC6B0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600B-F6AA-4305-BED2-124F9D4B7F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3582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2F500-005D-482F-88DE-261D696AC6B0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600B-F6AA-4305-BED2-124F9D4B7F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8670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5FE4CC-58B7-4D69-959C-974B3151F57E}" type="datetime1">
              <a:rPr lang="en-US" altLang="en-US"/>
              <a:pPr/>
              <a:t>11/2/2015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D6DDB-AB1F-4BAB-A886-D137A02F103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73953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898D2D-0AE1-4A18-A68C-CFCF95B61B52}" type="datetime1">
              <a:rPr lang="en-US" altLang="en-US"/>
              <a:pPr/>
              <a:t>11/2/2015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EFA86-306F-42EF-8816-F4FDC4B9DFF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18586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9578B-65F5-4C29-A5EB-04380DAE1CA1}" type="datetime1">
              <a:rPr lang="en-US" altLang="en-US"/>
              <a:pPr/>
              <a:t>11/2/2015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898FE-3D1F-47FE-A076-4026FB7A5A6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87666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0FF522-6C94-49A8-A0EC-40F2AC5673C3}" type="datetime1">
              <a:rPr lang="en-US" altLang="en-US"/>
              <a:pPr/>
              <a:t>11/2/2015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DFCFE-5C56-4C65-963B-068CD8C9590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00138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93ECF4-B129-446E-857F-607B2448B442}" type="datetime1">
              <a:rPr lang="en-US" altLang="en-US"/>
              <a:pPr/>
              <a:t>11/2/2015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F3040-095F-478B-8BDD-D277F3C09CE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442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6F2F500-005D-482F-88DE-261D696AC6B0}" type="datetimeFigureOut">
              <a:rPr lang="en-GB"/>
              <a:pPr>
                <a:defRPr/>
              </a:pPr>
              <a:t>02/11/2015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FF1145D7-8362-4B8C-9883-FA59A0AD09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9854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8BED4A-CE04-44AB-8662-3107277BABD9}" type="datetime1">
              <a:rPr lang="en-US" altLang="en-US"/>
              <a:pPr/>
              <a:t>11/2/2015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4190D-5CB9-494C-9986-6B55B56F053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80267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FDAC62-752E-4327-8E65-DA9C1B61ED94}" type="datetime1">
              <a:rPr lang="en-US" altLang="en-US"/>
              <a:pPr/>
              <a:t>11/2/2015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DFB68-7DF1-4A95-9EA0-F6862DFB67E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12236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62C6D5-0F65-49EC-8CEE-D9FE24633829}" type="datetime1">
              <a:rPr lang="en-US" altLang="en-US"/>
              <a:pPr/>
              <a:t>11/2/2015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DB568-92AB-4BB4-BFCA-939299CC8F0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70591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4704DC-685D-4BC9-B998-F810C5D436E9}" type="datetime1">
              <a:rPr lang="en-US" altLang="en-US"/>
              <a:pPr/>
              <a:t>11/2/2015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E057F-B84C-4E29-9F65-A0CBDF3C12C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47747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758585-B1E4-4E20-9EAF-867F86453612}" type="datetime1">
              <a:rPr lang="en-US" altLang="en-US"/>
              <a:pPr/>
              <a:t>11/2/2015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1CD92-FBB2-4487-8459-243A81F837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06161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2336F6-7A0A-4865-844C-1AA3D2138C45}" type="datetime1">
              <a:rPr lang="en-US" altLang="en-US"/>
              <a:pPr/>
              <a:t>11/2/2015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04C1F-5DC0-4255-A86F-8EFBD89EEFB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32302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SA_SocialCare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114300"/>
            <a:ext cx="154781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468313" y="1412875"/>
            <a:ext cx="8207375" cy="0"/>
          </a:xfrm>
          <a:prstGeom prst="line">
            <a:avLst/>
          </a:prstGeom>
          <a:ln w="12700">
            <a:solidFill>
              <a:srgbClr val="B4A8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994122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3C83B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0287" y="1607029"/>
            <a:ext cx="8207375" cy="4537645"/>
          </a:xfrm>
        </p:spPr>
        <p:txBody>
          <a:bodyPr lIns="0" tIns="0" rIns="0" b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7879A-9DD9-46F4-8CC5-0393F0CBBC5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4834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2C911-5003-423F-B5C0-BAA2907FFE00}" type="datetime1">
              <a:rPr lang="en-US"/>
              <a:pPr>
                <a:defRPr/>
              </a:pPr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E0C1D-341A-4BAE-8F78-CBB4C04BF6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123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02859-60E6-4142-9EAC-C9E187FB0ECF}" type="datetime1">
              <a:rPr lang="en-US"/>
              <a:pPr>
                <a:defRPr/>
              </a:pPr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0E92B-279F-460F-8A99-B86346B9E7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0262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FE2B-C801-4C4B-861B-C2598B570F34}" type="datetime1">
              <a:rPr lang="en-US"/>
              <a:pPr>
                <a:defRPr/>
              </a:pPr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B7546-B358-4F8C-A50C-55445AE420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6F2F500-005D-482F-88DE-261D696AC6B0}" type="datetimeFigureOut">
              <a:rPr lang="en-GB"/>
              <a:pPr>
                <a:defRPr/>
              </a:pPr>
              <a:t>02/11/2015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079E718-8B90-48CD-8E70-693810A8B8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4298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B6CD8-812D-432E-B3CC-6C1080EF18BA}" type="datetime1">
              <a:rPr lang="en-US"/>
              <a:pPr>
                <a:defRPr/>
              </a:pPr>
              <a:t>11/2/2015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B516D-A391-4D2E-82C2-5DEBC30CE6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22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ACF0A-9A14-459F-968E-152E01E88BA8}" type="datetime1">
              <a:rPr lang="en-US"/>
              <a:pPr>
                <a:defRPr/>
              </a:pPr>
              <a:t>11/2/2015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228D8-C984-4E1C-BB6B-E9CCCA2891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391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21ACA-F990-4C4E-8F05-5976FD9EA765}" type="datetime1">
              <a:rPr lang="en-US"/>
              <a:pPr>
                <a:defRPr/>
              </a:pPr>
              <a:t>11/2/2015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ADD37-85D7-49DF-9F77-A302BDFCE2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397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F20A-95C1-4A7A-9EBB-36BFEA20C89C}" type="datetime1">
              <a:rPr lang="en-US"/>
              <a:pPr>
                <a:defRPr/>
              </a:pPr>
              <a:t>11/2/2015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77B60-F38D-4D74-92DB-C39FFE1C54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3461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F160D-DC9C-4E5B-BF6B-09D4E8E09C31}" type="datetime1">
              <a:rPr lang="en-US"/>
              <a:pPr>
                <a:defRPr/>
              </a:pPr>
              <a:t>11/2/2015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1D178-D30C-43F1-838F-361327D20D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6116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0D4C-6233-4C23-A64C-1B4531ECAFC0}" type="datetime1">
              <a:rPr lang="en-US"/>
              <a:pPr>
                <a:defRPr/>
              </a:pPr>
              <a:t>11/2/2015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E9D91-646E-4F50-B321-3F857E08BC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519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E44F6-D094-4C5A-B25C-012959522AD2}" type="datetime1">
              <a:rPr lang="en-US"/>
              <a:pPr>
                <a:defRPr/>
              </a:pPr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54DD6-1683-465F-99ED-3CAC404654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61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1CBA5-28D7-44D5-8013-6647FF839F08}" type="datetime1">
              <a:rPr lang="en-US"/>
              <a:pPr>
                <a:defRPr/>
              </a:pPr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FC58E-5542-4FE3-B59B-DE61D29363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1147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2973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914400">
              <a:defRPr>
                <a:latin typeface="Calibri" pitchFamily="34" charset="0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3410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176F9-D604-4F48-880B-802926546379}" type="datetime1">
              <a:rPr lang="en-US"/>
              <a:pPr>
                <a:defRPr/>
              </a:pPr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C2126-F827-4E9E-96AC-66C4F75114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6F2F500-005D-482F-88DE-261D696AC6B0}" type="datetimeFigureOut">
              <a:rPr lang="en-GB"/>
              <a:pPr>
                <a:defRPr/>
              </a:pPr>
              <a:t>02/11/2015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193C0B33-FE38-4C83-BAA5-015DCEBD422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801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620D6-E91D-45B5-A050-D3384BB5C66E}" type="datetime1">
              <a:rPr lang="en-US"/>
              <a:pPr>
                <a:defRPr/>
              </a:pPr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31DB3-D3CA-4CAC-BE11-918D6D58A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567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A4936-CC47-4690-9086-9BF7F8449A6D}" type="datetime1">
              <a:rPr lang="en-US"/>
              <a:pPr>
                <a:defRPr/>
              </a:pPr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8AD34-7446-46A6-9BF2-D2F124445A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744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1FDA3-7B7C-4EE3-9C7D-49F6C690724F}" type="datetime1">
              <a:rPr lang="en-US"/>
              <a:pPr>
                <a:defRPr/>
              </a:pPr>
              <a:t>11/2/2015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190AF-8241-469A-A91F-01F76298E1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509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CA2D3-F95D-4AA7-A055-2F454487F3BA}" type="datetime1">
              <a:rPr lang="en-US"/>
              <a:pPr>
                <a:defRPr/>
              </a:pPr>
              <a:t>11/2/2015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4AFA4-511B-42C7-B385-37DD680801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0219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184F9-DC9B-4744-B5A8-B4B9BD636520}" type="datetime1">
              <a:rPr lang="en-US"/>
              <a:pPr>
                <a:defRPr/>
              </a:pPr>
              <a:t>11/2/2015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D7E12-C9FF-45BE-B4F8-3F539FB422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858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B27D9-4ADF-4840-B5CF-286AED684C0D}" type="datetime1">
              <a:rPr lang="en-US"/>
              <a:pPr>
                <a:defRPr/>
              </a:pPr>
              <a:t>11/2/2015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D012E-DB66-4761-8487-69C299CAC5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2040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4D4FC-DF0F-46CB-A5DF-CA7A578E5675}" type="datetime1">
              <a:rPr lang="en-US"/>
              <a:pPr>
                <a:defRPr/>
              </a:pPr>
              <a:t>11/2/2015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BD853-A16E-4CE2-9135-ADBD373A52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924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2075E-AD40-48F2-A424-FEF071808693}" type="datetime1">
              <a:rPr lang="en-US"/>
              <a:pPr>
                <a:defRPr/>
              </a:pPr>
              <a:t>11/2/2015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6AB1B-AC45-44C9-8EFC-EEBEC17655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1893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907D7-648D-422B-B58C-6436071B502F}" type="datetime1">
              <a:rPr lang="en-US"/>
              <a:pPr>
                <a:defRPr/>
              </a:pPr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536D5-B078-4191-9603-ED19997EE8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71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31F8E-6504-470C-B7CB-F506F8EC4C08}" type="datetime1">
              <a:rPr lang="en-US"/>
              <a:pPr>
                <a:defRPr/>
              </a:pPr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EE840-D2FB-4CF2-AB7B-D36FE34287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23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6F2F500-005D-482F-88DE-261D696AC6B0}" type="datetimeFigureOut">
              <a:rPr lang="en-GB"/>
              <a:pPr>
                <a:defRPr/>
              </a:pPr>
              <a:t>02/11/2015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D8C3F9B4-664E-4413-AA5D-4557F16B6A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5886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76400"/>
            <a:ext cx="6997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66800" y="2781300"/>
            <a:ext cx="6997700" cy="32766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6052407-9FBF-0A4E-81CC-DDFB3AF557C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6726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1E828-F903-41F2-94E3-4BAC15E20593}" type="datetime1">
              <a:rPr lang="en-US" altLang="en-US"/>
              <a:pPr>
                <a:defRPr/>
              </a:pPr>
              <a:t>11/2/2015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9F3EB-3567-4840-8E3F-8863CD0B3F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40352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762B4-DC48-4C22-B5A7-46DF64746972}" type="datetime1">
              <a:rPr lang="en-US" altLang="en-US"/>
              <a:pPr>
                <a:defRPr/>
              </a:pPr>
              <a:t>11/2/2015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D45D-CB26-4FC3-B210-3BC23D5D5E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64243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C9ED0-C911-46BE-80C5-ECF935DCF9BE}" type="datetime1">
              <a:rPr lang="en-US" altLang="en-US"/>
              <a:pPr>
                <a:defRPr/>
              </a:pPr>
              <a:t>11/2/2015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7E995-E799-4929-8BAF-57378BC576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35549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2B6E2-324A-4C40-BC05-75F1B763AE10}" type="datetime1">
              <a:rPr lang="en-US" altLang="en-US"/>
              <a:pPr>
                <a:defRPr/>
              </a:pPr>
              <a:t>11/2/2015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1809C-2D58-4F96-B1E7-BFAEA84CDF8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88566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5BC7E-5BD3-4774-BC03-2289852F734E}" type="datetime1">
              <a:rPr lang="en-US" altLang="en-US"/>
              <a:pPr>
                <a:defRPr/>
              </a:pPr>
              <a:t>11/2/2015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02F5F-802D-4B40-8779-3DAD3B76FFC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73769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1F030-0034-4304-B2DB-7C2203BB443E}" type="datetime1">
              <a:rPr lang="en-US" altLang="en-US"/>
              <a:pPr>
                <a:defRPr/>
              </a:pPr>
              <a:t>11/2/2015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E86D1-A286-47AE-9598-57CCD246C9A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03105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CA7B8-5564-46E9-891A-8CC3F4EC0C43}" type="datetime1">
              <a:rPr lang="en-US" altLang="en-US"/>
              <a:pPr>
                <a:defRPr/>
              </a:pPr>
              <a:t>11/2/2015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AA50F-A3B1-4E95-B3C1-8C782D7C4B1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94683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82B49-19D3-4AF6-85FD-B96B66F59FC2}" type="datetime1">
              <a:rPr lang="en-US" altLang="en-US"/>
              <a:pPr>
                <a:defRPr/>
              </a:pPr>
              <a:t>11/2/2015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C48DF-A5E2-43B1-BDE5-2CEF22F6FB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76534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57021-7A7E-4571-9890-622FD682E431}" type="datetime1">
              <a:rPr lang="en-US" altLang="en-US"/>
              <a:pPr>
                <a:defRPr/>
              </a:pPr>
              <a:t>11/2/2015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6B9E7-C396-49A6-84AA-23E7EDA56B6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904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6F2F500-005D-482F-88DE-261D696AC6B0}" type="datetimeFigureOut">
              <a:rPr lang="en-GB"/>
              <a:pPr>
                <a:defRPr/>
              </a:pPr>
              <a:t>02/11/2015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168D26EC-4F16-4400-B7BC-A8D1A4EC86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2575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ADF7B-C177-4A47-A56B-4F3360470DD6}" type="datetime1">
              <a:rPr lang="en-US" altLang="en-US"/>
              <a:pPr>
                <a:defRPr/>
              </a:pPr>
              <a:t>11/2/2015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A529F-1753-4204-80B0-2FF1E64A75B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77253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2A20-669D-4492-9555-F3138E3D2258}" type="datetime1">
              <a:rPr lang="en-US" altLang="en-US"/>
              <a:pPr>
                <a:defRPr/>
              </a:pPr>
              <a:t>11/2/2015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DD424-58EE-4A2B-9FC1-63E2820C70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345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6F2F500-005D-482F-88DE-261D696AC6B0}" type="datetimeFigureOut">
              <a:rPr lang="en-GB"/>
              <a:pPr>
                <a:defRPr/>
              </a:pPr>
              <a:t>02/11/2015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FD19E7A-14C0-4F21-93E4-AC167BA2A1F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24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6F2F500-005D-482F-88DE-261D696AC6B0}" type="datetimeFigureOut">
              <a:rPr lang="en-GB" smtClean="0">
                <a:ea typeface="ＭＳ Ｐゴシック" charset="-128"/>
              </a:rPr>
              <a:pPr/>
              <a:t>02/11/2015</a:t>
            </a:fld>
            <a:endParaRPr lang="en-GB" dirty="0"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370A600B-F6AA-4305-BED2-124F9D4B7FD0}" type="slidenum">
              <a:rPr lang="en-GB" smtClean="0">
                <a:ea typeface="ＭＳ Ｐゴシック" charset="-128"/>
              </a:rPr>
              <a:pPr/>
              <a:t>‹#›</a:t>
            </a:fld>
            <a:endParaRPr lang="en-GB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946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6F2F500-005D-482F-88DE-261D696AC6B0}" type="datetimeFigureOut">
              <a:rPr lang="en-GB" smtClean="0">
                <a:ea typeface="ＭＳ Ｐゴシック" charset="-128"/>
              </a:rPr>
              <a:pPr/>
              <a:t>02/11/2015</a:t>
            </a:fld>
            <a:endParaRPr lang="en-GB" dirty="0"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370A600B-F6AA-4305-BED2-124F9D4B7FD0}" type="slidenum">
              <a:rPr lang="en-GB" smtClean="0">
                <a:ea typeface="ＭＳ Ｐゴシック" charset="-128"/>
              </a:rPr>
              <a:pPr/>
              <a:t>‹#›</a:t>
            </a:fld>
            <a:endParaRPr lang="en-GB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946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6F2F500-005D-482F-88DE-261D696AC6B0}" type="datetimeFigureOut">
              <a:rPr lang="en-GB" smtClean="0">
                <a:ea typeface="ＭＳ Ｐゴシック" charset="-128"/>
              </a:rPr>
              <a:pPr/>
              <a:t>02/11/2015</a:t>
            </a:fld>
            <a:endParaRPr lang="en-GB" dirty="0"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370A600B-F6AA-4305-BED2-124F9D4B7FD0}" type="slidenum">
              <a:rPr lang="en-GB" smtClean="0">
                <a:ea typeface="ＭＳ Ｐゴシック" charset="-128"/>
              </a:rPr>
              <a:pPr/>
              <a:t>‹#›</a:t>
            </a:fld>
            <a:endParaRPr lang="en-GB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49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A286490-40EC-4995-B85B-6C3D019529E6}" type="datetime1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11/2/2015</a:t>
            </a:fld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9AE5078-7E45-49D2-94FB-7E423CC6E2B1}" type="slidenum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558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68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  <a:ea typeface="ＭＳ Ｐゴシック" pitchFamily="-8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41CFFE9-593A-4057-A53F-31F3EE22EC91}" type="datetime1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  <a:ea typeface="ＭＳ Ｐゴシック" pitchFamily="-8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8B5B482-518F-48BD-AC9F-6698ADFDEBF8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4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52538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66925"/>
            <a:ext cx="8229600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j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15D0276-3061-48F9-A5B9-672B1999C6F1}" type="datetime1">
              <a:rPr lang="en-US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11/2/2015</a:t>
            </a:fld>
            <a:endParaRPr lang="en-US" dirty="0"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© AQuA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j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97AF716-8224-4358-8593-8709D5F30883}" type="slidenum">
              <a:rPr lang="en-US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467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0CA0EB6-FD95-481E-9EE9-846844671BCC}" type="datetime1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11/2/2015</a:t>
            </a:fld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1F45098-3C6C-4758-A432-D359394558BC}" type="slidenum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155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ihi.org/" TargetMode="Externa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quanw.nhs.uk/" TargetMode="External"/><Relationship Id="rId2" Type="http://schemas.openxmlformats.org/officeDocument/2006/relationships/hyperlink" Target="mailto:elizabeth.bradbury@srft.nhs.uk" TargetMode="External"/><Relationship Id="rId1" Type="http://schemas.openxmlformats.org/officeDocument/2006/relationships/slideLayout" Target="../slideLayouts/slideLayout86.xml"/><Relationship Id="rId4" Type="http://schemas.openxmlformats.org/officeDocument/2006/relationships/hyperlink" Target="mailto:AQuA@srft.nhs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quanw.nhs.uk/Downloads/SDM/AQ3/Ask%203%20Questions%20Leaflet.pdf" TargetMode="External"/><Relationship Id="rId2" Type="http://schemas.openxmlformats.org/officeDocument/2006/relationships/hyperlink" Target="http://www.kingsfund.org.uk/sites/files/kf/field/field_publication_file/perspectives-nhs-social-care-workforce-jul13.pdf" TargetMode="External"/><Relationship Id="rId1" Type="http://schemas.openxmlformats.org/officeDocument/2006/relationships/slideLayout" Target="../slideLayouts/slideLayout86.xml"/><Relationship Id="rId4" Type="http://schemas.openxmlformats.org/officeDocument/2006/relationships/hyperlink" Target="https://www.aquanw.nhs.uk/Downloads/Integrated%20care/Domain%20Guides%20and%20Supporting%20Information%20Final%20April%202015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dney.org.uk/help-and-information/videos/empowering-kidney-patients-through-self-care/" TargetMode="External"/><Relationship Id="rId2" Type="http://schemas.openxmlformats.org/officeDocument/2006/relationships/hyperlink" Target="https://www.youtube.com/watch?v=VEk-A3k98QA" TargetMode="External"/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aquanw.nhs.uk/" TargetMode="Externa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395536" y="2492896"/>
            <a:ext cx="7344816" cy="252546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3399"/>
                </a:solidFill>
                <a:latin typeface="Calibri"/>
                <a:cs typeface="Calibri"/>
              </a:rPr>
              <a:t>HENW Integrated Care Workforce Demonstrator Site Showcase Event</a:t>
            </a:r>
            <a:r>
              <a:rPr lang="en-US" dirty="0" smtClean="0">
                <a:solidFill>
                  <a:srgbClr val="003399"/>
                </a:solidFill>
                <a:latin typeface="Calibri"/>
                <a:cs typeface="Calibri"/>
              </a:rPr>
              <a:t/>
            </a:r>
            <a:br>
              <a:rPr lang="en-US" dirty="0" smtClean="0">
                <a:solidFill>
                  <a:srgbClr val="003399"/>
                </a:solidFill>
                <a:latin typeface="Calibri"/>
                <a:cs typeface="Calibri"/>
              </a:rPr>
            </a:br>
            <a:r>
              <a:rPr lang="en-US" dirty="0">
                <a:solidFill>
                  <a:srgbClr val="003399"/>
                </a:solidFill>
                <a:latin typeface="Calibri"/>
                <a:cs typeface="Calibri"/>
              </a:rPr>
              <a:t/>
            </a:r>
            <a:br>
              <a:rPr lang="en-US" dirty="0">
                <a:solidFill>
                  <a:srgbClr val="003399"/>
                </a:solidFill>
                <a:latin typeface="Calibri"/>
                <a:cs typeface="Calibri"/>
              </a:rPr>
            </a:br>
            <a:r>
              <a:rPr lang="en-US" sz="2800" dirty="0" smtClean="0">
                <a:solidFill>
                  <a:srgbClr val="003399"/>
                </a:solidFill>
                <a:latin typeface="Calibri"/>
                <a:cs typeface="Calibri"/>
              </a:rPr>
              <a:t>Elizabeth Bradbury, Director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5877272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3</a:t>
            </a:r>
            <a:r>
              <a:rPr lang="en-US" sz="2400" baseline="30000" dirty="0" smtClean="0">
                <a:solidFill>
                  <a:schemeClr val="tx2"/>
                </a:solidFill>
                <a:latin typeface="Calibri"/>
                <a:cs typeface="Calibri"/>
              </a:rPr>
              <a:t>rd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November 2015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5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GB" sz="3200" b="1" dirty="0" smtClean="0"/>
              <a:t>      Where will we work?</a:t>
            </a: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FA86-306F-42EF-8816-F4FDC4B9DFFD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9"/>
          <a:stretch/>
        </p:blipFill>
        <p:spPr bwMode="auto">
          <a:xfrm>
            <a:off x="454639" y="1481281"/>
            <a:ext cx="4282773" cy="259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4" descr="http://www.hkms.org.uk/images/jpg/hospi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77072"/>
            <a:ext cx="4953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Image result for Tesco picture,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152800" cy="236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9" descr="Image result for train station, u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11" descr="Image result for train station, u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681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221087"/>
            <a:ext cx="3012257" cy="225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31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9014"/>
            <a:ext cx="8229600" cy="1143000"/>
          </a:xfrm>
        </p:spPr>
        <p:txBody>
          <a:bodyPr/>
          <a:lstStyle/>
          <a:p>
            <a:r>
              <a:rPr lang="en-GB" sz="3200" b="1" dirty="0" smtClean="0"/>
              <a:t>      Who will we work with?</a:t>
            </a:r>
            <a:endParaRPr lang="en-GB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E86D1-A286-47AE-9598-57CCD246C9A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3907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41" y="5013176"/>
            <a:ext cx="2896841" cy="16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9" name="Picture 13" descr="Image result for local people help each other pictu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977" y="2738579"/>
            <a:ext cx="4618414" cy="294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11" name="Picture 15" descr="Image result for UK volunteer  pictu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617" y="1332014"/>
            <a:ext cx="4683435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642" y="1429517"/>
            <a:ext cx="20859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90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itle 1"/>
          <p:cNvSpPr>
            <a:spLocks noGrp="1"/>
          </p:cNvSpPr>
          <p:nvPr>
            <p:ph type="title"/>
          </p:nvPr>
        </p:nvSpPr>
        <p:spPr>
          <a:xfrm>
            <a:off x="457200" y="123825"/>
            <a:ext cx="8229600" cy="804863"/>
          </a:xfrm>
        </p:spPr>
        <p:txBody>
          <a:bodyPr/>
          <a:lstStyle/>
          <a:p>
            <a:r>
              <a:rPr lang="en-GB" altLang="en-US" sz="3200" b="1" dirty="0" smtClean="0">
                <a:ea typeface="ＭＳ Ｐゴシック" pitchFamily="34" charset="-128"/>
              </a:rPr>
              <a:t>       Partner with service users</a:t>
            </a:r>
          </a:p>
        </p:txBody>
      </p:sp>
      <p:sp>
        <p:nvSpPr>
          <p:cNvPr id="1843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54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GB" altLang="en-US" sz="2400" dirty="0" smtClean="0">
                <a:ea typeface="ＭＳ Ｐゴシック" pitchFamily="34" charset="-128"/>
              </a:rPr>
              <a:t>“You have to help me treat myself. I need to have control in my life.”  </a:t>
            </a:r>
          </a:p>
          <a:p>
            <a:pPr marL="0" indent="0" algn="r">
              <a:buFont typeface="Arial" charset="0"/>
              <a:buNone/>
            </a:pPr>
            <a:r>
              <a:rPr lang="en-GB" altLang="en-US" sz="2000" i="1" dirty="0" smtClean="0">
                <a:ea typeface="ＭＳ Ｐゴシック" pitchFamily="34" charset="-128"/>
              </a:rPr>
              <a:t>Christian Farman. </a:t>
            </a:r>
            <a:r>
              <a:rPr lang="en-GB" altLang="en-US" sz="2000" i="1" dirty="0" smtClean="0">
                <a:ea typeface="ＭＳ Ｐゴシック" pitchFamily="34" charset="-128"/>
                <a:hlinkClick r:id="rId2"/>
              </a:rPr>
              <a:t>www.ihi.org</a:t>
            </a:r>
            <a:endParaRPr lang="en-GB" altLang="en-US" sz="2000" i="1" dirty="0" smtClean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endParaRPr lang="en-GB" altLang="en-US" sz="2400" i="1" dirty="0" smtClean="0">
              <a:ea typeface="ＭＳ Ｐゴシック" pitchFamily="34" charset="-128"/>
            </a:endParaRPr>
          </a:p>
          <a:p>
            <a:pPr marL="0" indent="0" algn="r">
              <a:buFont typeface="Arial" charset="0"/>
              <a:buNone/>
            </a:pPr>
            <a:endParaRPr lang="en-GB" altLang="en-US" sz="2400" i="1" dirty="0" smtClean="0">
              <a:ea typeface="ＭＳ Ｐゴシック" pitchFamily="34" charset="-128"/>
            </a:endParaRPr>
          </a:p>
          <a:p>
            <a:pPr marL="0" indent="0" algn="r">
              <a:buFont typeface="Arial" charset="0"/>
              <a:buNone/>
            </a:pPr>
            <a:endParaRPr lang="en-GB" altLang="en-US" sz="2400" i="1" dirty="0" smtClean="0">
              <a:ea typeface="ＭＳ Ｐゴシック" pitchFamily="34" charset="-128"/>
            </a:endParaRPr>
          </a:p>
          <a:p>
            <a:pPr marL="0" indent="0" algn="r">
              <a:buFont typeface="Arial" charset="0"/>
              <a:buNone/>
            </a:pPr>
            <a:endParaRPr lang="en-GB" altLang="en-US" sz="2400" i="1" dirty="0" smtClean="0">
              <a:ea typeface="ＭＳ Ｐゴシック" pitchFamily="34" charset="-128"/>
            </a:endParaRPr>
          </a:p>
          <a:p>
            <a:pPr marL="0" indent="0" algn="r">
              <a:buFont typeface="Arial" charset="0"/>
              <a:buNone/>
            </a:pPr>
            <a:r>
              <a:rPr lang="en-GB" altLang="en-US" sz="2400" i="1" dirty="0" smtClean="0">
                <a:ea typeface="ＭＳ Ｐゴシック" pitchFamily="34" charset="-128"/>
              </a:rPr>
              <a:t> </a:t>
            </a:r>
          </a:p>
        </p:txBody>
      </p:sp>
      <p:pic>
        <p:nvPicPr>
          <p:cNvPr id="184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882650"/>
            <a:ext cx="265430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40" y="2857177"/>
            <a:ext cx="2520280" cy="356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096766" y="4437277"/>
            <a:ext cx="5867722" cy="2001047"/>
            <a:chOff x="254000" y="4548977"/>
            <a:chExt cx="6159500" cy="2001047"/>
          </a:xfrm>
        </p:grpSpPr>
        <p:sp>
          <p:nvSpPr>
            <p:cNvPr id="10" name="Oval 9"/>
            <p:cNvSpPr/>
            <p:nvPr/>
          </p:nvSpPr>
          <p:spPr>
            <a:xfrm>
              <a:off x="4203700" y="4726777"/>
              <a:ext cx="2209800" cy="1123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prstClr val="black"/>
                  </a:solidFill>
                </a:rPr>
                <a:t>Access to shared information </a:t>
              </a:r>
            </a:p>
          </p:txBody>
        </p:sp>
        <p:sp>
          <p:nvSpPr>
            <p:cNvPr id="2" name="Oval 1"/>
            <p:cNvSpPr/>
            <p:nvPr/>
          </p:nvSpPr>
          <p:spPr>
            <a:xfrm>
              <a:off x="254000" y="5395913"/>
              <a:ext cx="2209800" cy="1142998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prstClr val="black"/>
                  </a:solidFill>
                </a:rPr>
                <a:t>Online access and consultations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371600" y="4548977"/>
              <a:ext cx="2743200" cy="1066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prstClr val="black"/>
                  </a:solidFill>
                </a:rPr>
                <a:t>Self management coach  rather than  technical expert 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743200" y="5426074"/>
              <a:ext cx="2209800" cy="112395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prstClr val="black"/>
                  </a:solidFill>
                </a:rPr>
                <a:t>Shared approach to risk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08587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 smtClean="0"/>
              <a:t>         Partnership 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1778000"/>
            <a:ext cx="6183312" cy="5080000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ea typeface="ＭＳ Ｐゴシック" charset="-128"/>
              </a:rPr>
              <a:t>Co-ownership</a:t>
            </a:r>
          </a:p>
          <a:p>
            <a:pPr lvl="1">
              <a:defRPr/>
            </a:pPr>
            <a:r>
              <a:rPr lang="en-US" sz="2000" dirty="0">
                <a:ea typeface="ＭＳ Ｐゴシック" charset="-128"/>
              </a:rPr>
              <a:t>Joint </a:t>
            </a:r>
            <a:r>
              <a:rPr lang="en-US" sz="2000" dirty="0" smtClean="0">
                <a:ea typeface="ＭＳ Ｐゴシック" charset="-128"/>
              </a:rPr>
              <a:t>responsibility</a:t>
            </a:r>
          </a:p>
          <a:p>
            <a:pPr>
              <a:defRPr/>
            </a:pPr>
            <a:r>
              <a:rPr lang="en-US" sz="2000" dirty="0">
                <a:ea typeface="ＭＳ Ｐゴシック" charset="-128"/>
              </a:rPr>
              <a:t>Collaboration</a:t>
            </a:r>
          </a:p>
          <a:p>
            <a:pPr lvl="1">
              <a:defRPr/>
            </a:pPr>
            <a:r>
              <a:rPr lang="en-US" sz="2000" dirty="0">
                <a:ea typeface="ＭＳ Ｐゴシック" charset="-128"/>
              </a:rPr>
              <a:t>Working </a:t>
            </a:r>
            <a:r>
              <a:rPr lang="en-US" sz="2000" dirty="0" smtClean="0">
                <a:ea typeface="ＭＳ Ｐゴシック" charset="-128"/>
              </a:rPr>
              <a:t>together</a:t>
            </a:r>
          </a:p>
          <a:p>
            <a:pPr>
              <a:defRPr/>
            </a:pPr>
            <a:r>
              <a:rPr lang="en-US" sz="2000" dirty="0">
                <a:ea typeface="ＭＳ Ｐゴシック" charset="-128"/>
              </a:rPr>
              <a:t>Co-ordination</a:t>
            </a:r>
          </a:p>
          <a:p>
            <a:pPr lvl="1">
              <a:defRPr/>
            </a:pPr>
            <a:r>
              <a:rPr lang="en-US" sz="2000" dirty="0">
                <a:ea typeface="ＭＳ Ｐゴシック" charset="-128"/>
              </a:rPr>
              <a:t>Avoid duplication &amp; confrontation</a:t>
            </a:r>
          </a:p>
          <a:p>
            <a:pPr>
              <a:defRPr/>
            </a:pPr>
            <a:r>
              <a:rPr lang="en-US" sz="2000" dirty="0">
                <a:ea typeface="ＭＳ Ｐゴシック" charset="-128"/>
              </a:rPr>
              <a:t>Co-operation</a:t>
            </a:r>
          </a:p>
          <a:p>
            <a:pPr lvl="1">
              <a:defRPr/>
            </a:pPr>
            <a:r>
              <a:rPr lang="en-US" sz="2000" dirty="0">
                <a:ea typeface="ＭＳ Ｐゴシック" charset="-128"/>
              </a:rPr>
              <a:t>Help when </a:t>
            </a:r>
            <a:r>
              <a:rPr lang="en-US" sz="2000" dirty="0" smtClean="0">
                <a:ea typeface="ＭＳ Ｐゴシック" charset="-128"/>
              </a:rPr>
              <a:t>can</a:t>
            </a:r>
            <a:endParaRPr lang="en-US" sz="2000" dirty="0">
              <a:ea typeface="ＭＳ Ｐゴシック" charset="-128"/>
            </a:endParaRPr>
          </a:p>
          <a:p>
            <a:pPr>
              <a:defRPr/>
            </a:pPr>
            <a:r>
              <a:rPr lang="en-US" sz="2000" dirty="0" smtClean="0">
                <a:ea typeface="ＭＳ Ｐゴシック" charset="-128"/>
              </a:rPr>
              <a:t>Co-existence</a:t>
            </a:r>
          </a:p>
          <a:p>
            <a:pPr lvl="1">
              <a:defRPr/>
            </a:pPr>
            <a:r>
              <a:rPr lang="en-US" sz="2000" dirty="0" smtClean="0">
                <a:ea typeface="ＭＳ Ｐゴシック" charset="-128"/>
              </a:rPr>
              <a:t>Maintain own territory</a:t>
            </a:r>
          </a:p>
          <a:p>
            <a:pPr marL="457200" lvl="1" indent="0" algn="r">
              <a:buFont typeface="Arial" charset="0"/>
              <a:buNone/>
              <a:defRPr/>
            </a:pPr>
            <a:endParaRPr lang="en-US" sz="2000" dirty="0">
              <a:ea typeface="ＭＳ Ｐゴシック" charset="-128"/>
            </a:endParaRPr>
          </a:p>
          <a:p>
            <a:pPr marL="457200" lvl="1" indent="0" algn="r">
              <a:buFont typeface="Arial" charset="0"/>
              <a:buNone/>
              <a:defRPr/>
            </a:pP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  Source: Adapted from Cowan Global</a:t>
            </a:r>
          </a:p>
          <a:p>
            <a:pPr lvl="1">
              <a:defRPr/>
            </a:pPr>
            <a:endParaRPr lang="en-US" sz="2000" dirty="0" smtClean="0">
              <a:ea typeface="ＭＳ Ｐゴシック" charset="-128"/>
            </a:endParaRPr>
          </a:p>
        </p:txBody>
      </p:sp>
      <p:sp>
        <p:nvSpPr>
          <p:cNvPr id="5" name="Down Arrow 4"/>
          <p:cNvSpPr>
            <a:spLocks noChangeArrowheads="1"/>
          </p:cNvSpPr>
          <p:nvPr/>
        </p:nvSpPr>
        <p:spPr bwMode="auto">
          <a:xfrm rot="10800000">
            <a:off x="773113" y="1238250"/>
            <a:ext cx="1343025" cy="5280025"/>
          </a:xfrm>
          <a:prstGeom prst="downArrow">
            <a:avLst>
              <a:gd name="adj1" fmla="val 50000"/>
              <a:gd name="adj2" fmla="val 49998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741" name="TextBox 5"/>
          <p:cNvSpPr txBox="1">
            <a:spLocks noChangeArrowheads="1"/>
          </p:cNvSpPr>
          <p:nvPr/>
        </p:nvSpPr>
        <p:spPr bwMode="auto">
          <a:xfrm rot="-5400000">
            <a:off x="81757" y="3307556"/>
            <a:ext cx="2773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Maturity</a:t>
            </a:r>
          </a:p>
        </p:txBody>
      </p:sp>
    </p:spTree>
    <p:extLst>
      <p:ext uri="{BB962C8B-B14F-4D97-AF65-F5344CB8AC3E}">
        <p14:creationId xmlns:p14="http://schemas.microsoft.com/office/powerpoint/2010/main" val="2778937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dirty="0" smtClean="0">
                <a:ea typeface="ＭＳ Ｐゴシック" pitchFamily="34" charset="-128"/>
              </a:rPr>
              <a:t/>
            </a:r>
            <a:br>
              <a:rPr lang="en-GB" altLang="en-US" sz="3200" dirty="0" smtClean="0">
                <a:ea typeface="ＭＳ Ｐゴシック" pitchFamily="34" charset="-128"/>
              </a:rPr>
            </a:br>
            <a:r>
              <a:rPr lang="en-GB" altLang="en-US" sz="3200" dirty="0" smtClean="0">
                <a:ea typeface="ＭＳ Ｐゴシック" pitchFamily="34" charset="-128"/>
              </a:rPr>
              <a:t>         </a:t>
            </a:r>
            <a:r>
              <a:rPr lang="en-GB" altLang="en-US" sz="3200" b="1" dirty="0" smtClean="0">
                <a:ea typeface="ＭＳ Ｐゴシック" pitchFamily="34" charset="-128"/>
              </a:rPr>
              <a:t>Build</a:t>
            </a:r>
            <a:r>
              <a:rPr lang="en-GB" altLang="en-US" sz="3200" dirty="0" smtClean="0">
                <a:ea typeface="ＭＳ Ｐゴシック" pitchFamily="34" charset="-128"/>
              </a:rPr>
              <a:t> </a:t>
            </a:r>
            <a:r>
              <a:rPr lang="en-GB" altLang="en-US" sz="3200" b="1" dirty="0" smtClean="0">
                <a:ea typeface="ＭＳ Ｐゴシック" pitchFamily="34" charset="-128"/>
              </a:rPr>
              <a:t>workforce capability to </a:t>
            </a:r>
            <a:br>
              <a:rPr lang="en-GB" altLang="en-US" sz="3200" b="1" dirty="0" smtClean="0">
                <a:ea typeface="ＭＳ Ｐゴシック" pitchFamily="34" charset="-128"/>
              </a:rPr>
            </a:br>
            <a:r>
              <a:rPr lang="en-GB" altLang="en-US" sz="3200" b="1" dirty="0" smtClean="0">
                <a:ea typeface="ＭＳ Ｐゴシック" pitchFamily="34" charset="-128"/>
              </a:rPr>
              <a:t>       support transformation </a:t>
            </a:r>
            <a:br>
              <a:rPr lang="en-GB" altLang="en-US" sz="3200" b="1" dirty="0" smtClean="0">
                <a:ea typeface="ＭＳ Ｐゴシック" pitchFamily="34" charset="-128"/>
              </a:rPr>
            </a:br>
            <a:endParaRPr lang="en-GB" altLang="en-US" sz="3200" b="1" dirty="0" smtClean="0">
              <a:ea typeface="ＭＳ Ｐゴシック" pitchFamily="3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F994D5D-A866-4159-87B7-E4CCA3FBFCAE}" type="slidenum">
              <a:rPr lang="en-US" altLang="en-US" sz="1200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2348880"/>
            <a:ext cx="3600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/>
              <a:t>Berwick (2013) and Keogh (2013) </a:t>
            </a:r>
            <a:endParaRPr lang="en-GB" sz="2000" dirty="0" smtClean="0"/>
          </a:p>
          <a:p>
            <a:pPr>
              <a:defRPr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Build workforce improvement capability at four levels</a:t>
            </a:r>
          </a:p>
          <a:p>
            <a:pPr>
              <a:defRPr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Train </a:t>
            </a:r>
            <a:r>
              <a:rPr lang="en-GB" sz="2000" dirty="0"/>
              <a:t>individuals </a:t>
            </a:r>
            <a:r>
              <a:rPr lang="en-GB" sz="2000" dirty="0" smtClean="0"/>
              <a:t>and teams </a:t>
            </a:r>
            <a:r>
              <a:rPr lang="en-GB" sz="2000" dirty="0"/>
              <a:t>from front line to the </a:t>
            </a:r>
            <a:r>
              <a:rPr lang="en-GB" sz="2000" dirty="0" smtClean="0"/>
              <a:t>Board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000" dirty="0"/>
          </a:p>
        </p:txBody>
      </p:sp>
      <p:graphicFrame>
        <p:nvGraphicFramePr>
          <p:cNvPr id="1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175663"/>
              </p:ext>
            </p:extLst>
          </p:nvPr>
        </p:nvGraphicFramePr>
        <p:xfrm>
          <a:off x="4283968" y="1916832"/>
          <a:ext cx="446449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56449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155700"/>
            <a:ext cx="8229600" cy="5429250"/>
          </a:xfrm>
        </p:spPr>
        <p:txBody>
          <a:bodyPr/>
          <a:lstStyle/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sz="24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79512" y="1693145"/>
            <a:ext cx="8676456" cy="3915951"/>
            <a:chOff x="0" y="1484784"/>
            <a:chExt cx="8676456" cy="391595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Diamond 7"/>
            <p:cNvSpPr/>
            <p:nvPr/>
          </p:nvSpPr>
          <p:spPr>
            <a:xfrm>
              <a:off x="2786063" y="2071688"/>
              <a:ext cx="2928937" cy="2714625"/>
            </a:xfrm>
            <a:prstGeom prst="diamond">
              <a:avLst/>
            </a:prstGeom>
            <a:solidFill>
              <a:srgbClr val="0033C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cxnSp>
          <p:nvCxnSpPr>
            <p:cNvPr id="10" name="Straight Connector 9"/>
            <p:cNvCxnSpPr>
              <a:stCxn id="8" idx="1"/>
              <a:endCxn id="8" idx="3"/>
            </p:cNvCxnSpPr>
            <p:nvPr/>
          </p:nvCxnSpPr>
          <p:spPr>
            <a:xfrm rot="10800000" flipH="1">
              <a:off x="2786063" y="3429000"/>
              <a:ext cx="2928937" cy="0"/>
            </a:xfrm>
            <a:prstGeom prst="lin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0"/>
              <a:endCxn id="8" idx="2"/>
            </p:cNvCxnSpPr>
            <p:nvPr/>
          </p:nvCxnSpPr>
          <p:spPr>
            <a:xfrm rot="16200000" flipH="1">
              <a:off x="2892425" y="3429001"/>
              <a:ext cx="2714625" cy="0"/>
            </a:xfrm>
            <a:prstGeom prst="lin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375" name="TextBox 13"/>
            <p:cNvSpPr txBox="1">
              <a:spLocks noChangeArrowheads="1"/>
            </p:cNvSpPr>
            <p:nvPr/>
          </p:nvSpPr>
          <p:spPr bwMode="auto">
            <a:xfrm>
              <a:off x="5868144" y="3297178"/>
              <a:ext cx="280831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latin typeface="+mn-lt"/>
                </a:rPr>
                <a:t>Change Champions and Communities of Practice</a:t>
              </a:r>
            </a:p>
          </p:txBody>
        </p:sp>
        <p:sp>
          <p:nvSpPr>
            <p:cNvPr id="58376" name="TextBox 14"/>
            <p:cNvSpPr txBox="1">
              <a:spLocks noChangeArrowheads="1"/>
            </p:cNvSpPr>
            <p:nvPr/>
          </p:nvSpPr>
          <p:spPr bwMode="auto">
            <a:xfrm>
              <a:off x="2786063" y="1484784"/>
              <a:ext cx="30003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/>
              <a:r>
                <a:rPr lang="en-GB" sz="2000" b="1" dirty="0">
                  <a:latin typeface="+mn-lt"/>
                </a:rPr>
                <a:t>Evidence and Intelligence</a:t>
              </a:r>
            </a:p>
          </p:txBody>
        </p:sp>
        <p:sp>
          <p:nvSpPr>
            <p:cNvPr id="58377" name="TextBox 15"/>
            <p:cNvSpPr txBox="1">
              <a:spLocks noChangeArrowheads="1"/>
            </p:cNvSpPr>
            <p:nvPr/>
          </p:nvSpPr>
          <p:spPr bwMode="auto">
            <a:xfrm>
              <a:off x="3000375" y="5000625"/>
              <a:ext cx="2643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/>
              <a:r>
                <a:rPr lang="en-GB" sz="2000" b="1" dirty="0">
                  <a:latin typeface="+mn-lt"/>
                </a:rPr>
                <a:t>Peer to Peer Learning</a:t>
              </a:r>
            </a:p>
          </p:txBody>
        </p:sp>
        <p:sp>
          <p:nvSpPr>
            <p:cNvPr id="58378" name="TextBox 16"/>
            <p:cNvSpPr txBox="1">
              <a:spLocks noChangeArrowheads="1"/>
            </p:cNvSpPr>
            <p:nvPr/>
          </p:nvSpPr>
          <p:spPr bwMode="auto">
            <a:xfrm>
              <a:off x="0" y="3286125"/>
              <a:ext cx="264318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/>
              <a:r>
                <a:rPr lang="en-GB" sz="2000" b="1" dirty="0">
                  <a:latin typeface="+mn-lt"/>
                </a:rPr>
                <a:t>Robust Improvement Methods</a:t>
              </a:r>
            </a:p>
          </p:txBody>
        </p:sp>
        <p:sp>
          <p:nvSpPr>
            <p:cNvPr id="58379" name="TextBox 17"/>
            <p:cNvSpPr txBox="1">
              <a:spLocks noChangeArrowheads="1"/>
            </p:cNvSpPr>
            <p:nvPr/>
          </p:nvSpPr>
          <p:spPr bwMode="auto">
            <a:xfrm rot="10800000" flipV="1">
              <a:off x="3563888" y="3240058"/>
              <a:ext cx="1508098" cy="40011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+mn-lt"/>
                </a:rPr>
                <a:t>Incentives</a:t>
              </a: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D157-36D1-4603-8852-85C32B15E2C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37042" y="332656"/>
            <a:ext cx="4269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Tx/>
              <a:buNone/>
              <a:defRPr/>
            </a:pPr>
            <a:r>
              <a:rPr lang="en-GB" sz="3200" b="1" dirty="0"/>
              <a:t>AQuA’s </a:t>
            </a:r>
            <a:r>
              <a:rPr lang="en-GB" sz="3200" b="1" dirty="0" smtClean="0"/>
              <a:t>model </a:t>
            </a:r>
            <a:r>
              <a:rPr lang="en-GB" sz="3200" b="1" dirty="0"/>
              <a:t>of </a:t>
            </a:r>
            <a:r>
              <a:rPr lang="en-GB" sz="3200" b="1" dirty="0" smtClean="0"/>
              <a:t>spread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0465710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104187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alibri"/>
                <a:cs typeface="Calibri"/>
              </a:rPr>
              <a:t>    </a:t>
            </a:r>
            <a:r>
              <a:rPr lang="en-US" sz="3200" dirty="0" smtClean="0">
                <a:solidFill>
                  <a:srgbClr val="000000"/>
                </a:solidFill>
                <a:latin typeface="Calibri"/>
                <a:cs typeface="Calibri"/>
              </a:rPr>
              <a:t>Diffusion of </a:t>
            </a: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lang="en-US" sz="3200" dirty="0" smtClean="0">
                <a:solidFill>
                  <a:srgbClr val="000000"/>
                </a:solidFill>
                <a:latin typeface="Calibri"/>
                <a:cs typeface="Calibri"/>
              </a:rPr>
              <a:t>nnovation</a:t>
            </a:r>
            <a:endParaRPr lang="en-US" sz="3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571500" y="1571625"/>
            <a:ext cx="7862888" cy="3562350"/>
          </a:xfrm>
          <a:custGeom>
            <a:avLst/>
            <a:gdLst>
              <a:gd name="T0" fmla="*/ 0 w 4953"/>
              <a:gd name="T1" fmla="*/ 2147483647 h 2244"/>
              <a:gd name="T2" fmla="*/ 2147483647 w 4953"/>
              <a:gd name="T3" fmla="*/ 2147483647 h 2244"/>
              <a:gd name="T4" fmla="*/ 2147483647 w 4953"/>
              <a:gd name="T5" fmla="*/ 2147483647 h 2244"/>
              <a:gd name="T6" fmla="*/ 2147483647 w 4953"/>
              <a:gd name="T7" fmla="*/ 2147483647 h 2244"/>
              <a:gd name="T8" fmla="*/ 2147483647 w 4953"/>
              <a:gd name="T9" fmla="*/ 2147483647 h 2244"/>
              <a:gd name="T10" fmla="*/ 2147483647 w 4953"/>
              <a:gd name="T11" fmla="*/ 2147483647 h 2244"/>
              <a:gd name="T12" fmla="*/ 2147483647 w 4953"/>
              <a:gd name="T13" fmla="*/ 2147483647 h 2244"/>
              <a:gd name="T14" fmla="*/ 2147483647 w 4953"/>
              <a:gd name="T15" fmla="*/ 2147483647 h 2244"/>
              <a:gd name="T16" fmla="*/ 2147483647 w 4953"/>
              <a:gd name="T17" fmla="*/ 2147483647 h 2244"/>
              <a:gd name="T18" fmla="*/ 2147483647 w 4953"/>
              <a:gd name="T19" fmla="*/ 2147483647 h 2244"/>
              <a:gd name="T20" fmla="*/ 2147483647 w 4953"/>
              <a:gd name="T21" fmla="*/ 2147483647 h 2244"/>
              <a:gd name="T22" fmla="*/ 2147483647 w 4953"/>
              <a:gd name="T23" fmla="*/ 2147483647 h 2244"/>
              <a:gd name="T24" fmla="*/ 2147483647 w 4953"/>
              <a:gd name="T25" fmla="*/ 2147483647 h 2244"/>
              <a:gd name="T26" fmla="*/ 2147483647 w 4953"/>
              <a:gd name="T27" fmla="*/ 2147483647 h 2244"/>
              <a:gd name="T28" fmla="*/ 2147483647 w 4953"/>
              <a:gd name="T29" fmla="*/ 2147483647 h 2244"/>
              <a:gd name="T30" fmla="*/ 2147483647 w 4953"/>
              <a:gd name="T31" fmla="*/ 2147483647 h 2244"/>
              <a:gd name="T32" fmla="*/ 2147483647 w 4953"/>
              <a:gd name="T33" fmla="*/ 2147483647 h 2244"/>
              <a:gd name="T34" fmla="*/ 2147483647 w 4953"/>
              <a:gd name="T35" fmla="*/ 2147483647 h 2244"/>
              <a:gd name="T36" fmla="*/ 2147483647 w 4953"/>
              <a:gd name="T37" fmla="*/ 2147483647 h 2244"/>
              <a:gd name="T38" fmla="*/ 2147483647 w 4953"/>
              <a:gd name="T39" fmla="*/ 2147483647 h 2244"/>
              <a:gd name="T40" fmla="*/ 2147483647 w 4953"/>
              <a:gd name="T41" fmla="*/ 2147483647 h 2244"/>
              <a:gd name="T42" fmla="*/ 2147483647 w 4953"/>
              <a:gd name="T43" fmla="*/ 2147483647 h 2244"/>
              <a:gd name="T44" fmla="*/ 2147483647 w 4953"/>
              <a:gd name="T45" fmla="*/ 2147483647 h 2244"/>
              <a:gd name="T46" fmla="*/ 2147483647 w 4953"/>
              <a:gd name="T47" fmla="*/ 2147483647 h 2244"/>
              <a:gd name="T48" fmla="*/ 2147483647 w 4953"/>
              <a:gd name="T49" fmla="*/ 2147483647 h 2244"/>
              <a:gd name="T50" fmla="*/ 2147483647 w 4953"/>
              <a:gd name="T51" fmla="*/ 2147483647 h 2244"/>
              <a:gd name="T52" fmla="*/ 2147483647 w 4953"/>
              <a:gd name="T53" fmla="*/ 2147483647 h 2244"/>
              <a:gd name="T54" fmla="*/ 2147483647 w 4953"/>
              <a:gd name="T55" fmla="*/ 2147483647 h 2244"/>
              <a:gd name="T56" fmla="*/ 2147483647 w 4953"/>
              <a:gd name="T57" fmla="*/ 2147483647 h 2244"/>
              <a:gd name="T58" fmla="*/ 2147483647 w 4953"/>
              <a:gd name="T59" fmla="*/ 2147483647 h 2244"/>
              <a:gd name="T60" fmla="*/ 2147483647 w 4953"/>
              <a:gd name="T61" fmla="*/ 2147483647 h 2244"/>
              <a:gd name="T62" fmla="*/ 2147483647 w 4953"/>
              <a:gd name="T63" fmla="*/ 0 h 2244"/>
              <a:gd name="T64" fmla="*/ 2147483647 w 4953"/>
              <a:gd name="T65" fmla="*/ 2147483647 h 2244"/>
              <a:gd name="T66" fmla="*/ 2147483647 w 4953"/>
              <a:gd name="T67" fmla="*/ 2147483647 h 2244"/>
              <a:gd name="T68" fmla="*/ 2147483647 w 4953"/>
              <a:gd name="T69" fmla="*/ 2147483647 h 2244"/>
              <a:gd name="T70" fmla="*/ 2147483647 w 4953"/>
              <a:gd name="T71" fmla="*/ 2147483647 h 2244"/>
              <a:gd name="T72" fmla="*/ 2147483647 w 4953"/>
              <a:gd name="T73" fmla="*/ 2147483647 h 2244"/>
              <a:gd name="T74" fmla="*/ 2147483647 w 4953"/>
              <a:gd name="T75" fmla="*/ 2147483647 h 2244"/>
              <a:gd name="T76" fmla="*/ 2147483647 w 4953"/>
              <a:gd name="T77" fmla="*/ 2147483647 h 2244"/>
              <a:gd name="T78" fmla="*/ 2147483647 w 4953"/>
              <a:gd name="T79" fmla="*/ 2147483647 h 2244"/>
              <a:gd name="T80" fmla="*/ 2147483647 w 4953"/>
              <a:gd name="T81" fmla="*/ 2147483647 h 2244"/>
              <a:gd name="T82" fmla="*/ 2147483647 w 4953"/>
              <a:gd name="T83" fmla="*/ 2147483647 h 2244"/>
              <a:gd name="T84" fmla="*/ 2147483647 w 4953"/>
              <a:gd name="T85" fmla="*/ 2147483647 h 2244"/>
              <a:gd name="T86" fmla="*/ 2147483647 w 4953"/>
              <a:gd name="T87" fmla="*/ 2147483647 h 2244"/>
              <a:gd name="T88" fmla="*/ 2147483647 w 4953"/>
              <a:gd name="T89" fmla="*/ 2147483647 h 2244"/>
              <a:gd name="T90" fmla="*/ 2147483647 w 4953"/>
              <a:gd name="T91" fmla="*/ 2147483647 h 2244"/>
              <a:gd name="T92" fmla="*/ 2147483647 w 4953"/>
              <a:gd name="T93" fmla="*/ 2147483647 h 2244"/>
              <a:gd name="T94" fmla="*/ 2147483647 w 4953"/>
              <a:gd name="T95" fmla="*/ 2147483647 h 2244"/>
              <a:gd name="T96" fmla="*/ 2147483647 w 4953"/>
              <a:gd name="T97" fmla="*/ 2147483647 h 2244"/>
              <a:gd name="T98" fmla="*/ 2147483647 w 4953"/>
              <a:gd name="T99" fmla="*/ 2147483647 h 2244"/>
              <a:gd name="T100" fmla="*/ 2147483647 w 4953"/>
              <a:gd name="T101" fmla="*/ 2147483647 h 2244"/>
              <a:gd name="T102" fmla="*/ 2147483647 w 4953"/>
              <a:gd name="T103" fmla="*/ 2147483647 h 2244"/>
              <a:gd name="T104" fmla="*/ 2147483647 w 4953"/>
              <a:gd name="T105" fmla="*/ 2147483647 h 2244"/>
              <a:gd name="T106" fmla="*/ 2147483647 w 4953"/>
              <a:gd name="T107" fmla="*/ 2147483647 h 2244"/>
              <a:gd name="T108" fmla="*/ 2147483647 w 4953"/>
              <a:gd name="T109" fmla="*/ 2147483647 h 2244"/>
              <a:gd name="T110" fmla="*/ 2147483647 w 4953"/>
              <a:gd name="T111" fmla="*/ 2147483647 h 2244"/>
              <a:gd name="T112" fmla="*/ 2147483647 w 4953"/>
              <a:gd name="T113" fmla="*/ 2147483647 h 2244"/>
              <a:gd name="T114" fmla="*/ 2147483647 w 4953"/>
              <a:gd name="T115" fmla="*/ 2147483647 h 2244"/>
              <a:gd name="T116" fmla="*/ 2147483647 w 4953"/>
              <a:gd name="T117" fmla="*/ 2147483647 h 2244"/>
              <a:gd name="T118" fmla="*/ 2147483647 w 4953"/>
              <a:gd name="T119" fmla="*/ 2147483647 h 2244"/>
              <a:gd name="T120" fmla="*/ 2147483647 w 4953"/>
              <a:gd name="T121" fmla="*/ 2147483647 h 2244"/>
              <a:gd name="T122" fmla="*/ 2147483647 w 4953"/>
              <a:gd name="T123" fmla="*/ 2147483647 h 2244"/>
              <a:gd name="T124" fmla="*/ 2147483647 w 4953"/>
              <a:gd name="T125" fmla="*/ 2147483647 h 224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953"/>
              <a:gd name="T190" fmla="*/ 0 h 2244"/>
              <a:gd name="T191" fmla="*/ 4953 w 4953"/>
              <a:gd name="T192" fmla="*/ 2244 h 224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953" h="2244">
                <a:moveTo>
                  <a:pt x="0" y="2244"/>
                </a:moveTo>
                <a:lnTo>
                  <a:pt x="160" y="2188"/>
                </a:lnTo>
                <a:lnTo>
                  <a:pt x="311" y="2140"/>
                </a:lnTo>
                <a:lnTo>
                  <a:pt x="471" y="2084"/>
                </a:lnTo>
                <a:lnTo>
                  <a:pt x="543" y="2044"/>
                </a:lnTo>
                <a:lnTo>
                  <a:pt x="623" y="2005"/>
                </a:lnTo>
                <a:lnTo>
                  <a:pt x="775" y="1917"/>
                </a:lnTo>
                <a:lnTo>
                  <a:pt x="855" y="1869"/>
                </a:lnTo>
                <a:lnTo>
                  <a:pt x="927" y="1813"/>
                </a:lnTo>
                <a:lnTo>
                  <a:pt x="1007" y="1757"/>
                </a:lnTo>
                <a:lnTo>
                  <a:pt x="1086" y="1693"/>
                </a:lnTo>
                <a:lnTo>
                  <a:pt x="1158" y="1613"/>
                </a:lnTo>
                <a:lnTo>
                  <a:pt x="1238" y="1517"/>
                </a:lnTo>
                <a:lnTo>
                  <a:pt x="1278" y="1461"/>
                </a:lnTo>
                <a:lnTo>
                  <a:pt x="1318" y="1405"/>
                </a:lnTo>
                <a:lnTo>
                  <a:pt x="1390" y="1262"/>
                </a:lnTo>
                <a:lnTo>
                  <a:pt x="1470" y="1110"/>
                </a:lnTo>
                <a:lnTo>
                  <a:pt x="1550" y="950"/>
                </a:lnTo>
                <a:lnTo>
                  <a:pt x="1630" y="790"/>
                </a:lnTo>
                <a:lnTo>
                  <a:pt x="1710" y="639"/>
                </a:lnTo>
                <a:lnTo>
                  <a:pt x="1742" y="567"/>
                </a:lnTo>
                <a:lnTo>
                  <a:pt x="1781" y="503"/>
                </a:lnTo>
                <a:lnTo>
                  <a:pt x="1821" y="439"/>
                </a:lnTo>
                <a:lnTo>
                  <a:pt x="1861" y="391"/>
                </a:lnTo>
                <a:lnTo>
                  <a:pt x="1941" y="303"/>
                </a:lnTo>
                <a:lnTo>
                  <a:pt x="2013" y="223"/>
                </a:lnTo>
                <a:lnTo>
                  <a:pt x="2093" y="159"/>
                </a:lnTo>
                <a:lnTo>
                  <a:pt x="2165" y="103"/>
                </a:lnTo>
                <a:lnTo>
                  <a:pt x="2245" y="55"/>
                </a:lnTo>
                <a:lnTo>
                  <a:pt x="2325" y="24"/>
                </a:lnTo>
                <a:lnTo>
                  <a:pt x="2397" y="8"/>
                </a:lnTo>
                <a:lnTo>
                  <a:pt x="2477" y="0"/>
                </a:lnTo>
                <a:lnTo>
                  <a:pt x="2556" y="8"/>
                </a:lnTo>
                <a:lnTo>
                  <a:pt x="2628" y="24"/>
                </a:lnTo>
                <a:lnTo>
                  <a:pt x="2708" y="55"/>
                </a:lnTo>
                <a:lnTo>
                  <a:pt x="2788" y="103"/>
                </a:lnTo>
                <a:lnTo>
                  <a:pt x="2868" y="159"/>
                </a:lnTo>
                <a:lnTo>
                  <a:pt x="2948" y="223"/>
                </a:lnTo>
                <a:lnTo>
                  <a:pt x="3020" y="303"/>
                </a:lnTo>
                <a:lnTo>
                  <a:pt x="3100" y="391"/>
                </a:lnTo>
                <a:lnTo>
                  <a:pt x="3140" y="439"/>
                </a:lnTo>
                <a:lnTo>
                  <a:pt x="3180" y="503"/>
                </a:lnTo>
                <a:lnTo>
                  <a:pt x="3212" y="567"/>
                </a:lnTo>
                <a:lnTo>
                  <a:pt x="3251" y="639"/>
                </a:lnTo>
                <a:lnTo>
                  <a:pt x="3331" y="790"/>
                </a:lnTo>
                <a:lnTo>
                  <a:pt x="3403" y="950"/>
                </a:lnTo>
                <a:lnTo>
                  <a:pt x="3483" y="1110"/>
                </a:lnTo>
                <a:lnTo>
                  <a:pt x="3563" y="1262"/>
                </a:lnTo>
                <a:lnTo>
                  <a:pt x="3635" y="1405"/>
                </a:lnTo>
                <a:lnTo>
                  <a:pt x="3675" y="1461"/>
                </a:lnTo>
                <a:lnTo>
                  <a:pt x="3715" y="1517"/>
                </a:lnTo>
                <a:lnTo>
                  <a:pt x="3795" y="1613"/>
                </a:lnTo>
                <a:lnTo>
                  <a:pt x="3867" y="1693"/>
                </a:lnTo>
                <a:lnTo>
                  <a:pt x="3947" y="1757"/>
                </a:lnTo>
                <a:lnTo>
                  <a:pt x="4026" y="1813"/>
                </a:lnTo>
                <a:lnTo>
                  <a:pt x="4106" y="1869"/>
                </a:lnTo>
                <a:lnTo>
                  <a:pt x="4186" y="1917"/>
                </a:lnTo>
                <a:lnTo>
                  <a:pt x="4338" y="2005"/>
                </a:lnTo>
                <a:lnTo>
                  <a:pt x="4418" y="2044"/>
                </a:lnTo>
                <a:lnTo>
                  <a:pt x="4490" y="2084"/>
                </a:lnTo>
                <a:lnTo>
                  <a:pt x="4650" y="2140"/>
                </a:lnTo>
                <a:lnTo>
                  <a:pt x="4801" y="2188"/>
                </a:lnTo>
                <a:lnTo>
                  <a:pt x="4953" y="2244"/>
                </a:lnTo>
              </a:path>
            </a:pathLst>
          </a:custGeom>
          <a:noFill/>
          <a:ln w="381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584200" y="5775325"/>
            <a:ext cx="7924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4546600" y="1584325"/>
            <a:ext cx="0" cy="419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3098800" y="3108325"/>
            <a:ext cx="0" cy="2667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1727200" y="4708525"/>
            <a:ext cx="0" cy="1066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5994400" y="3108325"/>
            <a:ext cx="0" cy="2667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07504" y="5085184"/>
            <a:ext cx="15274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Innovators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769836" y="4784725"/>
            <a:ext cx="13323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Early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Adopters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219450" y="4784725"/>
            <a:ext cx="1263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Early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Majority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665663" y="4784725"/>
            <a:ext cx="1263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Late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Majority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6382259" y="5013325"/>
            <a:ext cx="12880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Laggards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4283968" y="6324600"/>
            <a:ext cx="46226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white">
                    <a:lumMod val="50000"/>
                  </a:prstClr>
                </a:solidFill>
                <a:latin typeface="Calibri"/>
                <a:cs typeface="Calibri"/>
              </a:rPr>
              <a:t>Source: </a:t>
            </a:r>
            <a:r>
              <a:rPr lang="en-US" i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Calibri"/>
              </a:rPr>
              <a:t>Everett Rogers, </a:t>
            </a:r>
            <a:r>
              <a:rPr lang="en-US" i="1" dirty="0" smtClean="0">
                <a:solidFill>
                  <a:srgbClr val="7F7F7F"/>
                </a:solidFill>
                <a:latin typeface="Calibri"/>
                <a:cs typeface="Calibri"/>
              </a:rPr>
              <a:t>Diffusion </a:t>
            </a:r>
            <a:r>
              <a:rPr lang="en-US" i="1" dirty="0">
                <a:solidFill>
                  <a:srgbClr val="7F7F7F"/>
                </a:solidFill>
                <a:latin typeface="Calibri"/>
                <a:cs typeface="Calibri"/>
              </a:rPr>
              <a:t>of Innovation </a:t>
            </a:r>
            <a:r>
              <a:rPr lang="en-US" i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Calibri"/>
              </a:rPr>
              <a:t> </a:t>
            </a:r>
            <a:endParaRPr lang="en-US" dirty="0">
              <a:solidFill>
                <a:prstClr val="white">
                  <a:lumMod val="50000"/>
                </a:prstClr>
              </a:solidFill>
              <a:latin typeface="Calibri"/>
              <a:cs typeface="Calibri"/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466725" y="2222500"/>
            <a:ext cx="995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prstClr val="black"/>
                </a:solidFill>
                <a:latin typeface="Calibri"/>
                <a:cs typeface="Calibri"/>
              </a:rPr>
              <a:t>2.5%</a:t>
            </a:r>
            <a:endParaRPr lang="en-US" sz="2800" i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1879600" y="2222500"/>
            <a:ext cx="1204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prstClr val="black"/>
                </a:solidFill>
                <a:latin typeface="Calibri"/>
                <a:cs typeface="Calibri"/>
              </a:rPr>
              <a:t>13.5%</a:t>
            </a:r>
            <a:endParaRPr lang="en-US" sz="2800" i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497263" y="2222500"/>
            <a:ext cx="90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prstClr val="black"/>
                </a:solidFill>
                <a:latin typeface="Calibri"/>
                <a:cs typeface="Calibri"/>
              </a:rPr>
              <a:t>34%</a:t>
            </a:r>
            <a:endParaRPr lang="en-US" sz="2800" i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4716463" y="2222500"/>
            <a:ext cx="90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prstClr val="black"/>
                </a:solidFill>
                <a:latin typeface="Calibri"/>
                <a:cs typeface="Calibri"/>
              </a:rPr>
              <a:t>34%</a:t>
            </a:r>
            <a:endParaRPr lang="en-US" sz="2800" i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6418263" y="2222500"/>
            <a:ext cx="90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prstClr val="black"/>
                </a:solidFill>
                <a:latin typeface="Calibri"/>
                <a:cs typeface="Calibri"/>
              </a:rPr>
              <a:t>16%</a:t>
            </a:r>
            <a:endParaRPr lang="en-US" sz="2800" i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2436019" y="3212976"/>
            <a:ext cx="1202849" cy="133350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91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25760"/>
            <a:ext cx="8320088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alibri"/>
                <a:cs typeface="Calibri"/>
              </a:rPr>
              <a:t>        </a:t>
            </a:r>
            <a:r>
              <a:rPr lang="en-US" sz="3200" dirty="0" smtClean="0">
                <a:solidFill>
                  <a:srgbClr val="000000"/>
                </a:solidFill>
                <a:latin typeface="Calibri"/>
                <a:cs typeface="Calibri"/>
              </a:rPr>
              <a:t> Attributes </a:t>
            </a: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of the </a:t>
            </a:r>
            <a:r>
              <a:rPr lang="en-US" sz="3200" dirty="0" smtClean="0">
                <a:solidFill>
                  <a:srgbClr val="000000"/>
                </a:solidFill>
                <a:latin typeface="Calibri"/>
                <a:cs typeface="Calibri"/>
              </a:rPr>
              <a:t>change</a:t>
            </a:r>
            <a:endParaRPr lang="en-US" sz="3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092" y="1700808"/>
            <a:ext cx="8761412" cy="32512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Calibri"/>
                <a:cs typeface="Calibri"/>
              </a:rPr>
              <a:t>Relative advantage compared to current</a:t>
            </a:r>
          </a:p>
          <a:p>
            <a:pPr eaLnBrk="1" hangingPunct="1"/>
            <a:endParaRPr lang="en-US" sz="2800" dirty="0" smtClean="0">
              <a:latin typeface="Calibri"/>
              <a:cs typeface="Calibri"/>
            </a:endParaRPr>
          </a:p>
          <a:p>
            <a:pPr eaLnBrk="1" hangingPunct="1"/>
            <a:r>
              <a:rPr lang="en-US" sz="2800" dirty="0" smtClean="0">
                <a:latin typeface="Calibri"/>
                <a:cs typeface="Calibri"/>
              </a:rPr>
              <a:t>Compatibility </a:t>
            </a:r>
            <a:r>
              <a:rPr lang="en-US" sz="2800" dirty="0">
                <a:latin typeface="Calibri"/>
                <a:cs typeface="Calibri"/>
              </a:rPr>
              <a:t>with current system &amp; values</a:t>
            </a:r>
          </a:p>
          <a:p>
            <a:pPr eaLnBrk="1" hangingPunct="1"/>
            <a:endParaRPr lang="en-US" sz="2800" dirty="0" smtClean="0">
              <a:latin typeface="Calibri"/>
              <a:cs typeface="Calibri"/>
            </a:endParaRPr>
          </a:p>
          <a:p>
            <a:pPr eaLnBrk="1" hangingPunct="1"/>
            <a:r>
              <a:rPr lang="en-US" sz="2800" dirty="0" smtClean="0">
                <a:latin typeface="Calibri"/>
                <a:cs typeface="Calibri"/>
              </a:rPr>
              <a:t>Simplicity </a:t>
            </a:r>
            <a:r>
              <a:rPr lang="en-US" sz="2800" dirty="0">
                <a:latin typeface="Calibri"/>
                <a:cs typeface="Calibri"/>
              </a:rPr>
              <a:t>of change and transition</a:t>
            </a:r>
          </a:p>
          <a:p>
            <a:pPr eaLnBrk="1" hangingPunct="1"/>
            <a:endParaRPr lang="en-US" sz="2800" dirty="0" smtClean="0">
              <a:latin typeface="Calibri"/>
              <a:cs typeface="Calibri"/>
            </a:endParaRPr>
          </a:p>
          <a:p>
            <a:pPr eaLnBrk="1" hangingPunct="1"/>
            <a:r>
              <a:rPr lang="en-US" sz="2800" dirty="0" smtClean="0">
                <a:latin typeface="Calibri"/>
                <a:cs typeface="Calibri"/>
              </a:rPr>
              <a:t>Trialability </a:t>
            </a:r>
            <a:r>
              <a:rPr lang="en-US" sz="2800" dirty="0">
                <a:latin typeface="Calibri"/>
                <a:cs typeface="Calibri"/>
              </a:rPr>
              <a:t>- how easy is it to test?</a:t>
            </a:r>
          </a:p>
          <a:p>
            <a:pPr eaLnBrk="1" hangingPunct="1"/>
            <a:endParaRPr lang="en-US" sz="2800" dirty="0" smtClean="0">
              <a:latin typeface="Calibri"/>
              <a:cs typeface="Calibri"/>
            </a:endParaRPr>
          </a:p>
          <a:p>
            <a:pPr eaLnBrk="1" hangingPunct="1"/>
            <a:r>
              <a:rPr lang="en-US" sz="2800" dirty="0" smtClean="0">
                <a:latin typeface="Calibri"/>
                <a:cs typeface="Calibri"/>
              </a:rPr>
              <a:t>Observability </a:t>
            </a:r>
            <a:r>
              <a:rPr lang="en-US" sz="2800" dirty="0">
                <a:latin typeface="Calibri"/>
                <a:cs typeface="Calibri"/>
              </a:rPr>
              <a:t>of change and its impact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427984" y="6355080"/>
            <a:ext cx="4561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white">
                    <a:lumMod val="50000"/>
                  </a:prstClr>
                </a:solidFill>
                <a:latin typeface="Calibri"/>
                <a:cs typeface="Calibri"/>
              </a:rPr>
              <a:t>Source: </a:t>
            </a:r>
            <a:r>
              <a:rPr lang="en-US" i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Calibri"/>
              </a:rPr>
              <a:t>Everett Rogers, Diffusion of Innovation</a:t>
            </a:r>
            <a:endParaRPr lang="en-US" dirty="0">
              <a:solidFill>
                <a:prstClr val="white">
                  <a:lumMod val="50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4641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“Never </a:t>
            </a:r>
            <a:r>
              <a:rPr lang="en-US" dirty="0"/>
              <a:t>doubt that a small group of thoughtful committed citizens can change the world; indeed, it’s the only thing that ever has.” </a:t>
            </a:r>
            <a:endParaRPr lang="en-US" dirty="0" smtClean="0"/>
          </a:p>
          <a:p>
            <a:pPr marL="0" indent="0" algn="r">
              <a:buNone/>
            </a:pP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Source: Margaret Mead, anthropologist </a:t>
            </a:r>
            <a:endParaRPr lang="en-US" sz="20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49081"/>
            <a:ext cx="543333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28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769" y="2892372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Thank you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/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/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rgbClr val="000000"/>
                </a:solidFill>
                <a:hlinkClick r:id="rId2"/>
              </a:rPr>
              <a:t>elizabeth.bradbury@srft.nhs.uk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5736" y="50851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0000FF"/>
                </a:solidFill>
                <a:hlinkClick r:id="rId3"/>
              </a:rPr>
              <a:t>www.aquanw.nhs.uk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>
                <a:hlinkClick r:id="rId4"/>
              </a:rPr>
              <a:t>AQuA@srft.nhs.uk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1916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85800"/>
          </a:xfrm>
        </p:spPr>
        <p:txBody>
          <a:bodyPr/>
          <a:lstStyle/>
          <a:p>
            <a:r>
              <a:rPr lang="en-US" sz="3200" b="1" dirty="0" smtClean="0"/>
              <a:t>Aims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059238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 smtClean="0"/>
              <a:t>To consider the integrated health and care workforce </a:t>
            </a:r>
          </a:p>
          <a:p>
            <a:pPr lvl="0"/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Partnerships 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Capability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>
              <a:cs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Calibri"/>
              </a:rPr>
              <a:t>Spreading and adopting new ways of working </a:t>
            </a:r>
            <a:endParaRPr lang="en-US" sz="2000" dirty="0"/>
          </a:p>
        </p:txBody>
      </p:sp>
      <p:sp>
        <p:nvSpPr>
          <p:cNvPr id="2" name="AutoShape 2" descr="Image result for learn and share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87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Of interest…</a:t>
            </a:r>
            <a:endParaRPr lang="en-GB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E86D1-A286-47AE-9598-57CCD246C9A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683568" y="1916832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www.kingsfund.org.uk/sites/files/kf/field/field_publication_file/perspectives-nhs-social-care-workforce-jul13.pdf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>Download the Ask 3 Questions </a:t>
            </a:r>
            <a:r>
              <a:rPr lang="en-GB" dirty="0" smtClean="0"/>
              <a:t>leaflet:</a:t>
            </a:r>
            <a:endParaRPr lang="en-GB" dirty="0"/>
          </a:p>
          <a:p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://www.aquanw.nhs.uk/Downloads/SDM/AQ3/Ask%203%20Questions%20Leaflet.pdf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AQuA Integrated Care Domain Guides (workforce section starts slide 36)</a:t>
            </a:r>
          </a:p>
          <a:p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</a:t>
            </a:r>
            <a:r>
              <a:rPr lang="en-GB" dirty="0" smtClean="0">
                <a:hlinkClick r:id="rId4"/>
              </a:rPr>
              <a:t>www.aquanw.nhs.uk/Downloads/Integrated%20care/Domain%20Guides%20and%20Supporting%20Information%20Final%20April%202015.pdf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75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       Patient Perspectives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smtClean="0"/>
              <a:t>Renal dialysis in Ryhov </a:t>
            </a:r>
            <a:r>
              <a:rPr lang="en-GB" sz="2000" dirty="0"/>
              <a:t>County Hospital, </a:t>
            </a:r>
            <a:r>
              <a:rPr lang="en-GB" sz="2000" dirty="0" smtClean="0"/>
              <a:t>Sweden</a:t>
            </a:r>
            <a:endParaRPr lang="en-GB" sz="2000" dirty="0" smtClean="0">
              <a:hlinkClick r:id="rId2"/>
            </a:endParaRPr>
          </a:p>
          <a:p>
            <a:pPr marL="0" indent="0">
              <a:buNone/>
            </a:pPr>
            <a:r>
              <a:rPr lang="en-GB" sz="2000" dirty="0" smtClean="0">
                <a:hlinkClick r:id="rId2"/>
              </a:rPr>
              <a:t>ttps://www.youtube.com/watch?v=VEk-A3k98QA</a:t>
            </a: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Home dialysis in England</a:t>
            </a:r>
            <a:endParaRPr lang="en-GB" sz="2000" dirty="0"/>
          </a:p>
          <a:p>
            <a:pPr marL="0" indent="0">
              <a:buNone/>
            </a:pPr>
            <a:r>
              <a:rPr lang="en-GB" sz="2000" u="sng" dirty="0">
                <a:hlinkClick r:id="rId3"/>
              </a:rPr>
              <a:t>http://www.kidney.org.uk/help-and-information/videos/empowering-kidney-patients-through-self-care/</a:t>
            </a: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774C9-1EE8-4847-B3DB-CDEFCAF94F42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45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1313" y="1357313"/>
            <a:ext cx="8016875" cy="5157787"/>
          </a:xfrm>
        </p:spPr>
        <p:txBody>
          <a:bodyPr>
            <a:noAutofit/>
          </a:bodyPr>
          <a:lstStyle/>
          <a:p>
            <a:pPr marL="0" indent="0">
              <a:buFont typeface="Arial" pitchFamily="34" charset="0"/>
              <a:buNone/>
              <a:defRPr/>
            </a:pPr>
            <a:endParaRPr lang="en-GB" sz="1800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en-GB" sz="2000" dirty="0" smtClean="0"/>
              <a:t>Established in 2010 as a NHS </a:t>
            </a:r>
            <a:r>
              <a:rPr lang="en-GB" sz="2000" dirty="0"/>
              <a:t>health and care quality improvement </a:t>
            </a:r>
            <a:r>
              <a:rPr lang="en-GB" sz="2000" dirty="0" smtClean="0"/>
              <a:t>organisation. Based in North West England</a:t>
            </a:r>
          </a:p>
          <a:p>
            <a:pPr marL="0" indent="0">
              <a:buFont typeface="Arial" pitchFamily="34" charset="0"/>
              <a:buNone/>
              <a:defRPr/>
            </a:pPr>
            <a:endParaRPr lang="en-GB" sz="2000" dirty="0"/>
          </a:p>
          <a:p>
            <a:pPr marL="0" indent="0">
              <a:buFont typeface="Arial" pitchFamily="34" charset="0"/>
              <a:buNone/>
              <a:defRPr/>
            </a:pPr>
            <a:r>
              <a:rPr lang="en-GB" sz="2000" dirty="0" smtClean="0"/>
              <a:t>Members: 73 </a:t>
            </a:r>
            <a:r>
              <a:rPr lang="en-GB" sz="2000" dirty="0"/>
              <a:t>commissioner and provider organisations </a:t>
            </a:r>
          </a:p>
          <a:p>
            <a:pPr marL="0" indent="0">
              <a:buFont typeface="Arial" pitchFamily="34" charset="0"/>
              <a:buNone/>
              <a:defRPr/>
            </a:pPr>
            <a:endParaRPr lang="en-GB" sz="2000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en-GB" sz="2000" dirty="0" smtClean="0"/>
              <a:t>Hosted by Salford Royal Foundation Trust and accountable to </a:t>
            </a:r>
          </a:p>
          <a:p>
            <a:pPr>
              <a:buFontTx/>
              <a:buChar char="-"/>
              <a:defRPr/>
            </a:pPr>
            <a:r>
              <a:rPr lang="en-GB" sz="2000" dirty="0" smtClean="0"/>
              <a:t>AQuA’s Board </a:t>
            </a:r>
          </a:p>
          <a:p>
            <a:pPr>
              <a:buFontTx/>
              <a:buChar char="-"/>
              <a:defRPr/>
            </a:pPr>
            <a:r>
              <a:rPr lang="en-GB" sz="2000" dirty="0" smtClean="0"/>
              <a:t>AQuA members through membership agreements</a:t>
            </a:r>
          </a:p>
          <a:p>
            <a:pPr marL="0" indent="0">
              <a:buFont typeface="Arial" pitchFamily="34" charset="0"/>
              <a:buNone/>
              <a:defRPr/>
            </a:pPr>
            <a:endParaRPr lang="en-GB" sz="2000" dirty="0"/>
          </a:p>
          <a:p>
            <a:pPr marL="0" indent="0">
              <a:buFont typeface="Arial" pitchFamily="34" charset="0"/>
              <a:buNone/>
              <a:defRPr/>
            </a:pPr>
            <a:r>
              <a:rPr lang="en-GB" sz="2000" dirty="0" smtClean="0"/>
              <a:t>Extensive work on integration and transformation</a:t>
            </a:r>
          </a:p>
          <a:p>
            <a:pPr marL="0" indent="0">
              <a:buFont typeface="Arial" pitchFamily="34" charset="0"/>
              <a:buNone/>
              <a:defRPr/>
            </a:pPr>
            <a:endParaRPr lang="en-GB" sz="2000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en-GB" sz="2000" b="1" u="sng" dirty="0">
                <a:hlinkClick r:id="rId2"/>
              </a:rPr>
              <a:t>https://www.aquanw.nhs.uk</a:t>
            </a:r>
            <a:endParaRPr lang="en-GB" sz="2000" dirty="0"/>
          </a:p>
        </p:txBody>
      </p:sp>
      <p:sp>
        <p:nvSpPr>
          <p:cNvPr id="16387" name="Title 4"/>
          <p:cNvSpPr>
            <a:spLocks noGrp="1"/>
          </p:cNvSpPr>
          <p:nvPr>
            <p:ph type="title"/>
          </p:nvPr>
        </p:nvSpPr>
        <p:spPr>
          <a:xfrm>
            <a:off x="1042988" y="431800"/>
            <a:ext cx="7315200" cy="647700"/>
          </a:xfrm>
        </p:spPr>
        <p:txBody>
          <a:bodyPr/>
          <a:lstStyle/>
          <a:p>
            <a:r>
              <a:rPr lang="en-GB" altLang="en-US" sz="3200" b="1" dirty="0" smtClean="0">
                <a:ea typeface="ＭＳ Ｐゴシック" pitchFamily="34" charset="-128"/>
                <a:cs typeface="Arial" charset="0"/>
              </a:rPr>
              <a:t>About AQuA  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3687763"/>
            <a:ext cx="200660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46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522288" y="2657475"/>
            <a:ext cx="2801937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2563" indent="-182563">
              <a:spcBef>
                <a:spcPts val="0"/>
              </a:spcBef>
              <a:buFontTx/>
              <a:buChar char="•"/>
            </a:pPr>
            <a:r>
              <a:rPr lang="en-GB" sz="2000" dirty="0">
                <a:latin typeface="Calibri" pitchFamily="34" charset="0"/>
              </a:rPr>
              <a:t> Infectious </a:t>
            </a:r>
            <a:r>
              <a:rPr lang="en-GB" sz="2000" dirty="0" smtClean="0">
                <a:latin typeface="Calibri" pitchFamily="34" charset="0"/>
              </a:rPr>
              <a:t>diseases</a:t>
            </a:r>
            <a:endParaRPr lang="en-GB" sz="2000" dirty="0">
              <a:latin typeface="Calibri" pitchFamily="34" charset="0"/>
            </a:endParaRPr>
          </a:p>
          <a:p>
            <a:pPr marL="182563" indent="-182563">
              <a:spcBef>
                <a:spcPts val="0"/>
              </a:spcBef>
              <a:buFontTx/>
              <a:buChar char="•"/>
            </a:pPr>
            <a:endParaRPr lang="en-GB" sz="2000" dirty="0" smtClean="0">
              <a:latin typeface="Calibri" pitchFamily="34" charset="0"/>
            </a:endParaRPr>
          </a:p>
          <a:p>
            <a:pPr marL="182563" indent="-182563">
              <a:spcBef>
                <a:spcPts val="0"/>
              </a:spcBef>
              <a:buFontTx/>
              <a:buChar char="•"/>
            </a:pPr>
            <a:r>
              <a:rPr lang="en-GB" sz="2000" dirty="0" smtClean="0">
                <a:latin typeface="Calibri" pitchFamily="34" charset="0"/>
              </a:rPr>
              <a:t>Hospitals predominate</a:t>
            </a:r>
            <a:endParaRPr lang="en-GB" sz="2000" dirty="0">
              <a:latin typeface="Calibri" pitchFamily="34" charset="0"/>
            </a:endParaRPr>
          </a:p>
          <a:p>
            <a:pPr marL="182563" indent="-182563">
              <a:spcBef>
                <a:spcPts val="0"/>
              </a:spcBef>
              <a:buFontTx/>
              <a:buChar char="•"/>
            </a:pPr>
            <a:endParaRPr lang="en-GB" sz="2000" dirty="0" smtClean="0">
              <a:latin typeface="Calibri" pitchFamily="34" charset="0"/>
            </a:endParaRPr>
          </a:p>
          <a:p>
            <a:pPr marL="182563" indent="-182563">
              <a:spcBef>
                <a:spcPts val="0"/>
              </a:spcBef>
              <a:buFontTx/>
              <a:buChar char="•"/>
            </a:pPr>
            <a:r>
              <a:rPr lang="en-GB" sz="2000" dirty="0" smtClean="0">
                <a:latin typeface="Calibri" pitchFamily="34" charset="0"/>
              </a:rPr>
              <a:t>Acute intervention</a:t>
            </a:r>
            <a:endParaRPr lang="en-GB" sz="2000" dirty="0">
              <a:latin typeface="Calibri" pitchFamily="34" charset="0"/>
            </a:endParaRPr>
          </a:p>
          <a:p>
            <a:pPr marL="182563" indent="-182563">
              <a:spcBef>
                <a:spcPts val="0"/>
              </a:spcBef>
              <a:buFontTx/>
              <a:buChar char="•"/>
            </a:pPr>
            <a:endParaRPr lang="en-GB" sz="2000" dirty="0" smtClean="0">
              <a:latin typeface="Calibri" pitchFamily="34" charset="0"/>
            </a:endParaRPr>
          </a:p>
          <a:p>
            <a:pPr marL="182563" indent="-182563">
              <a:spcBef>
                <a:spcPts val="0"/>
              </a:spcBef>
              <a:buFontTx/>
              <a:buChar char="•"/>
            </a:pPr>
            <a:r>
              <a:rPr lang="en-GB" sz="2000" dirty="0" smtClean="0">
                <a:latin typeface="Calibri" pitchFamily="34" charset="0"/>
              </a:rPr>
              <a:t>Silo working</a:t>
            </a:r>
            <a:endParaRPr lang="en-GB" sz="2000" dirty="0">
              <a:latin typeface="Calibri" pitchFamily="34" charset="0"/>
            </a:endParaRPr>
          </a:p>
          <a:p>
            <a:pPr marL="182563" indent="-182563">
              <a:spcBef>
                <a:spcPts val="0"/>
              </a:spcBef>
              <a:buFontTx/>
              <a:buChar char="•"/>
            </a:pPr>
            <a:endParaRPr lang="en-GB" sz="2000" dirty="0" smtClean="0">
              <a:latin typeface="Calibri" pitchFamily="34" charset="0"/>
            </a:endParaRPr>
          </a:p>
          <a:p>
            <a:pPr marL="182563" indent="-182563">
              <a:spcBef>
                <a:spcPts val="0"/>
              </a:spcBef>
              <a:buFontTx/>
              <a:buChar char="•"/>
            </a:pPr>
            <a:r>
              <a:rPr lang="en-GB" sz="2000" dirty="0" smtClean="0">
                <a:latin typeface="Calibri" pitchFamily="34" charset="0"/>
              </a:rPr>
              <a:t>Paper based</a:t>
            </a:r>
            <a:endParaRPr lang="en-GB" sz="2000" dirty="0">
              <a:latin typeface="Calibri" pitchFamily="34" charset="0"/>
            </a:endParaRPr>
          </a:p>
          <a:p>
            <a:pPr marL="182563" indent="-182563">
              <a:spcBef>
                <a:spcPts val="0"/>
              </a:spcBef>
              <a:buFontTx/>
              <a:buChar char="•"/>
            </a:pPr>
            <a:endParaRPr lang="en-GB" sz="2000" dirty="0" smtClean="0">
              <a:latin typeface="Calibri" pitchFamily="34" charset="0"/>
            </a:endParaRPr>
          </a:p>
          <a:p>
            <a:pPr marL="182563" indent="-182563">
              <a:spcBef>
                <a:spcPts val="0"/>
              </a:spcBef>
              <a:buFontTx/>
              <a:buChar char="•"/>
            </a:pPr>
            <a:r>
              <a:rPr lang="en-GB" sz="2000" dirty="0" smtClean="0">
                <a:latin typeface="Calibri" pitchFamily="34" charset="0"/>
              </a:rPr>
              <a:t>Doctor </a:t>
            </a:r>
            <a:r>
              <a:rPr lang="en-GB" sz="2000" dirty="0">
                <a:latin typeface="Calibri" pitchFamily="34" charset="0"/>
              </a:rPr>
              <a:t>knows </a:t>
            </a:r>
            <a:r>
              <a:rPr lang="en-GB" sz="2000" dirty="0" smtClean="0">
                <a:latin typeface="Calibri" pitchFamily="34" charset="0"/>
              </a:rPr>
              <a:t>best</a:t>
            </a:r>
            <a:endParaRPr lang="en-GB" sz="2000" dirty="0">
              <a:latin typeface="Calibri" pitchFamily="34" charset="0"/>
            </a:endParaRP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5004048" y="2657475"/>
            <a:ext cx="395446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2563" indent="-182563">
              <a:spcBef>
                <a:spcPts val="0"/>
              </a:spcBef>
              <a:buFontTx/>
              <a:buChar char="•"/>
            </a:pPr>
            <a:r>
              <a:rPr lang="en-GB" sz="2000" dirty="0" smtClean="0">
                <a:latin typeface="Calibri" pitchFamily="34" charset="0"/>
              </a:rPr>
              <a:t>Chronic diseases</a:t>
            </a:r>
            <a:endParaRPr lang="en-GB" sz="2000" dirty="0">
              <a:latin typeface="Calibri" pitchFamily="34" charset="0"/>
            </a:endParaRPr>
          </a:p>
          <a:p>
            <a:pPr marL="182563" indent="-182563">
              <a:spcBef>
                <a:spcPts val="0"/>
              </a:spcBef>
              <a:buFontTx/>
              <a:buChar char="•"/>
            </a:pPr>
            <a:endParaRPr lang="en-GB" sz="2000" dirty="0" smtClean="0">
              <a:latin typeface="Calibri" pitchFamily="34" charset="0"/>
            </a:endParaRPr>
          </a:p>
          <a:p>
            <a:pPr marL="182563" indent="-182563">
              <a:spcBef>
                <a:spcPts val="0"/>
              </a:spcBef>
              <a:buFontTx/>
              <a:buChar char="•"/>
            </a:pP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>
                <a:latin typeface="Calibri" pitchFamily="34" charset="0"/>
              </a:rPr>
              <a:t>Community </a:t>
            </a:r>
            <a:r>
              <a:rPr lang="en-GB" sz="2000" dirty="0" smtClean="0">
                <a:latin typeface="Calibri" pitchFamily="34" charset="0"/>
              </a:rPr>
              <a:t>based </a:t>
            </a:r>
            <a:r>
              <a:rPr lang="en-GB" sz="2000" dirty="0">
                <a:latin typeface="Calibri" pitchFamily="34" charset="0"/>
              </a:rPr>
              <a:t>s</a:t>
            </a:r>
            <a:r>
              <a:rPr lang="en-GB" sz="2000" dirty="0" smtClean="0">
                <a:latin typeface="Calibri" pitchFamily="34" charset="0"/>
              </a:rPr>
              <a:t>ervices</a:t>
            </a:r>
            <a:endParaRPr lang="en-GB" sz="2000" dirty="0">
              <a:latin typeface="Calibri" pitchFamily="34" charset="0"/>
            </a:endParaRPr>
          </a:p>
          <a:p>
            <a:pPr marL="182563" indent="-182563">
              <a:spcBef>
                <a:spcPts val="0"/>
              </a:spcBef>
              <a:buFontTx/>
              <a:buChar char="•"/>
            </a:pPr>
            <a:endParaRPr lang="en-GB" sz="2000" dirty="0" smtClean="0">
              <a:latin typeface="Calibri" pitchFamily="34" charset="0"/>
            </a:endParaRPr>
          </a:p>
          <a:p>
            <a:pPr marL="182563" indent="-182563">
              <a:spcBef>
                <a:spcPts val="0"/>
              </a:spcBef>
              <a:buFontTx/>
              <a:buChar char="•"/>
            </a:pPr>
            <a:r>
              <a:rPr lang="en-GB" sz="2000" dirty="0" smtClean="0">
                <a:latin typeface="Calibri" pitchFamily="34" charset="0"/>
              </a:rPr>
              <a:t>Prevention </a:t>
            </a:r>
            <a:r>
              <a:rPr lang="en-GB" sz="2000" dirty="0">
                <a:latin typeface="Calibri" pitchFamily="34" charset="0"/>
              </a:rPr>
              <a:t>and </a:t>
            </a:r>
            <a:r>
              <a:rPr lang="en-GB" sz="2000" dirty="0" smtClean="0">
                <a:latin typeface="Calibri" pitchFamily="34" charset="0"/>
              </a:rPr>
              <a:t>self care</a:t>
            </a:r>
            <a:endParaRPr lang="en-GB" sz="2000" dirty="0">
              <a:latin typeface="Calibri" pitchFamily="34" charset="0"/>
            </a:endParaRPr>
          </a:p>
          <a:p>
            <a:pPr marL="182563" indent="-182563">
              <a:spcBef>
                <a:spcPts val="0"/>
              </a:spcBef>
              <a:buFontTx/>
              <a:buChar char="•"/>
            </a:pPr>
            <a:endParaRPr lang="en-GB" sz="2000" dirty="0" smtClean="0">
              <a:latin typeface="Calibri" pitchFamily="34" charset="0"/>
            </a:endParaRPr>
          </a:p>
          <a:p>
            <a:pPr marL="182563" indent="-182563">
              <a:spcBef>
                <a:spcPts val="0"/>
              </a:spcBef>
              <a:buFontTx/>
              <a:buChar char="•"/>
            </a:pP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>
                <a:latin typeface="Calibri" pitchFamily="34" charset="0"/>
              </a:rPr>
              <a:t>Integrated </a:t>
            </a:r>
            <a:r>
              <a:rPr lang="en-GB" sz="2000" dirty="0" smtClean="0">
                <a:latin typeface="Calibri" pitchFamily="34" charset="0"/>
              </a:rPr>
              <a:t>delivery network</a:t>
            </a:r>
          </a:p>
          <a:p>
            <a:pPr marL="182563" indent="-182563">
              <a:spcBef>
                <a:spcPts val="0"/>
              </a:spcBef>
              <a:buFontTx/>
              <a:buChar char="•"/>
            </a:pPr>
            <a:endParaRPr lang="en-GB" sz="2000" dirty="0" smtClean="0">
              <a:latin typeface="Calibri" pitchFamily="34" charset="0"/>
            </a:endParaRPr>
          </a:p>
          <a:p>
            <a:pPr marL="182563" indent="-182563">
              <a:spcBef>
                <a:spcPts val="0"/>
              </a:spcBef>
              <a:buFontTx/>
              <a:buChar char="•"/>
            </a:pPr>
            <a:r>
              <a:rPr lang="en-GB" sz="2000" dirty="0" smtClean="0">
                <a:latin typeface="Calibri" pitchFamily="34" charset="0"/>
              </a:rPr>
              <a:t>Smart </a:t>
            </a:r>
            <a:r>
              <a:rPr lang="en-GB" sz="2000" dirty="0">
                <a:latin typeface="Calibri" pitchFamily="34" charset="0"/>
              </a:rPr>
              <a:t>use of </a:t>
            </a:r>
            <a:r>
              <a:rPr lang="en-GB" sz="2000" dirty="0" smtClean="0">
                <a:latin typeface="Calibri" pitchFamily="34" charset="0"/>
              </a:rPr>
              <a:t>technology</a:t>
            </a:r>
            <a:endParaRPr lang="en-GB" sz="2000" dirty="0">
              <a:latin typeface="Calibri" pitchFamily="34" charset="0"/>
            </a:endParaRPr>
          </a:p>
          <a:p>
            <a:pPr marL="182563" indent="-182563">
              <a:spcBef>
                <a:spcPts val="0"/>
              </a:spcBef>
              <a:buFontTx/>
              <a:buChar char="•"/>
            </a:pPr>
            <a:endParaRPr lang="en-GB" sz="2000" dirty="0" smtClean="0">
              <a:latin typeface="Calibri" pitchFamily="34" charset="0"/>
            </a:endParaRPr>
          </a:p>
          <a:p>
            <a:pPr marL="182563" indent="-182563">
              <a:spcBef>
                <a:spcPts val="0"/>
              </a:spcBef>
              <a:buFontTx/>
              <a:buChar char="•"/>
            </a:pPr>
            <a:r>
              <a:rPr lang="en-GB" sz="2000" dirty="0" smtClean="0">
                <a:latin typeface="Calibri" pitchFamily="34" charset="0"/>
              </a:rPr>
              <a:t>Shared </a:t>
            </a:r>
            <a:r>
              <a:rPr lang="en-GB" sz="2000" dirty="0">
                <a:latin typeface="Calibri" pitchFamily="34" charset="0"/>
              </a:rPr>
              <a:t>Decision Making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731838" y="1560513"/>
            <a:ext cx="22812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>
                <a:latin typeface="Calibri" pitchFamily="34" charset="0"/>
              </a:rPr>
              <a:t>Industrial </a:t>
            </a:r>
            <a:r>
              <a:rPr lang="en-GB" sz="2800" b="1" dirty="0" smtClean="0">
                <a:latin typeface="Calibri" pitchFamily="34" charset="0"/>
              </a:rPr>
              <a:t>age </a:t>
            </a:r>
            <a:r>
              <a:rPr lang="en-GB" sz="2800" b="1" dirty="0">
                <a:latin typeface="Calibri" pitchFamily="34" charset="0"/>
              </a:rPr>
              <a:t/>
            </a:r>
            <a:br>
              <a:rPr lang="en-GB" sz="2800" b="1" dirty="0">
                <a:latin typeface="Calibri" pitchFamily="34" charset="0"/>
              </a:rPr>
            </a:br>
            <a:r>
              <a:rPr lang="en-GB" sz="2800" b="1" dirty="0" smtClean="0">
                <a:latin typeface="Calibri" pitchFamily="34" charset="0"/>
              </a:rPr>
              <a:t>medicine</a:t>
            </a:r>
            <a:endParaRPr lang="en-GB" sz="2800" b="1" dirty="0">
              <a:latin typeface="Calibri" pitchFamily="34" charset="0"/>
            </a:endParaRPr>
          </a:p>
        </p:txBody>
      </p:sp>
      <p:sp>
        <p:nvSpPr>
          <p:cNvPr id="123911" name="AutoShape 7"/>
          <p:cNvSpPr>
            <a:spLocks noChangeArrowheads="1"/>
          </p:cNvSpPr>
          <p:nvPr/>
        </p:nvSpPr>
        <p:spPr bwMode="auto">
          <a:xfrm>
            <a:off x="3419872" y="1863725"/>
            <a:ext cx="1463675" cy="338138"/>
          </a:xfrm>
          <a:prstGeom prst="rightArrow">
            <a:avLst>
              <a:gd name="adj1" fmla="val 50000"/>
              <a:gd name="adj2" fmla="val 700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5402263" y="1560513"/>
            <a:ext cx="25161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>
                <a:latin typeface="Calibri" pitchFamily="34" charset="0"/>
              </a:rPr>
              <a:t>Information </a:t>
            </a:r>
            <a:r>
              <a:rPr lang="en-GB" sz="2800" b="1" dirty="0" smtClean="0">
                <a:latin typeface="Calibri" pitchFamily="34" charset="0"/>
              </a:rPr>
              <a:t>age </a:t>
            </a:r>
            <a:r>
              <a:rPr lang="en-GB" sz="2800" b="1" dirty="0">
                <a:latin typeface="Calibri" pitchFamily="34" charset="0"/>
              </a:rPr>
              <a:t>h</a:t>
            </a:r>
            <a:r>
              <a:rPr lang="en-GB" sz="2800" b="1" dirty="0" smtClean="0">
                <a:latin typeface="Calibri" pitchFamily="34" charset="0"/>
              </a:rPr>
              <a:t>ealthcare</a:t>
            </a:r>
            <a:endParaRPr lang="en-GB" sz="2800" b="1" dirty="0"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8FEF9-68F1-40B9-B0DC-4C10C344C43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36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328863" y="231775"/>
            <a:ext cx="5434012" cy="981075"/>
          </a:xfrm>
        </p:spPr>
        <p:txBody>
          <a:bodyPr/>
          <a:lstStyle/>
          <a:p>
            <a:r>
              <a:rPr lang="en-GB" altLang="en-US" sz="3200" b="1" dirty="0">
                <a:ea typeface="ＭＳ Ｐゴシック" pitchFamily="34" charset="-128"/>
              </a:rPr>
              <a:t> </a:t>
            </a:r>
            <a:r>
              <a:rPr lang="en-GB" altLang="en-US" sz="3200" b="1" dirty="0" smtClean="0">
                <a:ea typeface="ＭＳ Ｐゴシック" pitchFamily="34" charset="-128"/>
              </a:rPr>
              <a:t> AQuA’s </a:t>
            </a:r>
            <a:r>
              <a:rPr lang="en-GB" altLang="en-US" sz="3200" b="1" dirty="0">
                <a:ea typeface="ＭＳ Ｐゴシック" pitchFamily="34" charset="-128"/>
              </a:rPr>
              <a:t>s</a:t>
            </a:r>
            <a:r>
              <a:rPr lang="en-GB" altLang="en-US" sz="3200" b="1" dirty="0" smtClean="0">
                <a:ea typeface="ＭＳ Ｐゴシック" pitchFamily="34" charset="-128"/>
              </a:rPr>
              <a:t>ystem </a:t>
            </a:r>
            <a:br>
              <a:rPr lang="en-GB" altLang="en-US" sz="3200" b="1" dirty="0" smtClean="0">
                <a:ea typeface="ＭＳ Ｐゴシック" pitchFamily="34" charset="-128"/>
              </a:rPr>
            </a:br>
            <a:r>
              <a:rPr lang="en-GB" altLang="en-US" sz="3200" b="1" dirty="0" smtClean="0">
                <a:ea typeface="ＭＳ Ｐゴシック" pitchFamily="34" charset="-128"/>
              </a:rPr>
              <a:t>     </a:t>
            </a:r>
            <a:r>
              <a:rPr lang="en-GB" altLang="en-US" sz="3200" b="1" dirty="0">
                <a:ea typeface="ＭＳ Ｐゴシック" pitchFamily="34" charset="-128"/>
              </a:rPr>
              <a:t>i</a:t>
            </a:r>
            <a:r>
              <a:rPr lang="en-GB" altLang="en-US" sz="3200" b="1" dirty="0" smtClean="0">
                <a:ea typeface="ＭＳ Ｐゴシック" pitchFamily="34" charset="-128"/>
              </a:rPr>
              <a:t>ntegration framework</a:t>
            </a: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076575" y="6562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 smtClean="0">
                <a:solidFill>
                  <a:srgbClr val="898989"/>
                </a:solidFill>
              </a:rPr>
              <a:t>© AQuA Action 2012</a:t>
            </a:r>
          </a:p>
        </p:txBody>
      </p:sp>
      <p:grpSp>
        <p:nvGrpSpPr>
          <p:cNvPr id="20484" name="Group 2"/>
          <p:cNvGrpSpPr>
            <a:grpSpLocks/>
          </p:cNvGrpSpPr>
          <p:nvPr/>
        </p:nvGrpSpPr>
        <p:grpSpPr bwMode="auto">
          <a:xfrm>
            <a:off x="179388" y="1703388"/>
            <a:ext cx="8688387" cy="4525962"/>
            <a:chOff x="234950" y="981075"/>
            <a:chExt cx="8685213" cy="5037138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2510593" y="2604761"/>
              <a:ext cx="4037125" cy="1894007"/>
            </a:xfrm>
            <a:prstGeom prst="ellipse">
              <a:avLst/>
            </a:prstGeom>
            <a:solidFill>
              <a:srgbClr val="1C1CB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prstClr val="white"/>
                  </a:solidFill>
                  <a:latin typeface="Calibri"/>
                  <a:ea typeface="ＭＳ Ｐゴシック" charset="0"/>
                  <a:cs typeface="Calibri"/>
                </a:rPr>
                <a:t>Integration to Improve</a:t>
              </a:r>
            </a:p>
            <a:p>
              <a:pPr marL="446088" indent="-174625">
                <a:buFont typeface="Arial" pitchFamily="34" charset="0"/>
                <a:buChar char="•"/>
                <a:defRPr/>
              </a:pPr>
              <a:r>
                <a:rPr lang="en-GB" dirty="0">
                  <a:solidFill>
                    <a:prstClr val="white"/>
                  </a:solidFill>
                  <a:latin typeface="Calibri"/>
                  <a:ea typeface="ＭＳ Ｐゴシック" charset="0"/>
                  <a:cs typeface="Calibri"/>
                </a:rPr>
                <a:t>Safety</a:t>
              </a:r>
            </a:p>
            <a:p>
              <a:pPr marL="446088" indent="-174625">
                <a:buFont typeface="Arial" pitchFamily="34" charset="0"/>
                <a:buChar char="•"/>
                <a:defRPr/>
              </a:pPr>
              <a:r>
                <a:rPr lang="en-GB" dirty="0">
                  <a:solidFill>
                    <a:prstClr val="white"/>
                  </a:solidFill>
                  <a:latin typeface="Calibri"/>
                  <a:ea typeface="ＭＳ Ｐゴシック" charset="0"/>
                  <a:cs typeface="Calibri"/>
                </a:rPr>
                <a:t>Experience</a:t>
              </a:r>
            </a:p>
            <a:p>
              <a:pPr marL="446088" indent="-174625">
                <a:buFont typeface="Arial" pitchFamily="34" charset="0"/>
                <a:buChar char="•"/>
                <a:defRPr/>
              </a:pPr>
              <a:r>
                <a:rPr lang="en-GB" dirty="0">
                  <a:solidFill>
                    <a:prstClr val="white"/>
                  </a:solidFill>
                  <a:latin typeface="Calibri"/>
                  <a:ea typeface="ＭＳ Ｐゴシック" charset="0"/>
                  <a:cs typeface="Calibri"/>
                </a:rPr>
                <a:t>Effectiveness</a:t>
              </a:r>
            </a:p>
            <a:p>
              <a:pPr marL="446088" indent="-174625">
                <a:buFont typeface="Arial" pitchFamily="34" charset="0"/>
                <a:buChar char="•"/>
                <a:defRPr/>
              </a:pPr>
              <a:r>
                <a:rPr lang="en-GB" dirty="0">
                  <a:solidFill>
                    <a:prstClr val="white"/>
                  </a:solidFill>
                  <a:latin typeface="Calibri"/>
                  <a:ea typeface="ＭＳ Ｐゴシック" charset="0"/>
                  <a:cs typeface="Calibri"/>
                </a:rPr>
                <a:t>Population health</a:t>
              </a:r>
            </a:p>
            <a:p>
              <a:pPr marL="446088" indent="-174625">
                <a:buFont typeface="Arial" pitchFamily="34" charset="0"/>
                <a:buChar char="•"/>
                <a:defRPr/>
              </a:pPr>
              <a:r>
                <a:rPr lang="en-GB" dirty="0">
                  <a:solidFill>
                    <a:prstClr val="white"/>
                  </a:solidFill>
                  <a:latin typeface="Calibri"/>
                  <a:ea typeface="ＭＳ Ｐゴシック" charset="0"/>
                  <a:cs typeface="Calibri"/>
                </a:rPr>
                <a:t>Use of  resources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564308" y="981075"/>
              <a:ext cx="2024910" cy="1012374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prstClr val="white"/>
                  </a:solidFill>
                  <a:latin typeface="Calibri"/>
                  <a:ea typeface="ＭＳ Ｐゴシック" charset="0"/>
                  <a:cs typeface="Calibri"/>
                </a:rPr>
                <a:t>Service and Care Model Design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34950" y="3166602"/>
              <a:ext cx="2023323" cy="10141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GB" sz="1600" dirty="0">
                  <a:solidFill>
                    <a:prstClr val="white"/>
                  </a:solidFill>
                  <a:latin typeface="Calibri"/>
                  <a:ea typeface="ＭＳ Ｐゴシック" pitchFamily="-84" charset="-128"/>
                  <a:cs typeface="Calibri"/>
                </a:rPr>
                <a:t>Service User</a:t>
              </a:r>
              <a:r>
                <a:rPr lang="en-GB" sz="1600" dirty="0">
                  <a:solidFill>
                    <a:prstClr val="white"/>
                  </a:solidFill>
                  <a:latin typeface="Calibri"/>
                  <a:ea typeface="ＭＳ Ｐゴシック" charset="0"/>
                  <a:cs typeface="Calibri"/>
                </a:rPr>
                <a:t> and Carer Engagement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866544" y="1479312"/>
              <a:ext cx="2024910" cy="1012374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</a:rPr>
                <a:t>Leadership</a:t>
              </a: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6025621" y="1479312"/>
              <a:ext cx="2024910" cy="101237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002060"/>
                </a:solidFill>
                <a:latin typeface="Calibri"/>
                <a:ea typeface="ＭＳ Ｐゴシック" charset="0"/>
                <a:cs typeface="Calibri"/>
              </a:endParaRPr>
            </a:p>
            <a:p>
              <a:pPr algn="ctr">
                <a:defRPr/>
              </a:pPr>
              <a:r>
                <a:rPr lang="en-GB" dirty="0">
                  <a:solidFill>
                    <a:srgbClr val="002060"/>
                  </a:solidFill>
                  <a:latin typeface="Calibri"/>
                  <a:ea typeface="ＭＳ Ｐゴシック" charset="0"/>
                  <a:cs typeface="Calibri"/>
                </a:rPr>
                <a:t>Workforce</a:t>
              </a:r>
            </a:p>
            <a:p>
              <a:pPr marL="174625" indent="-87313">
                <a:buFont typeface="Arial" pitchFamily="34" charset="0"/>
                <a:buChar char="•"/>
                <a:defRPr/>
              </a:pPr>
              <a:r>
                <a:rPr lang="en-GB" sz="1200" dirty="0">
                  <a:solidFill>
                    <a:srgbClr val="002060"/>
                  </a:solidFill>
                  <a:latin typeface="Calibri"/>
                  <a:ea typeface="ＭＳ Ｐゴシック" charset="0"/>
                  <a:cs typeface="Calibri"/>
                </a:rPr>
                <a:t>Role design</a:t>
              </a:r>
            </a:p>
            <a:p>
              <a:pPr marL="174625" indent="-87313">
                <a:buFont typeface="Arial" pitchFamily="34" charset="0"/>
                <a:buChar char="•"/>
                <a:defRPr/>
              </a:pPr>
              <a:r>
                <a:rPr lang="en-GB" sz="1200" dirty="0">
                  <a:solidFill>
                    <a:srgbClr val="002060"/>
                  </a:solidFill>
                  <a:latin typeface="Calibri"/>
                  <a:ea typeface="ＭＳ Ｐゴシック" charset="0"/>
                  <a:cs typeface="Calibri"/>
                </a:rPr>
                <a:t>Skills</a:t>
              </a:r>
            </a:p>
            <a:p>
              <a:pPr marL="174625" indent="-87313">
                <a:buFont typeface="Arial" pitchFamily="34" charset="0"/>
                <a:buChar char="•"/>
                <a:defRPr/>
              </a:pPr>
              <a:r>
                <a:rPr lang="en-GB" sz="1200" dirty="0">
                  <a:solidFill>
                    <a:srgbClr val="002060"/>
                  </a:solidFill>
                  <a:latin typeface="Calibri"/>
                  <a:ea typeface="ＭＳ Ｐゴシック" charset="0"/>
                  <a:cs typeface="Calibri"/>
                </a:rPr>
                <a:t>Capacity</a:t>
              </a:r>
            </a:p>
            <a:p>
              <a:pPr algn="ctr">
                <a:defRPr/>
              </a:pPr>
              <a:endParaRPr lang="en-GB" dirty="0">
                <a:solidFill>
                  <a:srgbClr val="002060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6711170" y="3166602"/>
              <a:ext cx="2208993" cy="10141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GB" sz="1600" dirty="0">
                  <a:solidFill>
                    <a:prstClr val="white"/>
                  </a:solidFill>
                  <a:latin typeface="Calibri"/>
                  <a:ea typeface="ＭＳ Ｐゴシック" charset="0"/>
                  <a:cs typeface="Calibri"/>
                </a:rPr>
                <a:t> Information and Information Technology</a:t>
              </a: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6155748" y="4498767"/>
              <a:ext cx="2156625" cy="1012375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GB" sz="1600" dirty="0">
                  <a:solidFill>
                    <a:prstClr val="white"/>
                  </a:solidFill>
                  <a:latin typeface="Calibri"/>
                  <a:ea typeface="ＭＳ Ｐゴシック" charset="0"/>
                  <a:cs typeface="Calibri"/>
                </a:rPr>
                <a:t>Financial and Contractual Mechanisms</a:t>
              </a: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516701" y="5005839"/>
              <a:ext cx="2024910" cy="1012374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</a:rPr>
                <a:t>Culture</a:t>
              </a:r>
            </a:p>
          </p:txBody>
        </p:sp>
        <p:sp>
          <p:nvSpPr>
            <p:cNvPr id="20494" name="TextBox 14"/>
            <p:cNvSpPr txBox="1">
              <a:spLocks noChangeArrowheads="1"/>
            </p:cNvSpPr>
            <p:nvPr/>
          </p:nvSpPr>
          <p:spPr bwMode="auto">
            <a:xfrm>
              <a:off x="5541611" y="3449291"/>
              <a:ext cx="925174" cy="513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FFFFFF"/>
                  </a:solidFill>
                </a:rPr>
                <a:t>Healthcare value</a:t>
              </a:r>
            </a:p>
          </p:txBody>
        </p:sp>
        <p:sp>
          <p:nvSpPr>
            <p:cNvPr id="16" name="Right Brace 15"/>
            <p:cNvSpPr>
              <a:spLocks/>
            </p:cNvSpPr>
            <p:nvPr/>
          </p:nvSpPr>
          <p:spPr bwMode="auto">
            <a:xfrm>
              <a:off x="5382919" y="3166602"/>
              <a:ext cx="158692" cy="1014142"/>
            </a:xfrm>
            <a:prstGeom prst="rightBrace">
              <a:avLst>
                <a:gd name="adj1" fmla="val 8343"/>
                <a:gd name="adj2" fmla="val 50000"/>
              </a:avLst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cxnSp>
          <p:nvCxnSpPr>
            <p:cNvPr id="18" name="Straight Connector 17"/>
            <p:cNvCxnSpPr>
              <a:cxnSpLocks noChangeShapeType="1"/>
              <a:stCxn id="10" idx="5"/>
            </p:cNvCxnSpPr>
            <p:nvPr/>
          </p:nvCxnSpPr>
          <p:spPr bwMode="auto">
            <a:xfrm rot="16200000" flipH="1">
              <a:off x="2750236" y="2187739"/>
              <a:ext cx="420498" cy="731571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0"/>
            <p:cNvCxnSpPr>
              <a:cxnSpLocks noChangeShapeType="1"/>
              <a:stCxn id="9" idx="6"/>
            </p:cNvCxnSpPr>
            <p:nvPr/>
          </p:nvCxnSpPr>
          <p:spPr bwMode="auto">
            <a:xfrm flipV="1">
              <a:off x="2258273" y="3666607"/>
              <a:ext cx="252321" cy="706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22"/>
            <p:cNvCxnSpPr>
              <a:cxnSpLocks noChangeShapeType="1"/>
              <a:endCxn id="12" idx="2"/>
            </p:cNvCxnSpPr>
            <p:nvPr/>
          </p:nvCxnSpPr>
          <p:spPr bwMode="auto">
            <a:xfrm>
              <a:off x="6547718" y="3666607"/>
              <a:ext cx="163452" cy="706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4"/>
            <p:cNvCxnSpPr>
              <a:cxnSpLocks noChangeShapeType="1"/>
              <a:endCxn id="6" idx="0"/>
            </p:cNvCxnSpPr>
            <p:nvPr/>
          </p:nvCxnSpPr>
          <p:spPr bwMode="auto">
            <a:xfrm rot="16200000" flipH="1">
              <a:off x="4272970" y="2348576"/>
              <a:ext cx="512371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27"/>
            <p:cNvCxnSpPr>
              <a:cxnSpLocks noChangeShapeType="1"/>
              <a:stCxn id="6" idx="4"/>
              <a:endCxn id="14" idx="0"/>
            </p:cNvCxnSpPr>
            <p:nvPr/>
          </p:nvCxnSpPr>
          <p:spPr bwMode="auto">
            <a:xfrm rot="16200000" flipH="1">
              <a:off x="4275620" y="4752304"/>
              <a:ext cx="507071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30"/>
            <p:cNvCxnSpPr>
              <a:cxnSpLocks noChangeShapeType="1"/>
            </p:cNvCxnSpPr>
            <p:nvPr/>
          </p:nvCxnSpPr>
          <p:spPr bwMode="auto">
            <a:xfrm flipV="1">
              <a:off x="5851060" y="2396279"/>
              <a:ext cx="620486" cy="42049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2779196" y="4167627"/>
              <a:ext cx="553007" cy="922001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Connector 35"/>
            <p:cNvCxnSpPr>
              <a:cxnSpLocks noChangeShapeType="1"/>
              <a:stCxn id="6" idx="5"/>
            </p:cNvCxnSpPr>
            <p:nvPr/>
          </p:nvCxnSpPr>
          <p:spPr bwMode="auto">
            <a:xfrm rot="16200000" flipH="1">
              <a:off x="6354365" y="3824578"/>
              <a:ext cx="275620" cy="107275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1138238" y="4819650"/>
            <a:ext cx="2025650" cy="1012825"/>
          </a:xfrm>
          <a:prstGeom prst="ellipse">
            <a:avLst/>
          </a:prstGeom>
          <a:solidFill>
            <a:srgbClr val="0033C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FFFFFF"/>
                </a:solidFill>
                <a:latin typeface="Calibri"/>
                <a:ea typeface="ＭＳ Ｐゴシック" charset="0"/>
                <a:cs typeface="Calibri"/>
              </a:rPr>
              <a:t>Governance</a:t>
            </a:r>
          </a:p>
        </p:txBody>
      </p:sp>
    </p:spTree>
    <p:extLst>
      <p:ext uri="{BB962C8B-B14F-4D97-AF65-F5344CB8AC3E}">
        <p14:creationId xmlns:p14="http://schemas.microsoft.com/office/powerpoint/2010/main" val="220635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CD45D-CB26-4FC3-B210-3BC23D5D5EAB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50" y="404664"/>
            <a:ext cx="885611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2996952"/>
            <a:ext cx="4036888" cy="374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49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 Frame the options</a:t>
            </a: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CD45D-CB26-4FC3-B210-3BC23D5D5EAB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704856" cy="495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5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E86D1-A286-47AE-9598-57CCD246C9A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9509">
            <a:off x="467311" y="1626734"/>
            <a:ext cx="2520364" cy="35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4671">
            <a:off x="2423351" y="2905071"/>
            <a:ext cx="2396735" cy="339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5038" y="404664"/>
            <a:ext cx="5688632" cy="141634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sz="3200" dirty="0" smtClean="0">
                <a:latin typeface="Calibri"/>
                <a:cs typeface="Calibri"/>
              </a:rPr>
              <a:t/>
            </a:r>
            <a:br>
              <a:rPr lang="en-GB" sz="3200" dirty="0" smtClean="0">
                <a:latin typeface="Calibri"/>
                <a:cs typeface="Calibri"/>
              </a:rPr>
            </a:br>
            <a:r>
              <a:rPr lang="en-GB" sz="3200" dirty="0">
                <a:latin typeface="Calibri"/>
                <a:cs typeface="Calibri"/>
              </a:rPr>
              <a:t/>
            </a:r>
            <a:br>
              <a:rPr lang="en-GB" sz="3200" dirty="0">
                <a:latin typeface="Calibri"/>
                <a:cs typeface="Calibri"/>
              </a:rPr>
            </a:br>
            <a:r>
              <a:rPr lang="en-GB" sz="3200" b="1" dirty="0" smtClean="0">
                <a:latin typeface="Calibri"/>
                <a:cs typeface="Calibri"/>
              </a:rPr>
              <a:t>“The </a:t>
            </a:r>
            <a:r>
              <a:rPr lang="en-GB" sz="3200" b="1" dirty="0">
                <a:latin typeface="Calibri"/>
                <a:cs typeface="Calibri"/>
              </a:rPr>
              <a:t>first step </a:t>
            </a:r>
            <a:r>
              <a:rPr lang="en-GB" sz="3200" b="1" dirty="0" smtClean="0">
                <a:latin typeface="Calibri"/>
                <a:cs typeface="Calibri"/>
              </a:rPr>
              <a:t>toward systematic </a:t>
            </a:r>
            <a:r>
              <a:rPr lang="en-GB" sz="3200" b="1" dirty="0">
                <a:latin typeface="Calibri"/>
                <a:cs typeface="Calibri"/>
              </a:rPr>
              <a:t>improvement is to intend it</a:t>
            </a:r>
            <a:r>
              <a:rPr lang="en-GB" sz="3200" b="1" dirty="0" smtClean="0">
                <a:latin typeface="Calibri"/>
                <a:cs typeface="Calibri"/>
              </a:rPr>
              <a:t>.”</a:t>
            </a:r>
            <a:endParaRPr lang="en-GB" sz="3200" b="1" dirty="0">
              <a:latin typeface="Calibri"/>
              <a:cs typeface="Calibri"/>
            </a:endParaRPr>
          </a:p>
          <a:p>
            <a:pPr algn="r" eaLnBrk="1" hangingPunct="1">
              <a:buFontTx/>
              <a:buNone/>
            </a:pPr>
            <a:endParaRPr lang="en-GB" sz="2000" i="1" dirty="0" smtClean="0">
              <a:latin typeface="Calibri"/>
              <a:cs typeface="Calibri"/>
            </a:endParaRPr>
          </a:p>
          <a:p>
            <a:pPr algn="r" eaLnBrk="1" hangingPunct="1">
              <a:buFontTx/>
              <a:buNone/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Source: Don </a:t>
            </a:r>
            <a:r>
              <a:rPr lang="en-GB" sz="2000" i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Berwick </a:t>
            </a:r>
          </a:p>
          <a:p>
            <a:pPr eaLnBrk="1" hangingPunct="1">
              <a:buFontTx/>
              <a:buNone/>
            </a:pPr>
            <a:endParaRPr lang="en-GB" sz="3200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GB" sz="3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1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GB" sz="3200" b="1" dirty="0" smtClean="0"/>
              <a:t>   Who will we care for?</a:t>
            </a:r>
            <a:endParaRPr lang="en-GB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E86D1-A286-47AE-9598-57CCD246C9A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44" y="2234212"/>
            <a:ext cx="3526420" cy="234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2784"/>
            <a:ext cx="2952328" cy="230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s://www.royalholloway.ac.uk/management/news/newsimages/2011/paramedic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83952"/>
            <a:ext cx="28575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images of hospital care U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97152"/>
            <a:ext cx="3760136" cy="161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58496"/>
            <a:ext cx="3426598" cy="188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17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U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QU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AQU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AQU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AQuA slide template 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AQuA slide template 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Corporate - Powerpoint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9C2"/>
      </a:accent1>
      <a:accent2>
        <a:srgbClr val="00AEDB"/>
      </a:accent2>
      <a:accent3>
        <a:srgbClr val="00A9A7"/>
      </a:accent3>
      <a:accent4>
        <a:srgbClr val="B70072"/>
      </a:accent4>
      <a:accent5>
        <a:srgbClr val="4E2683"/>
      </a:accent5>
      <a:accent6>
        <a:srgbClr val="00A9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AQuA slide template 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3200</TotalTime>
  <Words>497</Words>
  <Application>Microsoft Office PowerPoint</Application>
  <PresentationFormat>On-screen Show (4:3)</PresentationFormat>
  <Paragraphs>185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AQUA</vt:lpstr>
      <vt:lpstr>1_AQUA</vt:lpstr>
      <vt:lpstr>2_AQUA</vt:lpstr>
      <vt:lpstr>3_AQUA</vt:lpstr>
      <vt:lpstr>AQuA slide template new</vt:lpstr>
      <vt:lpstr>1_AQuA slide template new</vt:lpstr>
      <vt:lpstr>3_Corporate - Powerpoint Template</vt:lpstr>
      <vt:lpstr>2_AQuA slide template new</vt:lpstr>
      <vt:lpstr>HENW Integrated Care Workforce Demonstrator Site Showcase Event  Elizabeth Bradbury, Director</vt:lpstr>
      <vt:lpstr>Aims</vt:lpstr>
      <vt:lpstr>About AQuA  </vt:lpstr>
      <vt:lpstr>PowerPoint Presentation</vt:lpstr>
      <vt:lpstr>  AQuA’s system       integration framework</vt:lpstr>
      <vt:lpstr>PowerPoint Presentation</vt:lpstr>
      <vt:lpstr> Frame the options</vt:lpstr>
      <vt:lpstr>  “The first step toward systematic improvement is to intend it.”  Source: Don Berwick   </vt:lpstr>
      <vt:lpstr>   Who will we care for?</vt:lpstr>
      <vt:lpstr>      Where will we work?</vt:lpstr>
      <vt:lpstr>      Who will we work with?</vt:lpstr>
      <vt:lpstr>       Partner with service users</vt:lpstr>
      <vt:lpstr>         Partnership working</vt:lpstr>
      <vt:lpstr>          Build workforce capability to         support transformation  </vt:lpstr>
      <vt:lpstr>PowerPoint Presentation</vt:lpstr>
      <vt:lpstr>    Diffusion of innovation</vt:lpstr>
      <vt:lpstr>         Attributes of the change</vt:lpstr>
      <vt:lpstr>PowerPoint Presentation</vt:lpstr>
      <vt:lpstr>Thank you   elizabeth.bradbury@srft.nhs.uk </vt:lpstr>
      <vt:lpstr>Of interest…</vt:lpstr>
      <vt:lpstr>       Patient Perspectives</vt:lpstr>
    </vt:vector>
  </TitlesOfParts>
  <Company>The King's Fund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Leadership  15th July 2015  David Fillingham &amp; Belinda Weir</dc:title>
  <dc:creator>Belinda Weir</dc:creator>
  <cp:lastModifiedBy>Helen Podmore</cp:lastModifiedBy>
  <cp:revision>146</cp:revision>
  <cp:lastPrinted>2015-09-27T17:07:12Z</cp:lastPrinted>
  <dcterms:created xsi:type="dcterms:W3CDTF">2015-07-13T17:53:19Z</dcterms:created>
  <dcterms:modified xsi:type="dcterms:W3CDTF">2015-11-02T11:16:12Z</dcterms:modified>
</cp:coreProperties>
</file>