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58"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p:scale>
          <a:sx n="77" d="100"/>
          <a:sy n="77" d="100"/>
        </p:scale>
        <p:origin x="-252" y="-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413521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98923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1CA1F43-3B85-4A17-BCD9-B3F974511FCF}"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19377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1159032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1CA1F43-3B85-4A17-BCD9-B3F974511FCF}"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8851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3964937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2616703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3288098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3204642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1348178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179781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3970154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2981632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1261214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37069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7ADCCF-1FF3-42C5-A041-2B7C561ABFA3}" type="datetimeFigureOut">
              <a:rPr lang="en-GB" smtClean="0"/>
              <a:t>30/10/2015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1CA1F43-3B85-4A17-BCD9-B3F974511FCF}" type="slidenum">
              <a:rPr lang="en-GB" smtClean="0"/>
              <a:t>‹#›</a:t>
            </a:fld>
            <a:endParaRPr lang="en-GB" dirty="0"/>
          </a:p>
        </p:txBody>
      </p:sp>
    </p:spTree>
    <p:extLst>
      <p:ext uri="{BB962C8B-B14F-4D97-AF65-F5344CB8AC3E}">
        <p14:creationId xmlns:p14="http://schemas.microsoft.com/office/powerpoint/2010/main" val="3321136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E7ADCCF-1FF3-42C5-A041-2B7C561ABFA3}" type="datetimeFigureOut">
              <a:rPr lang="en-GB" smtClean="0"/>
              <a:t>30/10/2015</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CA1F43-3B85-4A17-BCD9-B3F974511FCF}" type="slidenum">
              <a:rPr lang="en-GB" smtClean="0"/>
              <a:t>‹#›</a:t>
            </a:fld>
            <a:endParaRPr lang="en-GB" dirty="0"/>
          </a:p>
        </p:txBody>
      </p:sp>
    </p:spTree>
    <p:extLst>
      <p:ext uri="{BB962C8B-B14F-4D97-AF65-F5344CB8AC3E}">
        <p14:creationId xmlns:p14="http://schemas.microsoft.com/office/powerpoint/2010/main" val="4757465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smtClean="0"/>
              <a:t>Leading the Delivery of Person Centred Care through Action Learning</a:t>
            </a:r>
            <a:endParaRPr lang="en-GB" dirty="0"/>
          </a:p>
        </p:txBody>
      </p:sp>
      <p:sp>
        <p:nvSpPr>
          <p:cNvPr id="3" name="Subtitle 2"/>
          <p:cNvSpPr>
            <a:spLocks noGrp="1"/>
          </p:cNvSpPr>
          <p:nvPr>
            <p:ph type="subTitle" idx="1"/>
          </p:nvPr>
        </p:nvSpPr>
        <p:spPr>
          <a:xfrm>
            <a:off x="1507067" y="4628147"/>
            <a:ext cx="7766936" cy="519585"/>
          </a:xfrm>
        </p:spPr>
        <p:txBody>
          <a:bodyPr/>
          <a:lstStyle/>
          <a:p>
            <a:pPr algn="ctr"/>
            <a:r>
              <a:rPr lang="en-GB" dirty="0" smtClean="0"/>
              <a:t>Lynda Carey, Sharon Taylor</a:t>
            </a:r>
            <a:r>
              <a:rPr lang="en-GB" dirty="0"/>
              <a:t> </a:t>
            </a:r>
            <a:r>
              <a:rPr lang="en-GB" dirty="0" smtClean="0"/>
              <a:t>and Elaine Simpson</a:t>
            </a:r>
            <a:endParaRPr lang="en-GB" dirty="0"/>
          </a:p>
        </p:txBody>
      </p:sp>
    </p:spTree>
    <p:extLst>
      <p:ext uri="{BB962C8B-B14F-4D97-AF65-F5344CB8AC3E}">
        <p14:creationId xmlns:p14="http://schemas.microsoft.com/office/powerpoint/2010/main" val="673985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a:t>
            </a:r>
            <a:r>
              <a:rPr lang="en-GB" dirty="0" smtClean="0"/>
              <a:t>eferences</a:t>
            </a:r>
            <a:endParaRPr lang="en-GB" dirty="0"/>
          </a:p>
        </p:txBody>
      </p:sp>
      <p:sp>
        <p:nvSpPr>
          <p:cNvPr id="3" name="Content Placeholder 2"/>
          <p:cNvSpPr>
            <a:spLocks noGrp="1"/>
          </p:cNvSpPr>
          <p:nvPr>
            <p:ph idx="1"/>
          </p:nvPr>
        </p:nvSpPr>
        <p:spPr/>
        <p:txBody>
          <a:bodyPr>
            <a:normAutofit fontScale="62500" lnSpcReduction="20000"/>
          </a:bodyPr>
          <a:lstStyle/>
          <a:p>
            <a:r>
              <a:rPr lang="en-GB" dirty="0"/>
              <a:t>Abbot, C. and Taylor, P. (2014) </a:t>
            </a:r>
            <a:r>
              <a:rPr lang="en-GB" i="1" dirty="0"/>
              <a:t>Action Learning in Social </a:t>
            </a:r>
            <a:r>
              <a:rPr lang="en-GB" i="1" dirty="0" smtClean="0"/>
              <a:t>Work.</a:t>
            </a:r>
          </a:p>
          <a:p>
            <a:r>
              <a:rPr lang="en-GB" dirty="0"/>
              <a:t>Bach, S. and Ellis, P. (2012) </a:t>
            </a:r>
            <a:r>
              <a:rPr lang="en-GB" i="1" dirty="0"/>
              <a:t>Leadership, Management and Team Working in Nursing</a:t>
            </a:r>
            <a:r>
              <a:rPr lang="en-GB" dirty="0"/>
              <a:t>. Exeter: Learning Matters Ltd. </a:t>
            </a:r>
            <a:endParaRPr lang="en-GB" dirty="0" smtClean="0"/>
          </a:p>
          <a:p>
            <a:r>
              <a:rPr lang="en-GB" dirty="0" smtClean="0"/>
              <a:t>McGill</a:t>
            </a:r>
            <a:r>
              <a:rPr lang="en-GB" dirty="0"/>
              <a:t>, I. and Brockbank, A. (2004) </a:t>
            </a:r>
            <a:r>
              <a:rPr lang="en-GB" i="1" dirty="0"/>
              <a:t>The Action Learning </a:t>
            </a:r>
            <a:r>
              <a:rPr lang="en-GB" i="1" dirty="0" smtClean="0"/>
              <a:t>Handbook</a:t>
            </a:r>
            <a:r>
              <a:rPr lang="en-GB" i="1" dirty="0"/>
              <a:t>: powerful techniques for education, professional development &amp; training,</a:t>
            </a:r>
            <a:r>
              <a:rPr lang="en-GB" dirty="0"/>
              <a:t> Routledge Falmer.</a:t>
            </a:r>
          </a:p>
          <a:p>
            <a:r>
              <a:rPr lang="en-GB" dirty="0"/>
              <a:t>Evans, C. (2004) The power of action learning groups to develop the HE organisation and its managers, </a:t>
            </a:r>
            <a:r>
              <a:rPr lang="en-GB" i="1" dirty="0"/>
              <a:t>Educational Developments, 5.1</a:t>
            </a:r>
            <a:r>
              <a:rPr lang="en-GB" i="1" dirty="0" smtClean="0"/>
              <a:t>.</a:t>
            </a:r>
          </a:p>
          <a:p>
            <a:r>
              <a:rPr lang="en-GB" dirty="0"/>
              <a:t>Gray, I. Field, R. and Brown, K. (2013</a:t>
            </a:r>
            <a:r>
              <a:rPr lang="en-GB" dirty="0" smtClean="0"/>
              <a:t>) </a:t>
            </a:r>
            <a:r>
              <a:rPr lang="en-GB" i="1" dirty="0" smtClean="0"/>
              <a:t>Effective </a:t>
            </a:r>
            <a:r>
              <a:rPr lang="en-GB" i="1" dirty="0"/>
              <a:t>Leadership, Management and Supervision in Health and Social Care</a:t>
            </a:r>
            <a:r>
              <a:rPr lang="en-GB" dirty="0"/>
              <a:t>. London: Sage </a:t>
            </a:r>
            <a:r>
              <a:rPr lang="en-GB" dirty="0" smtClean="0"/>
              <a:t>Publications. </a:t>
            </a:r>
          </a:p>
          <a:p>
            <a:r>
              <a:rPr lang="en-GB" dirty="0" smtClean="0"/>
              <a:t>Murray, E.J. and P.R. Richardson (2002) </a:t>
            </a:r>
            <a:r>
              <a:rPr lang="en-GB" i="1" dirty="0" smtClean="0"/>
              <a:t>Fast Forward: Organisational Change in 100 days</a:t>
            </a:r>
            <a:r>
              <a:rPr lang="en-GB" dirty="0"/>
              <a:t>,</a:t>
            </a:r>
            <a:r>
              <a:rPr lang="en-GB" dirty="0" smtClean="0"/>
              <a:t> Oxford University Press. New York.</a:t>
            </a:r>
          </a:p>
          <a:p>
            <a:r>
              <a:rPr lang="en-GB" dirty="0"/>
              <a:t>Northouse, P. G. (2015) </a:t>
            </a:r>
            <a:r>
              <a:rPr lang="en-GB" i="1" dirty="0"/>
              <a:t>Introduction to Leadership- Concepts and Practice</a:t>
            </a:r>
            <a:r>
              <a:rPr lang="en-GB" dirty="0"/>
              <a:t>. London: Sage Publications.  </a:t>
            </a:r>
            <a:endParaRPr lang="en-GB" dirty="0" smtClean="0"/>
          </a:p>
          <a:p>
            <a:r>
              <a:rPr lang="en-GB" dirty="0" smtClean="0"/>
              <a:t>Schedlitzki</a:t>
            </a:r>
            <a:r>
              <a:rPr lang="en-GB" dirty="0"/>
              <a:t>, D and Edwards, G. (2014</a:t>
            </a:r>
            <a:r>
              <a:rPr lang="en-GB" i="1" dirty="0"/>
              <a:t>) Studying Leadership – Traditional and Critical Approaches</a:t>
            </a:r>
            <a:r>
              <a:rPr lang="en-GB" dirty="0"/>
              <a:t>. London: Sage </a:t>
            </a:r>
            <a:r>
              <a:rPr lang="en-GB" dirty="0" smtClean="0"/>
              <a:t>Publications.</a:t>
            </a:r>
          </a:p>
          <a:p>
            <a:r>
              <a:rPr lang="en-GB" dirty="0" smtClean="0"/>
              <a:t>Williams, D. and T. Parr (2006) </a:t>
            </a:r>
            <a:r>
              <a:rPr lang="en-GB" i="1" dirty="0" smtClean="0"/>
              <a:t>Enterprise Programme Management: Delivering Value</a:t>
            </a:r>
            <a:r>
              <a:rPr lang="en-GB" dirty="0" smtClean="0"/>
              <a:t>, Palgrave MacMillan, London.</a:t>
            </a:r>
            <a:endParaRPr lang="en-GB" dirty="0"/>
          </a:p>
          <a:p>
            <a:r>
              <a:rPr lang="en-GB" dirty="0"/>
              <a:t>World Institute for Action Learning. (2008). </a:t>
            </a:r>
          </a:p>
          <a:p>
            <a:endParaRPr lang="en-GB" dirty="0"/>
          </a:p>
        </p:txBody>
      </p:sp>
    </p:spTree>
    <p:extLst>
      <p:ext uri="{BB962C8B-B14F-4D97-AF65-F5344CB8AC3E}">
        <p14:creationId xmlns:p14="http://schemas.microsoft.com/office/powerpoint/2010/main" val="3079675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1876927"/>
            <a:ext cx="8596668" cy="1764631"/>
          </a:xfrm>
        </p:spPr>
        <p:txBody>
          <a:bodyPr/>
          <a:lstStyle/>
          <a:p>
            <a:pPr algn="ctr"/>
            <a:r>
              <a:rPr lang="en-GB" dirty="0" smtClean="0"/>
              <a:t>Questions?</a:t>
            </a:r>
            <a:endParaRPr lang="en-GB" dirty="0"/>
          </a:p>
        </p:txBody>
      </p:sp>
      <p:sp>
        <p:nvSpPr>
          <p:cNvPr id="3" name="Text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015574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lstStyle/>
          <a:p>
            <a:r>
              <a:rPr lang="en-GB" dirty="0" smtClean="0"/>
              <a:t>Primary care is undergoing major changes in the way it delivers services.</a:t>
            </a:r>
          </a:p>
          <a:p>
            <a:r>
              <a:rPr lang="en-GB" dirty="0" smtClean="0"/>
              <a:t>Neighbourhoods - Clinical Leaders from closely linked areas are looking at a key area of health care which impacts on them all.</a:t>
            </a:r>
          </a:p>
          <a:p>
            <a:r>
              <a:rPr lang="en-GB" dirty="0" smtClean="0"/>
              <a:t>Frailty Pathway</a:t>
            </a:r>
          </a:p>
          <a:p>
            <a:r>
              <a:rPr lang="en-GB" dirty="0" smtClean="0"/>
              <a:t>Action Learning is a process for bringing together a group of people with varied levels of skills and experience to analyse an actual work problem and develop an action plan (Evans 2004).</a:t>
            </a:r>
          </a:p>
          <a:p>
            <a:r>
              <a:rPr lang="en-GB" dirty="0" smtClean="0"/>
              <a:t>Initial meeting of 23 clinical leaders. They were invited to participate in this project not only to help improve current practice, but also further develop their own leadership skills and ability to change practice (McGill &amp; Brockbank</a:t>
            </a:r>
            <a:r>
              <a:rPr lang="en-GB" dirty="0"/>
              <a:t> </a:t>
            </a:r>
            <a:r>
              <a:rPr lang="en-GB" dirty="0" smtClean="0"/>
              <a:t>2004</a:t>
            </a:r>
            <a:r>
              <a:rPr lang="en-GB" dirty="0"/>
              <a:t>) </a:t>
            </a:r>
            <a:endParaRPr lang="en-GB" dirty="0" smtClean="0"/>
          </a:p>
          <a:p>
            <a:endParaRPr lang="en-GB" dirty="0"/>
          </a:p>
        </p:txBody>
      </p:sp>
    </p:spTree>
    <p:extLst>
      <p:ext uri="{BB962C8B-B14F-4D97-AF65-F5344CB8AC3E}">
        <p14:creationId xmlns:p14="http://schemas.microsoft.com/office/powerpoint/2010/main" val="2076948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a:t>
            </a:r>
            <a:endParaRPr lang="en-GB" dirty="0"/>
          </a:p>
        </p:txBody>
      </p:sp>
      <p:sp>
        <p:nvSpPr>
          <p:cNvPr id="3" name="Content Placeholder 2"/>
          <p:cNvSpPr>
            <a:spLocks noGrp="1"/>
          </p:cNvSpPr>
          <p:nvPr>
            <p:ph idx="1"/>
          </p:nvPr>
        </p:nvSpPr>
        <p:spPr/>
        <p:txBody>
          <a:bodyPr/>
          <a:lstStyle/>
          <a:p>
            <a:r>
              <a:rPr lang="en-GB" dirty="0" smtClean="0"/>
              <a:t>To develop three Action Learning Sets (ALS) consisting of a broad range of clinicians who will be representatives of each neighbourhood.</a:t>
            </a:r>
          </a:p>
          <a:p>
            <a:r>
              <a:rPr lang="en-GB" dirty="0" smtClean="0"/>
              <a:t>To develop an understanding of Action Learning (AL) as not only participants , but also to enable the clinicians to facilitate AL in their own clinical areas. </a:t>
            </a:r>
          </a:p>
          <a:p>
            <a:r>
              <a:rPr lang="en-GB" dirty="0" smtClean="0"/>
              <a:t>To promote neighbourhood communication across professional boundaries.</a:t>
            </a:r>
          </a:p>
          <a:p>
            <a:r>
              <a:rPr lang="en-GB" dirty="0" smtClean="0"/>
              <a:t>At the end of the project there will be a generic Action Plan addressing ‘frailty’ within the various neighbourhoods. This will go some way towards producing a Locality Frailty Pathway.</a:t>
            </a:r>
            <a:endParaRPr lang="en-GB" dirty="0"/>
          </a:p>
        </p:txBody>
      </p:sp>
    </p:spTree>
    <p:extLst>
      <p:ext uri="{BB962C8B-B14F-4D97-AF65-F5344CB8AC3E}">
        <p14:creationId xmlns:p14="http://schemas.microsoft.com/office/powerpoint/2010/main" val="730115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Progress so far</a:t>
            </a:r>
            <a:endParaRPr lang="en-GB" dirty="0"/>
          </a:p>
        </p:txBody>
      </p:sp>
      <p:sp>
        <p:nvSpPr>
          <p:cNvPr id="3" name="Content Placeholder 2"/>
          <p:cNvSpPr>
            <a:spLocks noGrp="1"/>
          </p:cNvSpPr>
          <p:nvPr>
            <p:ph idx="1"/>
          </p:nvPr>
        </p:nvSpPr>
        <p:spPr/>
        <p:txBody>
          <a:bodyPr/>
          <a:lstStyle/>
          <a:p>
            <a:r>
              <a:rPr lang="en-GB" dirty="0" smtClean="0"/>
              <a:t>In total there are 5 days.</a:t>
            </a:r>
          </a:p>
          <a:p>
            <a:r>
              <a:rPr lang="en-GB" dirty="0" smtClean="0"/>
              <a:t>The first day was used to develop the ALS, icebreakers etc. AL facilitators were present to introduce Action Learning and support the clinicians. The overall purpose and aims of the project were discussed. We distributed a self evaluation form for the clinicians to complete (pre </a:t>
            </a:r>
            <a:r>
              <a:rPr lang="en-GB" dirty="0"/>
              <a:t>A</a:t>
            </a:r>
            <a:r>
              <a:rPr lang="en-GB" dirty="0" smtClean="0"/>
              <a:t>ction Learning). A post Action Learning evaluation will be distributed at the end of the project. </a:t>
            </a:r>
          </a:p>
          <a:p>
            <a:r>
              <a:rPr lang="en-GB" dirty="0" smtClean="0"/>
              <a:t>All participants have access to a Virtual Learning Environment (Blackboard) and discussion board to promote inter-professional communication. The VLE has a wide variety of electronic resources, for example 3 e-learning packages which the participants can work through at their leisure.</a:t>
            </a:r>
          </a:p>
          <a:p>
            <a:r>
              <a:rPr lang="en-GB" dirty="0" smtClean="0"/>
              <a:t>The 3 ALS are working through three specific questions in order to keep the ALS focused and to promote appropriate discussion.</a:t>
            </a:r>
          </a:p>
          <a:p>
            <a:pPr marL="0" indent="0">
              <a:buNone/>
            </a:pPr>
            <a:endParaRPr lang="en-GB" dirty="0"/>
          </a:p>
        </p:txBody>
      </p:sp>
    </p:spTree>
    <p:extLst>
      <p:ext uri="{BB962C8B-B14F-4D97-AF65-F5344CB8AC3E}">
        <p14:creationId xmlns:p14="http://schemas.microsoft.com/office/powerpoint/2010/main" val="354323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ALS Day One</a:t>
            </a:r>
            <a:endParaRPr lang="en-GB" dirty="0"/>
          </a:p>
        </p:txBody>
      </p:sp>
      <p:sp>
        <p:nvSpPr>
          <p:cNvPr id="3" name="Content Placeholder 2"/>
          <p:cNvSpPr>
            <a:spLocks noGrp="1"/>
          </p:cNvSpPr>
          <p:nvPr>
            <p:ph idx="1"/>
          </p:nvPr>
        </p:nvSpPr>
        <p:spPr/>
        <p:txBody>
          <a:bodyPr/>
          <a:lstStyle/>
          <a:p>
            <a:r>
              <a:rPr lang="en-GB" dirty="0" smtClean="0"/>
              <a:t>Question 1: What are the obstacles to good quality patient care (specific to frailty)?</a:t>
            </a:r>
          </a:p>
          <a:p>
            <a:r>
              <a:rPr lang="en-GB" dirty="0" smtClean="0"/>
              <a:t>The 3 groups arrived at the same conclusion, which was that the current database used by the neighbourhoods does not promote cross boundary communication. </a:t>
            </a:r>
          </a:p>
          <a:p>
            <a:r>
              <a:rPr lang="en-GB" dirty="0" smtClean="0"/>
              <a:t>The sharing of patient data is very limited and repetitive. Repetition is largely due to a lack of trust in another persons assessment of the situation. </a:t>
            </a:r>
          </a:p>
          <a:p>
            <a:r>
              <a:rPr lang="en-GB" dirty="0" smtClean="0"/>
              <a:t>It is not always up to date.</a:t>
            </a:r>
          </a:p>
          <a:p>
            <a:r>
              <a:rPr lang="en-GB" dirty="0" smtClean="0"/>
              <a:t>There was evidence of certain professionals being wary of sharing patient information due to accountability and confidentiality issues.</a:t>
            </a:r>
            <a:endParaRPr lang="en-GB" dirty="0"/>
          </a:p>
        </p:txBody>
      </p:sp>
    </p:spTree>
    <p:extLst>
      <p:ext uri="{BB962C8B-B14F-4D97-AF65-F5344CB8AC3E}">
        <p14:creationId xmlns:p14="http://schemas.microsoft.com/office/powerpoint/2010/main" val="3900921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ALS Day </a:t>
            </a:r>
            <a:r>
              <a:rPr lang="en-GB" dirty="0" smtClean="0"/>
              <a:t>Two</a:t>
            </a:r>
            <a:endParaRPr lang="en-GB" dirty="0"/>
          </a:p>
        </p:txBody>
      </p:sp>
      <p:sp>
        <p:nvSpPr>
          <p:cNvPr id="3" name="Content Placeholder 2"/>
          <p:cNvSpPr>
            <a:spLocks noGrp="1"/>
          </p:cNvSpPr>
          <p:nvPr>
            <p:ph idx="1"/>
          </p:nvPr>
        </p:nvSpPr>
        <p:spPr/>
        <p:txBody>
          <a:bodyPr>
            <a:normAutofit/>
          </a:bodyPr>
          <a:lstStyle/>
          <a:p>
            <a:r>
              <a:rPr lang="en-GB" dirty="0" smtClean="0"/>
              <a:t>The decision to pose a question at each ALS meeting was reviewed. The purpose of setting a question is to keep the participants on the topic, however after the session it became apparent that some participants wanted to discuss the draft Liverpool </a:t>
            </a:r>
            <a:r>
              <a:rPr lang="en-GB" dirty="0"/>
              <a:t>F</a:t>
            </a:r>
            <a:r>
              <a:rPr lang="en-GB" dirty="0" smtClean="0"/>
              <a:t>railty Assessment Tool. This was deemed relevant to the overall aim to develop a locality frailty pathway. </a:t>
            </a:r>
          </a:p>
          <a:p>
            <a:r>
              <a:rPr lang="en-GB" dirty="0" smtClean="0"/>
              <a:t>The facilitators carried out a session evaluation and from that it was evident that a </a:t>
            </a:r>
            <a:r>
              <a:rPr lang="en-GB" dirty="0"/>
              <a:t>minority of participants </a:t>
            </a:r>
            <a:r>
              <a:rPr lang="en-GB" dirty="0" smtClean="0"/>
              <a:t>felt unclear </a:t>
            </a:r>
            <a:r>
              <a:rPr lang="en-GB" dirty="0"/>
              <a:t>as to why they were on the project and what its purpose was. </a:t>
            </a:r>
          </a:p>
          <a:p>
            <a:pPr marL="0" indent="0">
              <a:buNone/>
            </a:pPr>
            <a:endParaRPr lang="en-GB" dirty="0"/>
          </a:p>
        </p:txBody>
      </p:sp>
    </p:spTree>
    <p:extLst>
      <p:ext uri="{BB962C8B-B14F-4D97-AF65-F5344CB8AC3E}">
        <p14:creationId xmlns:p14="http://schemas.microsoft.com/office/powerpoint/2010/main" val="395286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Facilitators </a:t>
            </a:r>
            <a:r>
              <a:rPr lang="en-GB" dirty="0"/>
              <a:t>o</a:t>
            </a:r>
            <a:r>
              <a:rPr lang="en-GB" dirty="0" smtClean="0"/>
              <a:t>bservations so far:</a:t>
            </a:r>
            <a:endParaRPr lang="en-GB" dirty="0"/>
          </a:p>
        </p:txBody>
      </p:sp>
      <p:sp>
        <p:nvSpPr>
          <p:cNvPr id="3" name="Content Placeholder 2"/>
          <p:cNvSpPr>
            <a:spLocks noGrp="1"/>
          </p:cNvSpPr>
          <p:nvPr>
            <p:ph idx="1"/>
          </p:nvPr>
        </p:nvSpPr>
        <p:spPr/>
        <p:txBody>
          <a:bodyPr>
            <a:normAutofit fontScale="92500" lnSpcReduction="20000"/>
          </a:bodyPr>
          <a:lstStyle/>
          <a:p>
            <a:r>
              <a:rPr lang="en-GB" dirty="0"/>
              <a:t>As facilitators we have the advantage of observing the dynamics from a different perspective. We noticed that some of the behaviour was typical of individuals who have previously felt powerless in instigating change due </a:t>
            </a:r>
            <a:r>
              <a:rPr lang="en-GB" dirty="0" smtClean="0"/>
              <a:t>to a </a:t>
            </a:r>
            <a:r>
              <a:rPr lang="en-GB" dirty="0"/>
              <a:t>traditional ‘top down </a:t>
            </a:r>
            <a:r>
              <a:rPr lang="en-GB" dirty="0" smtClean="0"/>
              <a:t>leadership approach’. </a:t>
            </a:r>
            <a:r>
              <a:rPr lang="en-US" dirty="0"/>
              <a:t>The bottom-up approach implies proactive team input </a:t>
            </a:r>
            <a:r>
              <a:rPr lang="en-US" dirty="0" smtClean="0"/>
              <a:t>based on collective intelligence (Williams and Parr 2006; </a:t>
            </a:r>
            <a:r>
              <a:rPr lang="en-GB" dirty="0" smtClean="0"/>
              <a:t>Schedlitzki and Edwards</a:t>
            </a:r>
            <a:r>
              <a:rPr lang="en-GB" dirty="0"/>
              <a:t> </a:t>
            </a:r>
            <a:r>
              <a:rPr lang="en-GB" dirty="0" smtClean="0"/>
              <a:t>2014</a:t>
            </a:r>
            <a:r>
              <a:rPr lang="en-US" dirty="0" smtClean="0"/>
              <a:t>). </a:t>
            </a:r>
            <a:r>
              <a:rPr lang="en-GB" dirty="0" smtClean="0"/>
              <a:t> </a:t>
            </a:r>
          </a:p>
          <a:p>
            <a:r>
              <a:rPr lang="en-GB" dirty="0" smtClean="0"/>
              <a:t>Due to being given the opportunity to contribute by turning the traditional leadership style ‘on its head’, some participants were very suspicious as to the motives of the course and project. They were unable to recognise that they were being empowered and given the opportunity to contribute to a change in culture and clinical practice (Abbot and Taylor 2014</a:t>
            </a:r>
            <a:r>
              <a:rPr lang="en-GB" dirty="0"/>
              <a:t>) </a:t>
            </a:r>
            <a:endParaRPr lang="en-GB" dirty="0" smtClean="0"/>
          </a:p>
          <a:p>
            <a:r>
              <a:rPr lang="en-GB" dirty="0" smtClean="0"/>
              <a:t>A small minority of participants did not understand why they had to attend the project, or what its aim was. They displayed lack of motivation, resentment and were not ready to embrace change. Such behaviour can present as a ‘barrier to change.’  Such behaviour has the potential to sabotage the project</a:t>
            </a:r>
            <a:r>
              <a:rPr lang="en-GB" dirty="0"/>
              <a:t> </a:t>
            </a:r>
            <a:r>
              <a:rPr lang="en-GB" dirty="0" smtClean="0"/>
              <a:t>and ‘dampen’ current enthusiasm/motivation amongst the rest of the group (Murray and Richardson 2002). </a:t>
            </a:r>
            <a:endParaRPr lang="en-GB" dirty="0"/>
          </a:p>
          <a:p>
            <a:endParaRPr lang="en-GB" dirty="0"/>
          </a:p>
        </p:txBody>
      </p:sp>
    </p:spTree>
    <p:extLst>
      <p:ext uri="{BB962C8B-B14F-4D97-AF65-F5344CB8AC3E}">
        <p14:creationId xmlns:p14="http://schemas.microsoft.com/office/powerpoint/2010/main" val="3061915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Overcoming the barriers to change:</a:t>
            </a:r>
            <a:endParaRPr lang="en-GB" dirty="0"/>
          </a:p>
        </p:txBody>
      </p:sp>
      <p:sp>
        <p:nvSpPr>
          <p:cNvPr id="3" name="Content Placeholder 2"/>
          <p:cNvSpPr>
            <a:spLocks noGrp="1"/>
          </p:cNvSpPr>
          <p:nvPr>
            <p:ph idx="1"/>
          </p:nvPr>
        </p:nvSpPr>
        <p:spPr/>
        <p:txBody>
          <a:bodyPr/>
          <a:lstStyle/>
          <a:p>
            <a:r>
              <a:rPr lang="en-GB" dirty="0" smtClean="0"/>
              <a:t>The small minority of participants who did not embrace the opportunity and displayed negativity required information which would hopefully ‘win over’ their confidence in the process (Gray</a:t>
            </a:r>
            <a:r>
              <a:rPr lang="en-GB" dirty="0"/>
              <a:t>, </a:t>
            </a:r>
            <a:r>
              <a:rPr lang="en-GB" dirty="0" smtClean="0"/>
              <a:t>Field and Brown 2013).</a:t>
            </a:r>
          </a:p>
          <a:p>
            <a:r>
              <a:rPr lang="en-GB" dirty="0" smtClean="0"/>
              <a:t>At the next ALS meeting the facilitators will reinforce the aim of the project and reiterate the value of their expertise/experience in contributing to the Locality Frailty Pathway. When implementing change it is vital that all stakeholders share the same aim, vision and they are all valued (Northouse 2015)</a:t>
            </a:r>
            <a:r>
              <a:rPr lang="en-GB" dirty="0"/>
              <a:t>.</a:t>
            </a:r>
            <a:r>
              <a:rPr lang="en-GB" dirty="0" smtClean="0"/>
              <a:t> </a:t>
            </a:r>
            <a:endParaRPr lang="en-GB" dirty="0"/>
          </a:p>
        </p:txBody>
      </p:sp>
    </p:spTree>
    <p:extLst>
      <p:ext uri="{BB962C8B-B14F-4D97-AF65-F5344CB8AC3E}">
        <p14:creationId xmlns:p14="http://schemas.microsoft.com/office/powerpoint/2010/main" val="2313023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normAutofit lnSpcReduction="10000"/>
          </a:bodyPr>
          <a:lstStyle/>
          <a:p>
            <a:r>
              <a:rPr lang="en-GB" dirty="0"/>
              <a:t>The project is in its early stages of delivery, however the facilitators are encouraged by the motivation and positivity of those participating. Good inter-professional communication is evident and they have engaged in the Action Learning process. </a:t>
            </a:r>
            <a:endParaRPr lang="en-GB" dirty="0" smtClean="0"/>
          </a:p>
          <a:p>
            <a:r>
              <a:rPr lang="en-GB" dirty="0" smtClean="0"/>
              <a:t>An </a:t>
            </a:r>
            <a:r>
              <a:rPr lang="en-GB" dirty="0"/>
              <a:t>action plan will be compiled by the participants consolidating their contributions made throughout the project. </a:t>
            </a:r>
            <a:r>
              <a:rPr lang="en-GB" dirty="0" smtClean="0"/>
              <a:t>It will </a:t>
            </a:r>
            <a:r>
              <a:rPr lang="en-GB" dirty="0"/>
              <a:t>be used to inform the future development of a locality frailty pathway. </a:t>
            </a:r>
            <a:endParaRPr lang="en-GB" dirty="0" smtClean="0"/>
          </a:p>
          <a:p>
            <a:r>
              <a:rPr lang="en-GB" dirty="0" smtClean="0"/>
              <a:t>On completing the sessions the participants will be encouraged to use action learning, by facilitating sessions in their own neighbourhoods to promote inter-professional communication and to develop their own leadership skills (Bach </a:t>
            </a:r>
            <a:r>
              <a:rPr lang="en-GB" dirty="0"/>
              <a:t>and </a:t>
            </a:r>
            <a:r>
              <a:rPr lang="en-GB" dirty="0" smtClean="0"/>
              <a:t>Ellis 2012). </a:t>
            </a:r>
          </a:p>
          <a:p>
            <a:r>
              <a:rPr lang="en-GB" dirty="0" smtClean="0"/>
              <a:t>The ALS facilitators will analyse the outcomes of this project and use the information to enhance future projects.</a:t>
            </a:r>
            <a:endParaRPr lang="en-GB" dirty="0"/>
          </a:p>
        </p:txBody>
      </p:sp>
    </p:spTree>
    <p:extLst>
      <p:ext uri="{BB962C8B-B14F-4D97-AF65-F5344CB8AC3E}">
        <p14:creationId xmlns:p14="http://schemas.microsoft.com/office/powerpoint/2010/main" val="639922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143</TotalTime>
  <Words>1196</Words>
  <Application>Microsoft Office PowerPoint</Application>
  <PresentationFormat>Custom</PresentationFormat>
  <Paragraphs>51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Leading the Delivery of Person Centred Care through Action Learning</vt:lpstr>
      <vt:lpstr>Background</vt:lpstr>
      <vt:lpstr>Aim</vt:lpstr>
      <vt:lpstr>Progress so far</vt:lpstr>
      <vt:lpstr>ALS Day One</vt:lpstr>
      <vt:lpstr>ALS Day Two</vt:lpstr>
      <vt:lpstr>Facilitators observations so far:</vt:lpstr>
      <vt:lpstr>Overcoming the barriers to change:</vt:lpstr>
      <vt:lpstr>Summary</vt:lpstr>
      <vt:lpstr>References</vt:lpstr>
      <vt:lpstr>Questions?</vt:lpstr>
    </vt:vector>
  </TitlesOfParts>
  <Company>Edge Hill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the Delivery of Person Centred Care through Action Learning</dc:title>
  <dc:creator>Sharon Taylor</dc:creator>
  <cp:lastModifiedBy>Helen Podmore</cp:lastModifiedBy>
  <cp:revision>26</cp:revision>
  <dcterms:created xsi:type="dcterms:W3CDTF">2015-10-06T09:24:14Z</dcterms:created>
  <dcterms:modified xsi:type="dcterms:W3CDTF">2015-10-30T13:29:25Z</dcterms:modified>
</cp:coreProperties>
</file>