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268" r:id="rId3"/>
    <p:sldId id="269" r:id="rId4"/>
    <p:sldId id="278" r:id="rId5"/>
    <p:sldId id="270" r:id="rId6"/>
    <p:sldId id="274" r:id="rId7"/>
    <p:sldId id="266" r:id="rId8"/>
    <p:sldId id="277" r:id="rId9"/>
    <p:sldId id="258" r:id="rId10"/>
    <p:sldId id="259" r:id="rId11"/>
    <p:sldId id="261" r:id="rId12"/>
    <p:sldId id="263" r:id="rId13"/>
    <p:sldId id="265" r:id="rId14"/>
    <p:sldId id="267"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0568" autoAdjust="0"/>
  </p:normalViewPr>
  <p:slideViewPr>
    <p:cSldViewPr>
      <p:cViewPr>
        <p:scale>
          <a:sx n="44" d="100"/>
          <a:sy n="44" d="100"/>
        </p:scale>
        <p:origin x="-20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4734FC-7C99-4923-948D-66DB79BE41C3}" type="datetimeFigureOut">
              <a:rPr lang="en-GB" smtClean="0"/>
              <a:t>28/10/2015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EBB18A-4081-4153-A916-F606683D2B88}" type="slidenum">
              <a:rPr lang="en-GB" smtClean="0"/>
              <a:t>‹#›</a:t>
            </a:fld>
            <a:endParaRPr lang="en-GB"/>
          </a:p>
        </p:txBody>
      </p:sp>
    </p:spTree>
    <p:extLst>
      <p:ext uri="{BB962C8B-B14F-4D97-AF65-F5344CB8AC3E}">
        <p14:creationId xmlns:p14="http://schemas.microsoft.com/office/powerpoint/2010/main" val="22656247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0FB6B-5000-44B2-9030-C8FAD92F0C78}" type="datetimeFigureOut">
              <a:rPr lang="en-GB" smtClean="0"/>
              <a:t>28/10/2015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1E47-F99A-4768-BF21-5980FAA74B06}" type="slidenum">
              <a:rPr lang="en-GB" smtClean="0"/>
              <a:t>‹#›</a:t>
            </a:fld>
            <a:endParaRPr lang="en-GB"/>
          </a:p>
        </p:txBody>
      </p:sp>
    </p:spTree>
    <p:extLst>
      <p:ext uri="{BB962C8B-B14F-4D97-AF65-F5344CB8AC3E}">
        <p14:creationId xmlns:p14="http://schemas.microsoft.com/office/powerpoint/2010/main" val="27876269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1</a:t>
            </a:fld>
            <a:endParaRPr lang="en-GB"/>
          </a:p>
        </p:txBody>
      </p:sp>
    </p:spTree>
    <p:extLst>
      <p:ext uri="{BB962C8B-B14F-4D97-AF65-F5344CB8AC3E}">
        <p14:creationId xmlns:p14="http://schemas.microsoft.com/office/powerpoint/2010/main" val="418109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Approved</a:t>
            </a:r>
            <a:r>
              <a:rPr lang="en-GB" baseline="0" dirty="0" smtClean="0"/>
              <a:t> at Programme Board July 2015. Developed together with leads from each main provider organisation</a:t>
            </a:r>
          </a:p>
          <a:p>
            <a:endParaRPr lang="en-GB" baseline="0" dirty="0" smtClean="0"/>
          </a:p>
          <a:p>
            <a:r>
              <a:rPr lang="en-GB" sz="1200" kern="1200" dirty="0" smtClean="0">
                <a:solidFill>
                  <a:schemeClr val="tx1"/>
                </a:solidFill>
                <a:effectLst/>
                <a:latin typeface="+mn-lt"/>
                <a:ea typeface="+mn-ea"/>
                <a:cs typeface="+mn-cs"/>
              </a:rPr>
              <a:t>plan on a page’ suggests the development of a </a:t>
            </a:r>
            <a:r>
              <a:rPr lang="en-GB" sz="1200" b="1" kern="1200" dirty="0" smtClean="0">
                <a:solidFill>
                  <a:schemeClr val="tx1"/>
                </a:solidFill>
                <a:effectLst/>
                <a:latin typeface="+mn-lt"/>
                <a:ea typeface="+mn-ea"/>
                <a:cs typeface="+mn-cs"/>
              </a:rPr>
              <a:t>Virtual Recruitment Hub</a:t>
            </a:r>
            <a:r>
              <a:rPr lang="en-GB" sz="1200" kern="1200" dirty="0" smtClean="0">
                <a:solidFill>
                  <a:schemeClr val="tx1"/>
                </a:solidFill>
                <a:effectLst/>
                <a:latin typeface="+mn-lt"/>
                <a:ea typeface="+mn-ea"/>
                <a:cs typeface="+mn-cs"/>
              </a:rPr>
              <a:t> across all of our BCT partner organisations to:</a:t>
            </a:r>
          </a:p>
          <a:p>
            <a:pPr lvl="0"/>
            <a:r>
              <a:rPr lang="en-GB" sz="1200" kern="1200" dirty="0" smtClean="0">
                <a:solidFill>
                  <a:schemeClr val="tx1"/>
                </a:solidFill>
                <a:effectLst/>
                <a:latin typeface="+mn-lt"/>
                <a:ea typeface="+mn-ea"/>
                <a:cs typeface="+mn-cs"/>
              </a:rPr>
              <a:t>Provide collective advice, assurance and prioritisation on recruitment and retention activities to the mutual benefit of the whole system </a:t>
            </a:r>
          </a:p>
          <a:p>
            <a:pPr lvl="0"/>
            <a:r>
              <a:rPr lang="en-GB" sz="1200" kern="1200" dirty="0" smtClean="0">
                <a:solidFill>
                  <a:schemeClr val="tx1"/>
                </a:solidFill>
                <a:effectLst/>
                <a:latin typeface="+mn-lt"/>
                <a:ea typeface="+mn-ea"/>
                <a:cs typeface="+mn-cs"/>
              </a:rPr>
              <a:t>Ensure stability amongst all of our new &amp; existing services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Drawn from:</a:t>
            </a:r>
          </a:p>
          <a:p>
            <a:pPr lvl="0"/>
            <a:r>
              <a:rPr lang="en-GB" sz="1200" kern="1200" dirty="0" smtClean="0">
                <a:solidFill>
                  <a:schemeClr val="tx1"/>
                </a:solidFill>
                <a:effectLst/>
                <a:latin typeface="+mn-lt"/>
                <a:ea typeface="+mn-ea"/>
                <a:cs typeface="+mn-cs"/>
              </a:rPr>
              <a:t>Existing HR/workforce resource within each of BCT’s provider &amp; social care organisations</a:t>
            </a:r>
          </a:p>
          <a:p>
            <a:pPr lvl="0"/>
            <a:r>
              <a:rPr lang="en-GB" sz="1200" kern="1200" dirty="0" smtClean="0">
                <a:solidFill>
                  <a:schemeClr val="tx1"/>
                </a:solidFill>
                <a:effectLst/>
                <a:latin typeface="+mn-lt"/>
                <a:ea typeface="+mn-ea"/>
                <a:cs typeface="+mn-cs"/>
              </a:rPr>
              <a:t>Nominated workforce leads where formal HR/workforce resource isn’t in place e.g. within CCGs; emerging GP federations &amp; third sector providers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‘hub’ focuses specifically 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Attraction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Recruiting into the BCT system under an umbrella ‘BCT brand’</a:t>
            </a:r>
          </a:p>
          <a:p>
            <a:pPr lvl="0"/>
            <a:r>
              <a:rPr lang="en-GB" sz="1200" kern="1200" dirty="0" smtClean="0">
                <a:solidFill>
                  <a:schemeClr val="tx1"/>
                </a:solidFill>
                <a:effectLst/>
                <a:latin typeface="+mn-lt"/>
                <a:ea typeface="+mn-ea"/>
                <a:cs typeface="+mn-cs"/>
              </a:rPr>
              <a:t>Engagement with local communities and recruitment markets</a:t>
            </a:r>
          </a:p>
          <a:p>
            <a:pPr lvl="0"/>
            <a:r>
              <a:rPr lang="en-GB" sz="1200" kern="1200" dirty="0" smtClean="0">
                <a:solidFill>
                  <a:schemeClr val="tx1"/>
                </a:solidFill>
                <a:effectLst/>
                <a:latin typeface="+mn-lt"/>
                <a:ea typeface="+mn-ea"/>
                <a:cs typeface="+mn-cs"/>
              </a:rPr>
              <a:t>Engagement with recruitment markets in the wider UK and internationally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Retention</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Organisational development</a:t>
            </a:r>
          </a:p>
          <a:p>
            <a:pPr lvl="0"/>
            <a:r>
              <a:rPr lang="en-GB" sz="1200" kern="1200" dirty="0" smtClean="0">
                <a:solidFill>
                  <a:schemeClr val="tx1"/>
                </a:solidFill>
                <a:effectLst/>
                <a:latin typeface="+mn-lt"/>
                <a:ea typeface="+mn-ea"/>
                <a:cs typeface="+mn-cs"/>
              </a:rPr>
              <a:t>Employee growth strategies</a:t>
            </a:r>
          </a:p>
          <a:p>
            <a:pPr lvl="0"/>
            <a:r>
              <a:rPr lang="en-GB" sz="1200" kern="1200" dirty="0" smtClean="0">
                <a:solidFill>
                  <a:schemeClr val="tx1"/>
                </a:solidFill>
                <a:effectLst/>
                <a:latin typeface="+mn-lt"/>
                <a:ea typeface="+mn-ea"/>
                <a:cs typeface="+mn-cs"/>
              </a:rPr>
              <a:t>Collaborative responses to factors affecting retention </a:t>
            </a:r>
          </a:p>
          <a:p>
            <a:pPr lvl="0"/>
            <a:r>
              <a:rPr lang="en-GB" sz="1200" kern="1200" dirty="0" smtClean="0">
                <a:solidFill>
                  <a:schemeClr val="tx1"/>
                </a:solidFill>
                <a:effectLst/>
                <a:latin typeface="+mn-lt"/>
                <a:ea typeface="+mn-ea"/>
                <a:cs typeface="+mn-cs"/>
              </a:rPr>
              <a:t>Workforce flexibility</a:t>
            </a:r>
          </a:p>
          <a:p>
            <a:r>
              <a:rPr lang="en-GB" sz="1200" kern="1200" dirty="0" smtClean="0">
                <a:solidFill>
                  <a:schemeClr val="tx1"/>
                </a:solidFill>
                <a:effectLst/>
                <a:latin typeface="+mn-lt"/>
                <a:ea typeface="+mn-ea"/>
                <a:cs typeface="+mn-cs"/>
              </a:rPr>
              <a:t>Pay and reward</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Early days - Work to date includes:</a:t>
            </a:r>
          </a:p>
          <a:p>
            <a:r>
              <a:rPr lang="en-GB" sz="1200" kern="1200" baseline="0" dirty="0" smtClean="0">
                <a:solidFill>
                  <a:schemeClr val="tx1"/>
                </a:solidFill>
                <a:effectLst/>
                <a:latin typeface="+mn-lt"/>
                <a:ea typeface="+mn-ea"/>
                <a:cs typeface="+mn-cs"/>
              </a:rPr>
              <a:t>Establishment of group and membership</a:t>
            </a:r>
          </a:p>
          <a:p>
            <a:r>
              <a:rPr lang="en-GB" sz="1200" kern="1200" baseline="0" dirty="0" smtClean="0">
                <a:solidFill>
                  <a:schemeClr val="tx1"/>
                </a:solidFill>
                <a:effectLst/>
                <a:latin typeface="+mn-lt"/>
                <a:ea typeface="+mn-ea"/>
                <a:cs typeface="+mn-cs"/>
              </a:rPr>
              <a:t>Agreement of proposition for the group</a:t>
            </a:r>
          </a:p>
          <a:p>
            <a:r>
              <a:rPr lang="en-GB" sz="1200" kern="1200" baseline="0" dirty="0" smtClean="0">
                <a:solidFill>
                  <a:schemeClr val="tx1"/>
                </a:solidFill>
                <a:effectLst/>
                <a:latin typeface="+mn-lt"/>
                <a:ea typeface="+mn-ea"/>
                <a:cs typeface="+mn-cs"/>
              </a:rPr>
              <a:t>Starting to bid jointly for HENW schemes, </a:t>
            </a:r>
            <a:r>
              <a:rPr lang="en-GB" sz="1200" kern="1200" baseline="0" dirty="0" err="1" smtClean="0">
                <a:solidFill>
                  <a:schemeClr val="tx1"/>
                </a:solidFill>
                <a:effectLst/>
                <a:latin typeface="+mn-lt"/>
                <a:ea typeface="+mn-ea"/>
                <a:cs typeface="+mn-cs"/>
              </a:rPr>
              <a:t>eg</a:t>
            </a:r>
            <a:r>
              <a:rPr lang="en-GB" sz="1200" kern="1200" baseline="0" dirty="0" smtClean="0">
                <a:solidFill>
                  <a:schemeClr val="tx1"/>
                </a:solidFill>
                <a:effectLst/>
                <a:latin typeface="+mn-lt"/>
                <a:ea typeface="+mn-ea"/>
                <a:cs typeface="+mn-cs"/>
              </a:rPr>
              <a:t> RTP, Pre degree year of experience, career and engagement hub</a:t>
            </a:r>
          </a:p>
          <a:p>
            <a:r>
              <a:rPr lang="en-GB" sz="1200" kern="1200" baseline="0" dirty="0" smtClean="0">
                <a:solidFill>
                  <a:schemeClr val="tx1"/>
                </a:solidFill>
                <a:effectLst/>
                <a:latin typeface="+mn-lt"/>
                <a:ea typeface="+mn-ea"/>
                <a:cs typeface="+mn-cs"/>
              </a:rPr>
              <a:t>Joint review of hard to fill areas and initial areas of focus</a:t>
            </a:r>
          </a:p>
          <a:p>
            <a:r>
              <a:rPr lang="en-GB" sz="1200" kern="1200" baseline="0" dirty="0" smtClean="0">
                <a:solidFill>
                  <a:schemeClr val="tx1"/>
                </a:solidFill>
                <a:effectLst/>
                <a:latin typeface="+mn-lt"/>
                <a:ea typeface="+mn-ea"/>
                <a:cs typeface="+mn-cs"/>
              </a:rPr>
              <a:t>Starting to develop options for a single point of access for roles in the locality</a:t>
            </a:r>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A7B8422-EE5B-467E-8F09-3D781B184B9E}" type="slidenum">
              <a:rPr lang="en-GB" smtClean="0"/>
              <a:t>14</a:t>
            </a:fld>
            <a:endParaRPr lang="en-GB"/>
          </a:p>
        </p:txBody>
      </p:sp>
    </p:spTree>
    <p:extLst>
      <p:ext uri="{BB962C8B-B14F-4D97-AF65-F5344CB8AC3E}">
        <p14:creationId xmlns:p14="http://schemas.microsoft.com/office/powerpoint/2010/main" val="107772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15</a:t>
            </a:fld>
            <a:endParaRPr lang="en-GB"/>
          </a:p>
        </p:txBody>
      </p:sp>
    </p:spTree>
    <p:extLst>
      <p:ext uri="{BB962C8B-B14F-4D97-AF65-F5344CB8AC3E}">
        <p14:creationId xmlns:p14="http://schemas.microsoft.com/office/powerpoint/2010/main" val="226898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16</a:t>
            </a:fld>
            <a:endParaRPr lang="en-GB"/>
          </a:p>
        </p:txBody>
      </p:sp>
    </p:spTree>
    <p:extLst>
      <p:ext uri="{BB962C8B-B14F-4D97-AF65-F5344CB8AC3E}">
        <p14:creationId xmlns:p14="http://schemas.microsoft.com/office/powerpoint/2010/main" val="244749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2</a:t>
            </a:fld>
            <a:endParaRPr lang="en-GB"/>
          </a:p>
        </p:txBody>
      </p:sp>
    </p:spTree>
    <p:extLst>
      <p:ext uri="{BB962C8B-B14F-4D97-AF65-F5344CB8AC3E}">
        <p14:creationId xmlns:p14="http://schemas.microsoft.com/office/powerpoint/2010/main" val="212461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747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en-US">
              <a:solidFill>
                <a:srgbClr val="000000"/>
              </a:solidFill>
            </a:endParaRPr>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4D24C330-8AA8-463C-86F7-00424508EE39}" type="slidenum">
              <a:rPr lang="en-GB" altLang="en-US">
                <a:solidFill>
                  <a:srgbClr val="000000"/>
                </a:solidFill>
              </a:rPr>
              <a:pPr eaLnBrk="1" hangingPunct="1"/>
              <a:t>5</a:t>
            </a:fld>
            <a:endParaRPr lang="en-GB" altLang="en-US">
              <a:solidFill>
                <a:srgbClr val="000000"/>
              </a:solidFill>
            </a:endParaRPr>
          </a:p>
        </p:txBody>
      </p:sp>
    </p:spTree>
    <p:extLst>
      <p:ext uri="{BB962C8B-B14F-4D97-AF65-F5344CB8AC3E}">
        <p14:creationId xmlns:p14="http://schemas.microsoft.com/office/powerpoint/2010/main" val="221517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have added R &amp; R to the challenges highlighted by Robert – but should this also include broader challenges:</a:t>
            </a:r>
          </a:p>
          <a:p>
            <a:r>
              <a:rPr lang="en-GB" baseline="0" dirty="0" smtClean="0"/>
              <a:t>Organisations working together</a:t>
            </a:r>
          </a:p>
          <a:p>
            <a:r>
              <a:rPr lang="en-GB" baseline="0" dirty="0" smtClean="0"/>
              <a:t>Engagement with staff</a:t>
            </a:r>
          </a:p>
          <a:p>
            <a:r>
              <a:rPr lang="en-GB" baseline="0" dirty="0" smtClean="0"/>
              <a:t>Engagement with staff side</a:t>
            </a:r>
          </a:p>
          <a:p>
            <a:r>
              <a:rPr lang="en-GB" baseline="0" dirty="0" smtClean="0"/>
              <a:t>Differing boundaries of </a:t>
            </a:r>
            <a:r>
              <a:rPr lang="en-GB" baseline="0" dirty="0" err="1" smtClean="0"/>
              <a:t>organsitions</a:t>
            </a:r>
            <a:r>
              <a:rPr lang="en-GB" baseline="0" dirty="0" smtClean="0"/>
              <a:t> – those part in BCT </a:t>
            </a:r>
          </a:p>
          <a:p>
            <a:r>
              <a:rPr lang="en-GB" baseline="0" dirty="0" smtClean="0"/>
              <a:t>Different structures of workforce support across organisations</a:t>
            </a:r>
          </a:p>
          <a:p>
            <a:endParaRPr lang="en-GB" baseline="0" dirty="0" smtClean="0"/>
          </a:p>
          <a:p>
            <a:endParaRPr lang="en-GB" baseline="0" dirty="0" smtClean="0"/>
          </a:p>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7</a:t>
            </a:fld>
            <a:endParaRPr lang="en-GB"/>
          </a:p>
        </p:txBody>
      </p:sp>
    </p:spTree>
    <p:extLst>
      <p:ext uri="{BB962C8B-B14F-4D97-AF65-F5344CB8AC3E}">
        <p14:creationId xmlns:p14="http://schemas.microsoft.com/office/powerpoint/2010/main" val="384454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8</a:t>
            </a:fld>
            <a:endParaRPr lang="en-GB"/>
          </a:p>
        </p:txBody>
      </p:sp>
    </p:spTree>
    <p:extLst>
      <p:ext uri="{BB962C8B-B14F-4D97-AF65-F5344CB8AC3E}">
        <p14:creationId xmlns:p14="http://schemas.microsoft.com/office/powerpoint/2010/main" val="228598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9</a:t>
            </a:fld>
            <a:endParaRPr lang="en-GB"/>
          </a:p>
        </p:txBody>
      </p:sp>
    </p:spTree>
    <p:extLst>
      <p:ext uri="{BB962C8B-B14F-4D97-AF65-F5344CB8AC3E}">
        <p14:creationId xmlns:p14="http://schemas.microsoft.com/office/powerpoint/2010/main" val="256268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10</a:t>
            </a:fld>
            <a:endParaRPr lang="en-GB"/>
          </a:p>
        </p:txBody>
      </p:sp>
    </p:spTree>
    <p:extLst>
      <p:ext uri="{BB962C8B-B14F-4D97-AF65-F5344CB8AC3E}">
        <p14:creationId xmlns:p14="http://schemas.microsoft.com/office/powerpoint/2010/main" val="384235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11</a:t>
            </a:fld>
            <a:endParaRPr lang="en-GB"/>
          </a:p>
        </p:txBody>
      </p:sp>
    </p:spTree>
    <p:extLst>
      <p:ext uri="{BB962C8B-B14F-4D97-AF65-F5344CB8AC3E}">
        <p14:creationId xmlns:p14="http://schemas.microsoft.com/office/powerpoint/2010/main" val="15322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 &amp; R – key strategic</a:t>
            </a:r>
            <a:r>
              <a:rPr lang="en-GB" baseline="0" dirty="0" smtClean="0"/>
              <a:t> risk</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Current challenges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Future workforce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sz="1200" kern="1200" dirty="0" smtClean="0">
                <a:solidFill>
                  <a:schemeClr val="tx1"/>
                </a:solidFill>
                <a:effectLst/>
                <a:latin typeface="+mn-lt"/>
                <a:ea typeface="+mn-ea"/>
                <a:cs typeface="+mn-cs"/>
              </a:rPr>
              <a:t>The recruitment and retention of a high calibre workforce is essential to achieving the BCT vision for health and care services across Morecambe Bay. However, it is recognised that recruitment and retention is an ongoing issue for all of our BCT health and care organisations, particularly in relation to roles where there are local / national shortages and specialist roles. It was therefore agreed by the BCT Workforce Group at their first meeting in December 2014 to develop a recruitment &amp; retention strategy for the ‘bay’.</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BCT Recruitment &amp; Retention Strategy agreed at Programme  Board – July.</a:t>
            </a:r>
            <a:r>
              <a:rPr lang="en-GB" baseline="0" dirty="0" smtClean="0"/>
              <a:t> Developed together with leads  from each main provider </a:t>
            </a:r>
            <a:r>
              <a:rPr lang="en-GB" baseline="0" dirty="0" err="1" smtClean="0"/>
              <a:t>organsition</a:t>
            </a:r>
            <a:r>
              <a:rPr lang="en-GB" baseline="0" dirty="0" smtClean="0"/>
              <a:t>. </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t>
            </a:r>
            <a:endParaRPr lang="en-GB" dirty="0" smtClean="0"/>
          </a:p>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5BB1E47-F99A-4768-BF21-5980FAA74B06}" type="slidenum">
              <a:rPr lang="en-GB" smtClean="0"/>
              <a:t>13</a:t>
            </a:fld>
            <a:endParaRPr lang="en-GB"/>
          </a:p>
        </p:txBody>
      </p:sp>
    </p:spTree>
    <p:extLst>
      <p:ext uri="{BB962C8B-B14F-4D97-AF65-F5344CB8AC3E}">
        <p14:creationId xmlns:p14="http://schemas.microsoft.com/office/powerpoint/2010/main" val="138953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10" name="Slide Number Placeholder 9"/>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2104964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667765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6792"/>
            <a:ext cx="2057400" cy="45693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28800"/>
            <a:ext cx="6019800" cy="4497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3975326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761018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8316416" y="6356350"/>
            <a:ext cx="370384" cy="365125"/>
          </a:xfrm>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1137529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F66323C-2ACB-4671-A516-C699B12059F6}" type="slidenum">
              <a:rPr lang="en-GB" smtClean="0"/>
              <a:t>‹#›</a:t>
            </a:fld>
            <a:endParaRPr lang="en-GB"/>
          </a:p>
        </p:txBody>
      </p:sp>
      <p:cxnSp>
        <p:nvCxnSpPr>
          <p:cNvPr id="7" name="Straight Connector 6"/>
          <p:cNvCxnSpPr/>
          <p:nvPr userDrawn="1"/>
        </p:nvCxnSpPr>
        <p:spPr>
          <a:xfrm>
            <a:off x="467544" y="1416612"/>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3961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3169194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23574928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31594595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41537988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2679999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F66323C-2ACB-4671-A516-C699B12059F6}" type="slidenum">
              <a:rPr lang="en-GB" smtClean="0"/>
              <a:t>‹#›</a:t>
            </a:fld>
            <a:endParaRPr lang="en-GB"/>
          </a:p>
        </p:txBody>
      </p:sp>
    </p:spTree>
    <p:extLst>
      <p:ext uri="{BB962C8B-B14F-4D97-AF65-F5344CB8AC3E}">
        <p14:creationId xmlns:p14="http://schemas.microsoft.com/office/powerpoint/2010/main" val="30786386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61228" y="116632"/>
            <a:ext cx="1531252" cy="1299980"/>
          </a:xfrm>
          <a:prstGeom prst="rect">
            <a:avLst/>
          </a:prstGeom>
        </p:spPr>
      </p:pic>
      <p:sp>
        <p:nvSpPr>
          <p:cNvPr id="2" name="Title Placeholder 1"/>
          <p:cNvSpPr>
            <a:spLocks noGrp="1"/>
          </p:cNvSpPr>
          <p:nvPr>
            <p:ph type="title"/>
          </p:nvPr>
        </p:nvSpPr>
        <p:spPr>
          <a:xfrm>
            <a:off x="457200" y="260648"/>
            <a:ext cx="843528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userDrawn="1"/>
        </p:nvCxnSpPr>
        <p:spPr>
          <a:xfrm>
            <a:off x="467544" y="1416612"/>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289954" y="6356350"/>
            <a:ext cx="3968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6323C-2ACB-4671-A516-C699B12059F6}" type="slidenum">
              <a:rPr lang="en-GB" smtClean="0"/>
              <a:t>‹#›</a:t>
            </a:fld>
            <a:endParaRPr lang="en-GB" dirty="0"/>
          </a:p>
        </p:txBody>
      </p:sp>
    </p:spTree>
    <p:extLst>
      <p:ext uri="{BB962C8B-B14F-4D97-AF65-F5344CB8AC3E}">
        <p14:creationId xmlns:p14="http://schemas.microsoft.com/office/powerpoint/2010/main" val="11484379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9"/>
            <a:ext cx="7772400" cy="1899642"/>
          </a:xfrm>
        </p:spPr>
        <p:txBody>
          <a:bodyPr>
            <a:normAutofit fontScale="90000"/>
          </a:bodyPr>
          <a:lstStyle/>
          <a:p>
            <a:pPr algn="ctr"/>
            <a:r>
              <a:rPr lang="en-GB" b="1" dirty="0" smtClean="0"/>
              <a:t>BETTER CARE TOGETHER</a:t>
            </a:r>
            <a:br>
              <a:rPr lang="en-GB" b="1" dirty="0" smtClean="0"/>
            </a:br>
            <a:r>
              <a:rPr lang="en-GB" sz="4000" b="1" dirty="0" smtClean="0"/>
              <a:t>ADDRESSING OUR KEY WORKFORCE CHALLENGES</a:t>
            </a:r>
            <a:endParaRPr lang="en-GB" sz="4000" dirty="0"/>
          </a:p>
        </p:txBody>
      </p:sp>
      <p:sp>
        <p:nvSpPr>
          <p:cNvPr id="3" name="Subtitle 2"/>
          <p:cNvSpPr>
            <a:spLocks noGrp="1"/>
          </p:cNvSpPr>
          <p:nvPr>
            <p:ph type="subTitle" idx="1"/>
          </p:nvPr>
        </p:nvSpPr>
        <p:spPr/>
        <p:txBody>
          <a:bodyPr>
            <a:normAutofit fontScale="92500" lnSpcReduction="20000"/>
          </a:bodyPr>
          <a:lstStyle/>
          <a:p>
            <a:r>
              <a:rPr lang="en-GB" dirty="0"/>
              <a:t>David </a:t>
            </a:r>
            <a:r>
              <a:rPr lang="en-GB" dirty="0" smtClean="0"/>
              <a:t>Wilkinson</a:t>
            </a:r>
          </a:p>
          <a:p>
            <a:r>
              <a:rPr lang="en-GB" dirty="0" smtClean="0"/>
              <a:t>Director </a:t>
            </a:r>
            <a:r>
              <a:rPr lang="en-GB" dirty="0"/>
              <a:t>of Workforce </a:t>
            </a:r>
            <a:r>
              <a:rPr lang="en-GB" dirty="0" smtClean="0"/>
              <a:t>&amp; OD</a:t>
            </a:r>
          </a:p>
          <a:p>
            <a:r>
              <a:rPr lang="en-GB" sz="2600" dirty="0" smtClean="0"/>
              <a:t>University </a:t>
            </a:r>
            <a:r>
              <a:rPr lang="en-GB" sz="2600" dirty="0"/>
              <a:t>Hospitals </a:t>
            </a:r>
            <a:r>
              <a:rPr lang="en-GB" sz="2600" dirty="0" smtClean="0"/>
              <a:t>of Morecambe Bay </a:t>
            </a:r>
          </a:p>
          <a:p>
            <a:r>
              <a:rPr lang="en-GB" sz="2600" dirty="0" smtClean="0"/>
              <a:t>NHS Foundation Trust</a:t>
            </a:r>
            <a:endParaRPr lang="en-GB" sz="2600" dirty="0"/>
          </a:p>
        </p:txBody>
      </p:sp>
    </p:spTree>
    <p:extLst>
      <p:ext uri="{BB962C8B-B14F-4D97-AF65-F5344CB8AC3E}">
        <p14:creationId xmlns:p14="http://schemas.microsoft.com/office/powerpoint/2010/main" val="270410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alibri" panose="020F0502020204030204" pitchFamily="34" charset="0"/>
              </a:rPr>
              <a:t>Leading Change through </a:t>
            </a:r>
            <a:r>
              <a:rPr lang="en-GB" sz="4000" dirty="0" err="1" smtClean="0">
                <a:latin typeface="Calibri" panose="020F0502020204030204" pitchFamily="34" charset="0"/>
              </a:rPr>
              <a:t>WRaPT</a:t>
            </a:r>
            <a:endParaRPr lang="en-GB" sz="4000" dirty="0"/>
          </a:p>
        </p:txBody>
      </p:sp>
      <p:sp>
        <p:nvSpPr>
          <p:cNvPr id="3" name="Content Placeholder 2"/>
          <p:cNvSpPr>
            <a:spLocks noGrp="1"/>
          </p:cNvSpPr>
          <p:nvPr>
            <p:ph idx="1"/>
          </p:nvPr>
        </p:nvSpPr>
        <p:spPr/>
        <p:txBody>
          <a:bodyPr>
            <a:normAutofit/>
          </a:bodyPr>
          <a:lstStyle/>
          <a:p>
            <a:pPr marL="285750" lvl="0" indent="-285750"/>
            <a:r>
              <a:rPr lang="en-GB" dirty="0" smtClean="0"/>
              <a:t>“</a:t>
            </a:r>
            <a:r>
              <a:rPr lang="en-GB" dirty="0"/>
              <a:t>L</a:t>
            </a:r>
            <a:r>
              <a:rPr lang="en-GB" dirty="0" smtClean="0"/>
              <a:t>ight </a:t>
            </a:r>
            <a:r>
              <a:rPr lang="en-GB" dirty="0"/>
              <a:t>touch” </a:t>
            </a:r>
            <a:r>
              <a:rPr lang="en-GB" dirty="0" err="1" smtClean="0"/>
              <a:t>WRaPT</a:t>
            </a:r>
            <a:r>
              <a:rPr lang="en-GB" dirty="0" smtClean="0"/>
              <a:t> sessions </a:t>
            </a:r>
          </a:p>
          <a:p>
            <a:pPr marL="285750" lvl="0" indent="-285750"/>
            <a:r>
              <a:rPr lang="en-GB" dirty="0" smtClean="0"/>
              <a:t>Shift to an “</a:t>
            </a:r>
            <a:r>
              <a:rPr lang="en-GB" dirty="0" err="1" smtClean="0"/>
              <a:t>inreach</a:t>
            </a:r>
            <a:r>
              <a:rPr lang="en-GB" dirty="0" smtClean="0"/>
              <a:t>” workforce support model </a:t>
            </a:r>
          </a:p>
          <a:p>
            <a:pPr marL="285750" lvl="0" indent="-285750"/>
            <a:r>
              <a:rPr lang="en-GB" dirty="0" smtClean="0"/>
              <a:t>Baseline plans </a:t>
            </a:r>
          </a:p>
          <a:p>
            <a:pPr marL="285750" lvl="0" indent="-285750"/>
            <a:r>
              <a:rPr lang="en-GB" dirty="0" smtClean="0"/>
              <a:t>Workforce scenarios</a:t>
            </a:r>
          </a:p>
          <a:p>
            <a:pPr marL="285750" lvl="0" indent="-285750"/>
            <a:r>
              <a:rPr lang="en-GB" dirty="0" smtClean="0"/>
              <a:t>Workforce </a:t>
            </a:r>
            <a:r>
              <a:rPr lang="en-GB" dirty="0"/>
              <a:t>Planning narrative </a:t>
            </a:r>
            <a:r>
              <a:rPr lang="en-GB" dirty="0" smtClean="0"/>
              <a:t>at </a:t>
            </a:r>
            <a:r>
              <a:rPr lang="en-GB" dirty="0" err="1" smtClean="0"/>
              <a:t>workstream</a:t>
            </a:r>
            <a:r>
              <a:rPr lang="en-GB" dirty="0" smtClean="0"/>
              <a:t> level</a:t>
            </a:r>
            <a:endParaRPr lang="en-GB" dirty="0"/>
          </a:p>
          <a:p>
            <a:endParaRPr lang="en-GB" dirty="0"/>
          </a:p>
        </p:txBody>
      </p:sp>
    </p:spTree>
    <p:extLst>
      <p:ext uri="{BB962C8B-B14F-4D97-AF65-F5344CB8AC3E}">
        <p14:creationId xmlns:p14="http://schemas.microsoft.com/office/powerpoint/2010/main" val="405681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panose="020F0502020204030204" pitchFamily="34" charset="0"/>
                <a:cs typeface="Helvetica" pitchFamily="34" charset="0"/>
              </a:rPr>
              <a:t>Strategic framework to </a:t>
            </a:r>
            <a:r>
              <a:rPr lang="en-GB" dirty="0" smtClean="0">
                <a:latin typeface="Calibri" panose="020F0502020204030204" pitchFamily="34" charset="0"/>
                <a:cs typeface="Helvetica" pitchFamily="34" charset="0"/>
              </a:rPr>
              <a:t>planning:  </a:t>
            </a:r>
            <a:r>
              <a:rPr lang="en-GB" dirty="0">
                <a:latin typeface="Calibri" panose="020F0502020204030204" pitchFamily="34" charset="0"/>
                <a:cs typeface="Helvetica" pitchFamily="34" charset="0"/>
              </a:rPr>
              <a:t>Population Centric™ approach</a:t>
            </a:r>
            <a:endParaRPr lang="en-GB" dirty="0"/>
          </a:p>
        </p:txBody>
      </p:sp>
      <p:pic>
        <p:nvPicPr>
          <p:cNvPr id="4" name="Picture 4" descr="modelcircl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40288"/>
            <a:ext cx="3816424" cy="392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odelstages revised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23422"/>
            <a:ext cx="395922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92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Specialist v Generic</a:t>
            </a:r>
            <a:endParaRPr lang="en-GB" dirty="0"/>
          </a:p>
        </p:txBody>
      </p:sp>
      <p:graphicFrame>
        <p:nvGraphicFramePr>
          <p:cNvPr id="4" name="Group 5"/>
          <p:cNvGraphicFramePr>
            <a:graphicFrameLocks noGrp="1"/>
          </p:cNvGraphicFramePr>
          <p:nvPr>
            <p:extLst>
              <p:ext uri="{D42A27DB-BD31-4B8C-83A1-F6EECF244321}">
                <p14:modId xmlns:p14="http://schemas.microsoft.com/office/powerpoint/2010/main" val="2585499717"/>
              </p:ext>
            </p:extLst>
          </p:nvPr>
        </p:nvGraphicFramePr>
        <p:xfrm>
          <a:off x="1331640" y="1628800"/>
          <a:ext cx="6192838" cy="1031875"/>
        </p:xfrm>
        <a:graphic>
          <a:graphicData uri="http://schemas.openxmlformats.org/drawingml/2006/table">
            <a:tbl>
              <a:tblPr/>
              <a:tblGrid>
                <a:gridCol w="3681413"/>
                <a:gridCol w="2511425"/>
              </a:tblGrid>
              <a:tr h="1031875">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chemeClr val="bg1"/>
                          </a:solidFill>
                          <a:effectLst/>
                          <a:latin typeface="Verdana" pitchFamily="34" charset="0"/>
                        </a:rPr>
                        <a:t>Service element</a:t>
                      </a:r>
                    </a:p>
                  </a:txBody>
                  <a:tcPr marT="45753" marB="4575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chemeClr val="bg1"/>
                          </a:solidFill>
                          <a:effectLst/>
                          <a:latin typeface="Verdana" pitchFamily="34" charset="0"/>
                        </a:rPr>
                        <a:t>Competence level</a:t>
                      </a:r>
                    </a:p>
                  </a:txBody>
                  <a:tcPr marT="45753" marB="4575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5" name="Group 13"/>
          <p:cNvGraphicFramePr>
            <a:graphicFrameLocks noGrp="1"/>
          </p:cNvGraphicFramePr>
          <p:nvPr>
            <p:extLst>
              <p:ext uri="{D42A27DB-BD31-4B8C-83A1-F6EECF244321}">
                <p14:modId xmlns:p14="http://schemas.microsoft.com/office/powerpoint/2010/main" val="590438824"/>
              </p:ext>
            </p:extLst>
          </p:nvPr>
        </p:nvGraphicFramePr>
        <p:xfrm>
          <a:off x="1322115" y="2684189"/>
          <a:ext cx="6192838" cy="3649670"/>
        </p:xfrm>
        <a:graphic>
          <a:graphicData uri="http://schemas.openxmlformats.org/drawingml/2006/table">
            <a:tbl>
              <a:tblPr/>
              <a:tblGrid>
                <a:gridCol w="3684588"/>
                <a:gridCol w="923925"/>
                <a:gridCol w="792163"/>
                <a:gridCol w="792162"/>
              </a:tblGrid>
              <a:tr h="747994">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rgbClr val="013A61"/>
                          </a:solidFill>
                          <a:effectLst/>
                          <a:latin typeface="Verdana" pitchFamily="34" charset="0"/>
                        </a:rPr>
                        <a:t>SKILLS/KNOWLEDGE REQUIRED</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rgbClr val="013A61"/>
                          </a:solidFill>
                          <a:effectLst/>
                          <a:latin typeface="Verdana" pitchFamily="34" charset="0"/>
                        </a:rPr>
                        <a:t>Spe</a:t>
                      </a:r>
                    </a:p>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rgbClr val="013A61"/>
                          </a:solidFill>
                          <a:effectLst/>
                          <a:latin typeface="Verdana" pitchFamily="34" charset="0"/>
                        </a:rPr>
                        <a: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err="1" smtClean="0">
                          <a:ln>
                            <a:noFill/>
                          </a:ln>
                          <a:solidFill>
                            <a:srgbClr val="013A61"/>
                          </a:solidFill>
                          <a:effectLst/>
                          <a:latin typeface="Verdana" pitchFamily="34" charset="0"/>
                        </a:rPr>
                        <a:t>Int</a:t>
                      </a:r>
                      <a:r>
                        <a:rPr kumimoji="0" lang="en-GB" sz="2000" b="1" i="0" u="none" strike="noStrike" cap="none" normalizeH="0" baseline="0" dirty="0" smtClean="0">
                          <a:ln>
                            <a:noFill/>
                          </a:ln>
                          <a:solidFill>
                            <a:srgbClr val="013A61"/>
                          </a:solidFill>
                          <a:effectLst/>
                          <a:latin typeface="Verdana" pitchFamily="34" charset="0"/>
                        </a:rPr>
                        <a: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rgbClr val="013A61"/>
                          </a:solidFill>
                          <a:effectLst/>
                          <a:latin typeface="Verdana" pitchFamily="34" charset="0"/>
                        </a:rPr>
                        <a:t>Bas</a:t>
                      </a:r>
                    </a:p>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1" i="0" u="none" strike="noStrike" cap="none" normalizeH="0" baseline="0" dirty="0" smtClean="0">
                          <a:ln>
                            <a:noFill/>
                          </a:ln>
                          <a:solidFill>
                            <a:srgbClr val="013A61"/>
                          </a:solidFill>
                          <a:effectLst/>
                          <a:latin typeface="Verdana" pitchFamily="34" charset="0"/>
                        </a:rPr>
                        <a:t>%</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568">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Taking Blood Pressure</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endParaRPr kumimoji="0" lang="en-GB" sz="2000" b="0" i="0" u="none" strike="noStrike" cap="none" normalizeH="0" baseline="0" dirty="0" smtClean="0">
                        <a:ln>
                          <a:noFill/>
                        </a:ln>
                        <a:solidFill>
                          <a:srgbClr val="013A61"/>
                        </a:solidFill>
                        <a:effectLst/>
                        <a:latin typeface="Verdana" pitchFamily="34"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95</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22">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History taking and diagnosis</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95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endParaRPr kumimoji="0" lang="en-GB" sz="2000" b="0" i="0" u="none" strike="noStrike" cap="none" normalizeH="0" baseline="0" dirty="0" smtClean="0">
                        <a:ln>
                          <a:noFill/>
                        </a:ln>
                        <a:solidFill>
                          <a:srgbClr val="013A61"/>
                        </a:solidFill>
                        <a:effectLst/>
                        <a:latin typeface="Verdana" pitchFamily="34"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22">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Assessment of home environment</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endParaRPr kumimoji="0" lang="en-GB" sz="2000" b="0" i="0" u="none" strike="noStrike" cap="none" normalizeH="0" baseline="0" dirty="0" smtClean="0">
                        <a:ln>
                          <a:noFill/>
                        </a:ln>
                        <a:solidFill>
                          <a:srgbClr val="013A61"/>
                        </a:solidFill>
                        <a:effectLst/>
                        <a:latin typeface="Verdana" pitchFamily="34"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95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5</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22">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Daily Living Skills</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endParaRPr kumimoji="0" lang="en-GB" sz="2000" b="0" i="0" u="none" strike="noStrike" cap="none" normalizeH="0" baseline="0" dirty="0" smtClean="0">
                        <a:ln>
                          <a:noFill/>
                        </a:ln>
                        <a:solidFill>
                          <a:srgbClr val="013A61"/>
                        </a:solidFill>
                        <a:effectLst/>
                        <a:latin typeface="Verdana" pitchFamily="34"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endParaRPr kumimoji="0" lang="en-GB" sz="2000" b="0" i="0" u="none" strike="noStrike" cap="none" normalizeH="0" baseline="0" dirty="0" smtClean="0">
                        <a:ln>
                          <a:noFill/>
                        </a:ln>
                        <a:solidFill>
                          <a:srgbClr val="013A61"/>
                        </a:solidFill>
                        <a:effectLst/>
                        <a:latin typeface="Verdana" pitchFamily="34"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100</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48">
                <a:tc>
                  <a:txBody>
                    <a:bodyPr/>
                    <a:lstStyle/>
                    <a:p>
                      <a:pPr marL="0" marR="0" lvl="0" indent="0" algn="l"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Prescribing medication</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95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r>
                        <a:rPr kumimoji="0" lang="en-GB" sz="2000" b="0" i="0" u="none" strike="noStrike" cap="none" normalizeH="0" baseline="0" dirty="0" smtClean="0">
                          <a:ln>
                            <a:noFill/>
                          </a:ln>
                          <a:solidFill>
                            <a:srgbClr val="013A61"/>
                          </a:solidFill>
                          <a:effectLst/>
                          <a:latin typeface="Verdana" pitchFamily="34" charset="0"/>
                        </a:rPr>
                        <a:t>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3A61"/>
                        </a:buClr>
                        <a:buSzTx/>
                        <a:buFontTx/>
                        <a:buNone/>
                        <a:tabLst/>
                      </a:pPr>
                      <a:endParaRPr kumimoji="0" lang="en-GB" sz="2000" b="0" i="0" u="none" strike="noStrike" cap="none" normalizeH="0" baseline="0" dirty="0" smtClean="0">
                        <a:ln>
                          <a:noFill/>
                        </a:ln>
                        <a:solidFill>
                          <a:srgbClr val="013A61"/>
                        </a:solidFill>
                        <a:effectLst/>
                        <a:latin typeface="Verdana" pitchFamily="34"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120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Recruitment </a:t>
            </a:r>
            <a:r>
              <a:rPr lang="en-GB" dirty="0"/>
              <a:t>&amp; Retention </a:t>
            </a:r>
          </a:p>
        </p:txBody>
      </p:sp>
      <p:sp>
        <p:nvSpPr>
          <p:cNvPr id="3" name="Content Placeholder 2"/>
          <p:cNvSpPr>
            <a:spLocks noGrp="1"/>
          </p:cNvSpPr>
          <p:nvPr>
            <p:ph idx="1"/>
          </p:nvPr>
        </p:nvSpPr>
        <p:spPr/>
        <p:txBody>
          <a:bodyPr>
            <a:normAutofit/>
          </a:bodyPr>
          <a:lstStyle/>
          <a:p>
            <a:r>
              <a:rPr lang="en-GB" dirty="0" smtClean="0"/>
              <a:t>Key Strategic Risk</a:t>
            </a:r>
          </a:p>
          <a:p>
            <a:pPr lvl="1"/>
            <a:r>
              <a:rPr lang="en-GB" dirty="0" smtClean="0"/>
              <a:t>Individual organisations very challenged</a:t>
            </a:r>
          </a:p>
          <a:p>
            <a:pPr lvl="1"/>
            <a:r>
              <a:rPr lang="en-GB" dirty="0" smtClean="0"/>
              <a:t>BCT programme – future workforce </a:t>
            </a:r>
          </a:p>
          <a:p>
            <a:r>
              <a:rPr lang="en-GB" dirty="0" smtClean="0"/>
              <a:t>Better Care Together Recruitment and Retention Strategy</a:t>
            </a:r>
          </a:p>
          <a:p>
            <a:r>
              <a:rPr lang="en-GB" dirty="0" smtClean="0"/>
              <a:t>Virtual Recruitment Hub </a:t>
            </a:r>
          </a:p>
          <a:p>
            <a:pPr lvl="1"/>
            <a:endParaRPr lang="en-GB" dirty="0" smtClean="0"/>
          </a:p>
        </p:txBody>
      </p:sp>
    </p:spTree>
    <p:extLst>
      <p:ext uri="{BB962C8B-B14F-4D97-AF65-F5344CB8AC3E}">
        <p14:creationId xmlns:p14="http://schemas.microsoft.com/office/powerpoint/2010/main" val="315874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Process 31"/>
          <p:cNvSpPr/>
          <p:nvPr/>
        </p:nvSpPr>
        <p:spPr>
          <a:xfrm>
            <a:off x="0" y="0"/>
            <a:ext cx="9144000" cy="6858000"/>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Rectangle 32"/>
          <p:cNvSpPr/>
          <p:nvPr/>
        </p:nvSpPr>
        <p:spPr>
          <a:xfrm>
            <a:off x="218281" y="506760"/>
            <a:ext cx="8496300" cy="6192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effectLst>
                <a:innerShdw blurRad="63500" dist="50800" dir="13500000">
                  <a:prstClr val="black">
                    <a:alpha val="50000"/>
                  </a:prstClr>
                </a:innerShdw>
              </a:effectLst>
            </a:endParaRPr>
          </a:p>
        </p:txBody>
      </p:sp>
      <p:sp>
        <p:nvSpPr>
          <p:cNvPr id="5" name="TextBox 4"/>
          <p:cNvSpPr txBox="1"/>
          <p:nvPr/>
        </p:nvSpPr>
        <p:spPr>
          <a:xfrm>
            <a:off x="497793" y="404812"/>
            <a:ext cx="1617663" cy="369887"/>
          </a:xfrm>
          <a:prstGeom prst="rect">
            <a:avLst/>
          </a:prstGeom>
          <a:solidFill>
            <a:schemeClr val="accent6">
              <a:lumMod val="20000"/>
              <a:lumOff val="80000"/>
            </a:schemeClr>
          </a:solidFill>
        </p:spPr>
        <p:txBody>
          <a:bodyPr wrap="none">
            <a:spAutoFit/>
          </a:bodyPr>
          <a:lstStyle/>
          <a:p>
            <a:pPr algn="ctr">
              <a:spcBef>
                <a:spcPct val="0"/>
              </a:spcBef>
            </a:pPr>
            <a:r>
              <a:rPr lang="en-GB" altLang="en-US" b="1" dirty="0">
                <a:solidFill>
                  <a:srgbClr val="CC0099"/>
                </a:solidFill>
                <a:latin typeface="Tahoma" pitchFamily="34" charset="0"/>
                <a:cs typeface="Tahoma" pitchFamily="34" charset="0"/>
              </a:rPr>
              <a:t>Our Purpose</a:t>
            </a:r>
          </a:p>
        </p:txBody>
      </p:sp>
      <p:sp>
        <p:nvSpPr>
          <p:cNvPr id="6" name="TextBox 5"/>
          <p:cNvSpPr txBox="1"/>
          <p:nvPr/>
        </p:nvSpPr>
        <p:spPr>
          <a:xfrm>
            <a:off x="3395079" y="404812"/>
            <a:ext cx="1734770" cy="369332"/>
          </a:xfrm>
          <a:prstGeom prst="rect">
            <a:avLst/>
          </a:prstGeom>
          <a:solidFill>
            <a:schemeClr val="accent6">
              <a:lumMod val="20000"/>
              <a:lumOff val="80000"/>
            </a:schemeClr>
          </a:solidFill>
        </p:spPr>
        <p:txBody>
          <a:bodyPr wrap="none">
            <a:spAutoFit/>
          </a:bodyPr>
          <a:lstStyle/>
          <a:p>
            <a:pPr>
              <a:spcBef>
                <a:spcPct val="0"/>
              </a:spcBef>
            </a:pPr>
            <a:r>
              <a:rPr lang="en-GB" altLang="en-US" b="1" dirty="0">
                <a:solidFill>
                  <a:srgbClr val="CC0099"/>
                </a:solidFill>
                <a:latin typeface="Tahoma" pitchFamily="34" charset="0"/>
                <a:cs typeface="Tahoma" pitchFamily="34" charset="0"/>
              </a:rPr>
              <a:t>Our Promises</a:t>
            </a:r>
          </a:p>
        </p:txBody>
      </p:sp>
      <p:sp>
        <p:nvSpPr>
          <p:cNvPr id="7" name="TextBox 6"/>
          <p:cNvSpPr txBox="1"/>
          <p:nvPr/>
        </p:nvSpPr>
        <p:spPr>
          <a:xfrm>
            <a:off x="6487105" y="375174"/>
            <a:ext cx="1600118" cy="369332"/>
          </a:xfrm>
          <a:prstGeom prst="rect">
            <a:avLst/>
          </a:prstGeom>
          <a:solidFill>
            <a:schemeClr val="accent6">
              <a:lumMod val="20000"/>
              <a:lumOff val="80000"/>
            </a:schemeClr>
          </a:solidFill>
        </p:spPr>
        <p:txBody>
          <a:bodyPr wrap="none">
            <a:spAutoFit/>
          </a:bodyPr>
          <a:lstStyle/>
          <a:p>
            <a:pPr algn="ctr">
              <a:spcBef>
                <a:spcPct val="0"/>
              </a:spcBef>
            </a:pPr>
            <a:r>
              <a:rPr lang="en-GB" altLang="en-US" b="1" dirty="0">
                <a:solidFill>
                  <a:srgbClr val="CC0099"/>
                </a:solidFill>
                <a:latin typeface="Tahoma" pitchFamily="34" charset="0"/>
                <a:cs typeface="Tahoma" pitchFamily="34" charset="0"/>
              </a:rPr>
              <a:t>Our </a:t>
            </a:r>
            <a:r>
              <a:rPr lang="en-GB" altLang="en-US" b="1" dirty="0" smtClean="0">
                <a:solidFill>
                  <a:srgbClr val="CC0099"/>
                </a:solidFill>
                <a:latin typeface="Tahoma" pitchFamily="34" charset="0"/>
                <a:cs typeface="Tahoma" pitchFamily="34" charset="0"/>
              </a:rPr>
              <a:t>Journey</a:t>
            </a:r>
            <a:endParaRPr lang="en-GB" altLang="en-US" b="1" dirty="0">
              <a:solidFill>
                <a:srgbClr val="CC0099"/>
              </a:solidFill>
              <a:latin typeface="Tahoma" pitchFamily="34" charset="0"/>
              <a:cs typeface="Tahoma" pitchFamily="34" charset="0"/>
            </a:endParaRPr>
          </a:p>
        </p:txBody>
      </p:sp>
      <p:sp>
        <p:nvSpPr>
          <p:cNvPr id="2055" name="TextBox 7"/>
          <p:cNvSpPr txBox="1">
            <a:spLocks noChangeArrowheads="1"/>
          </p:cNvSpPr>
          <p:nvPr/>
        </p:nvSpPr>
        <p:spPr bwMode="auto">
          <a:xfrm>
            <a:off x="1257804" y="1052513"/>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en-GB" altLang="en-US" sz="1800" b="1" dirty="0">
              <a:solidFill>
                <a:srgbClr val="CC0099"/>
              </a:solidFill>
              <a:latin typeface="Tahoma" pitchFamily="34" charset="0"/>
              <a:cs typeface="Tahoma" pitchFamily="34" charset="0"/>
            </a:endParaRPr>
          </a:p>
        </p:txBody>
      </p:sp>
      <p:sp>
        <p:nvSpPr>
          <p:cNvPr id="2056" name="TextBox 8"/>
          <p:cNvSpPr txBox="1">
            <a:spLocks noChangeArrowheads="1"/>
          </p:cNvSpPr>
          <p:nvPr/>
        </p:nvSpPr>
        <p:spPr bwMode="auto">
          <a:xfrm>
            <a:off x="497793" y="894746"/>
            <a:ext cx="19177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None/>
            </a:pPr>
            <a:r>
              <a:rPr lang="en-GB" altLang="en-US" sz="1200" dirty="0" smtClean="0"/>
              <a:t>To ensure the provision of safe, integrated healthcare and high quality </a:t>
            </a:r>
            <a:r>
              <a:rPr lang="en-GB" altLang="en-US" sz="1200" dirty="0"/>
              <a:t>clinical </a:t>
            </a:r>
            <a:r>
              <a:rPr lang="en-GB" altLang="en-US" sz="1200" dirty="0" smtClean="0"/>
              <a:t>services across </a:t>
            </a:r>
            <a:r>
              <a:rPr lang="en-GB" altLang="en-US" sz="1200" dirty="0"/>
              <a:t>heath and care </a:t>
            </a:r>
            <a:r>
              <a:rPr lang="en-GB" altLang="en-US" sz="1200" dirty="0" smtClean="0"/>
              <a:t>in </a:t>
            </a:r>
            <a:r>
              <a:rPr lang="en-GB" altLang="en-US" sz="1200" dirty="0"/>
              <a:t>Morecambe </a:t>
            </a:r>
            <a:r>
              <a:rPr lang="en-GB" altLang="en-US" sz="1200" dirty="0" smtClean="0"/>
              <a:t>Bay</a:t>
            </a:r>
          </a:p>
          <a:p>
            <a:pPr algn="ctr" eaLnBrk="1" hangingPunct="1">
              <a:spcBef>
                <a:spcPct val="0"/>
              </a:spcBef>
              <a:buNone/>
            </a:pPr>
            <a:endParaRPr lang="en-GB" altLang="en-US" sz="1200" dirty="0"/>
          </a:p>
          <a:p>
            <a:pPr algn="ctr" eaLnBrk="1" hangingPunct="1">
              <a:spcBef>
                <a:spcPct val="0"/>
              </a:spcBef>
              <a:buFontTx/>
              <a:buNone/>
            </a:pPr>
            <a:r>
              <a:rPr lang="en-GB" altLang="en-US" sz="1200" dirty="0" smtClean="0"/>
              <a:t>To work collaboratively to recruit and retain a talented workforce</a:t>
            </a:r>
          </a:p>
          <a:p>
            <a:pPr algn="ctr" eaLnBrk="1" hangingPunct="1">
              <a:spcBef>
                <a:spcPct val="0"/>
              </a:spcBef>
              <a:buFontTx/>
              <a:buNone/>
            </a:pPr>
            <a:endParaRPr lang="en-GB" sz="1200" dirty="0"/>
          </a:p>
          <a:p>
            <a:pPr algn="ctr" eaLnBrk="1" hangingPunct="1">
              <a:spcBef>
                <a:spcPct val="0"/>
              </a:spcBef>
              <a:buFontTx/>
              <a:buNone/>
            </a:pPr>
            <a:r>
              <a:rPr lang="en-GB" sz="1200" dirty="0" smtClean="0"/>
              <a:t>To e</a:t>
            </a:r>
            <a:r>
              <a:rPr lang="en-GB" altLang="en-US" sz="1200" dirty="0" smtClean="0"/>
              <a:t>nsure stability of services during periods of significant workforce change</a:t>
            </a:r>
          </a:p>
          <a:p>
            <a:pPr algn="ctr" eaLnBrk="1" hangingPunct="1">
              <a:spcBef>
                <a:spcPct val="0"/>
              </a:spcBef>
              <a:buFontTx/>
              <a:buNone/>
            </a:pPr>
            <a:endParaRPr lang="en-GB" altLang="en-US" sz="1200" dirty="0"/>
          </a:p>
          <a:p>
            <a:pPr algn="ctr" eaLnBrk="1" hangingPunct="1">
              <a:spcBef>
                <a:spcPct val="0"/>
              </a:spcBef>
              <a:buFontTx/>
              <a:buNone/>
            </a:pPr>
            <a:r>
              <a:rPr lang="en-GB" altLang="en-US" sz="1200" dirty="0" smtClean="0"/>
              <a:t>To enable the transition to increased services out of hospital</a:t>
            </a:r>
          </a:p>
          <a:p>
            <a:pPr algn="ctr" eaLnBrk="1" hangingPunct="1">
              <a:spcBef>
                <a:spcPct val="0"/>
              </a:spcBef>
              <a:buFontTx/>
              <a:buNone/>
            </a:pPr>
            <a:endParaRPr lang="en-GB" altLang="en-US" sz="1200" dirty="0"/>
          </a:p>
          <a:p>
            <a:pPr algn="ctr" eaLnBrk="1" hangingPunct="1">
              <a:spcBef>
                <a:spcPct val="0"/>
              </a:spcBef>
              <a:buFontTx/>
              <a:buNone/>
            </a:pPr>
            <a:r>
              <a:rPr lang="en-GB" altLang="en-US" sz="1200" dirty="0" smtClean="0"/>
              <a:t>To minimise the risks of vacancies, including  in hard to fill areas</a:t>
            </a:r>
            <a:endParaRPr lang="en-GB" altLang="en-US" sz="1200" dirty="0"/>
          </a:p>
        </p:txBody>
      </p:sp>
      <p:sp>
        <p:nvSpPr>
          <p:cNvPr id="2066" name="TextBox 18"/>
          <p:cNvSpPr txBox="1">
            <a:spLocks noChangeArrowheads="1"/>
          </p:cNvSpPr>
          <p:nvPr/>
        </p:nvSpPr>
        <p:spPr bwMode="auto">
          <a:xfrm>
            <a:off x="2557878" y="889173"/>
            <a:ext cx="3605213" cy="991041"/>
          </a:xfrm>
          <a:prstGeom prst="rect">
            <a:avLst/>
          </a:prstGeom>
          <a:noFill/>
          <a:ln w="952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2000" dirty="0"/>
              <a:t>Our Goal </a:t>
            </a:r>
            <a:r>
              <a:rPr lang="en-GB" altLang="en-US" sz="2000" dirty="0" smtClean="0"/>
              <a:t>is</a:t>
            </a:r>
          </a:p>
          <a:p>
            <a:pPr algn="ctr" eaLnBrk="1" hangingPunct="1">
              <a:spcBef>
                <a:spcPct val="0"/>
              </a:spcBef>
              <a:buFontTx/>
              <a:buNone/>
            </a:pPr>
            <a:r>
              <a:rPr lang="en-GB" altLang="en-US" sz="1200" dirty="0" smtClean="0"/>
              <a:t>to </a:t>
            </a:r>
            <a:r>
              <a:rPr lang="en-GB" sz="1200" dirty="0" smtClean="0"/>
              <a:t>have </a:t>
            </a:r>
            <a:r>
              <a:rPr lang="en-GB" sz="1200" dirty="0"/>
              <a:t>the right staff, with the right skills, in the right place, at the right </a:t>
            </a:r>
            <a:r>
              <a:rPr lang="en-GB" sz="1200" dirty="0" smtClean="0"/>
              <a:t>time to provide safe, integrated and high quality clinical services to our population.</a:t>
            </a:r>
            <a:endParaRPr lang="en-GB" sz="1200" dirty="0"/>
          </a:p>
        </p:txBody>
      </p:sp>
      <p:sp>
        <p:nvSpPr>
          <p:cNvPr id="2068" name="TextBox 20"/>
          <p:cNvSpPr txBox="1">
            <a:spLocks noChangeArrowheads="1"/>
          </p:cNvSpPr>
          <p:nvPr/>
        </p:nvSpPr>
        <p:spPr bwMode="auto">
          <a:xfrm>
            <a:off x="2491513" y="2048908"/>
            <a:ext cx="37476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smtClean="0"/>
              <a:t>SHARED VISION…</a:t>
            </a:r>
            <a:endParaRPr lang="en-GB" altLang="en-US" sz="1800" dirty="0"/>
          </a:p>
          <a:p>
            <a:pPr algn="ctr" eaLnBrk="1" hangingPunct="1">
              <a:spcBef>
                <a:spcPct val="0"/>
              </a:spcBef>
              <a:buFontTx/>
              <a:buNone/>
            </a:pPr>
            <a:r>
              <a:rPr lang="en-GB" altLang="en-US" sz="1200" dirty="0" smtClean="0"/>
              <a:t>We will recruit high quality staff, with the right skills and  </a:t>
            </a:r>
          </a:p>
          <a:p>
            <a:pPr algn="ctr" eaLnBrk="1" hangingPunct="1">
              <a:spcBef>
                <a:spcPct val="0"/>
              </a:spcBef>
              <a:buFontTx/>
              <a:buNone/>
            </a:pPr>
            <a:r>
              <a:rPr lang="en-GB" altLang="en-US" sz="1200" dirty="0" smtClean="0"/>
              <a:t> values,  into the Better Care Together System to meet</a:t>
            </a:r>
          </a:p>
          <a:p>
            <a:pPr algn="ctr" eaLnBrk="1" hangingPunct="1">
              <a:spcBef>
                <a:spcPct val="0"/>
              </a:spcBef>
              <a:buFontTx/>
              <a:buNone/>
            </a:pPr>
            <a:r>
              <a:rPr lang="en-GB" altLang="en-US" sz="1200" dirty="0" smtClean="0"/>
              <a:t> the needs of our local population</a:t>
            </a:r>
            <a:endParaRPr lang="en-GB" altLang="en-US" sz="1200" dirty="0"/>
          </a:p>
        </p:txBody>
      </p:sp>
      <p:sp>
        <p:nvSpPr>
          <p:cNvPr id="2069" name="TextBox 21"/>
          <p:cNvSpPr txBox="1">
            <a:spLocks noChangeArrowheads="1"/>
          </p:cNvSpPr>
          <p:nvPr/>
        </p:nvSpPr>
        <p:spPr bwMode="auto">
          <a:xfrm>
            <a:off x="2597497" y="3059668"/>
            <a:ext cx="3384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smtClean="0"/>
              <a:t>ATTRACT…</a:t>
            </a:r>
          </a:p>
          <a:p>
            <a:pPr algn="ctr" eaLnBrk="1" hangingPunct="1">
              <a:spcBef>
                <a:spcPct val="0"/>
              </a:spcBef>
              <a:buFontTx/>
              <a:buNone/>
            </a:pPr>
            <a:r>
              <a:rPr lang="en-GB" altLang="en-US" sz="1200" dirty="0" smtClean="0"/>
              <a:t>We will work together to attract staff locally, nationally and internationally</a:t>
            </a:r>
            <a:endParaRPr lang="en-GB" altLang="en-US" sz="1200" dirty="0"/>
          </a:p>
        </p:txBody>
      </p:sp>
      <p:sp>
        <p:nvSpPr>
          <p:cNvPr id="2070" name="TextBox 22"/>
          <p:cNvSpPr txBox="1">
            <a:spLocks noChangeArrowheads="1"/>
          </p:cNvSpPr>
          <p:nvPr/>
        </p:nvSpPr>
        <p:spPr bwMode="auto">
          <a:xfrm>
            <a:off x="1628477" y="3879205"/>
            <a:ext cx="54737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smtClean="0"/>
              <a:t>FLEXIBLE AND DIVERSE...</a:t>
            </a:r>
          </a:p>
          <a:p>
            <a:pPr algn="ctr" eaLnBrk="1" hangingPunct="1">
              <a:spcBef>
                <a:spcPct val="0"/>
              </a:spcBef>
              <a:buFontTx/>
              <a:buNone/>
            </a:pPr>
            <a:r>
              <a:rPr lang="en-GB" altLang="en-US" sz="1200" dirty="0" smtClean="0"/>
              <a:t>We will recruit and develop staff who can grow</a:t>
            </a:r>
          </a:p>
          <a:p>
            <a:pPr algn="ctr" eaLnBrk="1" hangingPunct="1">
              <a:spcBef>
                <a:spcPct val="0"/>
              </a:spcBef>
              <a:buFontTx/>
              <a:buNone/>
            </a:pPr>
            <a:r>
              <a:rPr lang="en-GB" altLang="en-US" sz="1200" dirty="0" smtClean="0"/>
              <a:t>to meet future workforce and population needs</a:t>
            </a:r>
          </a:p>
          <a:p>
            <a:pPr algn="ctr" eaLnBrk="1" hangingPunct="1">
              <a:spcBef>
                <a:spcPct val="0"/>
              </a:spcBef>
              <a:buFontTx/>
              <a:buNone/>
            </a:pPr>
            <a:endParaRPr lang="en-GB" altLang="en-US" sz="1200" dirty="0" smtClean="0"/>
          </a:p>
          <a:p>
            <a:pPr algn="ctr" eaLnBrk="1" hangingPunct="1">
              <a:spcBef>
                <a:spcPct val="0"/>
              </a:spcBef>
              <a:buFontTx/>
              <a:buNone/>
            </a:pPr>
            <a:endParaRPr lang="en-GB" altLang="en-US" sz="1200" dirty="0"/>
          </a:p>
          <a:p>
            <a:pPr algn="ctr" eaLnBrk="1" hangingPunct="1">
              <a:spcBef>
                <a:spcPct val="0"/>
              </a:spcBef>
              <a:buFontTx/>
              <a:buNone/>
            </a:pPr>
            <a:endParaRPr lang="en-GB" altLang="en-US" sz="1200" dirty="0"/>
          </a:p>
        </p:txBody>
      </p:sp>
      <p:sp>
        <p:nvSpPr>
          <p:cNvPr id="2071" name="TextBox 23"/>
          <p:cNvSpPr txBox="1">
            <a:spLocks noChangeArrowheads="1"/>
          </p:cNvSpPr>
          <p:nvPr/>
        </p:nvSpPr>
        <p:spPr bwMode="auto">
          <a:xfrm>
            <a:off x="2565357" y="4750265"/>
            <a:ext cx="34488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smtClean="0"/>
              <a:t>TALENT...</a:t>
            </a:r>
          </a:p>
          <a:p>
            <a:pPr algn="ctr" eaLnBrk="1" hangingPunct="1">
              <a:spcBef>
                <a:spcPct val="0"/>
              </a:spcBef>
              <a:buFontTx/>
              <a:buNone/>
            </a:pPr>
            <a:r>
              <a:rPr lang="en-GB" altLang="en-US" sz="1200" dirty="0" smtClean="0"/>
              <a:t>We will retain talent. Talent management and </a:t>
            </a:r>
          </a:p>
          <a:p>
            <a:pPr algn="ctr" eaLnBrk="1" hangingPunct="1">
              <a:spcBef>
                <a:spcPct val="0"/>
              </a:spcBef>
              <a:buFontTx/>
              <a:buNone/>
            </a:pPr>
            <a:r>
              <a:rPr lang="en-GB" altLang="en-US" sz="1200" dirty="0" smtClean="0"/>
              <a:t>development opportunities across Morecambe Bay  </a:t>
            </a:r>
            <a:endParaRPr lang="en-GB" altLang="en-US" sz="1200" dirty="0"/>
          </a:p>
        </p:txBody>
      </p:sp>
      <p:sp>
        <p:nvSpPr>
          <p:cNvPr id="2072" name="TextBox 24"/>
          <p:cNvSpPr txBox="1">
            <a:spLocks noChangeArrowheads="1"/>
          </p:cNvSpPr>
          <p:nvPr/>
        </p:nvSpPr>
        <p:spPr bwMode="auto">
          <a:xfrm>
            <a:off x="2491513" y="5659267"/>
            <a:ext cx="36075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GB" altLang="en-US" sz="1800" dirty="0"/>
              <a:t>CREATE…</a:t>
            </a:r>
          </a:p>
          <a:p>
            <a:pPr algn="ctr" eaLnBrk="1" hangingPunct="1">
              <a:spcBef>
                <a:spcPct val="0"/>
              </a:spcBef>
              <a:buFontTx/>
              <a:buNone/>
            </a:pPr>
            <a:r>
              <a:rPr lang="en-GB" altLang="en-US" sz="1200" dirty="0" smtClean="0"/>
              <a:t>New roles, new ways of working, innovative solutions </a:t>
            </a:r>
            <a:endParaRPr lang="en-GB" altLang="en-US" sz="1200" dirty="0"/>
          </a:p>
        </p:txBody>
      </p:sp>
      <p:sp>
        <p:nvSpPr>
          <p:cNvPr id="2073" name="TextBox 25"/>
          <p:cNvSpPr txBox="1">
            <a:spLocks noChangeArrowheads="1"/>
          </p:cNvSpPr>
          <p:nvPr/>
        </p:nvSpPr>
        <p:spPr bwMode="auto">
          <a:xfrm>
            <a:off x="395288" y="0"/>
            <a:ext cx="842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800" b="1" dirty="0" smtClean="0">
                <a:solidFill>
                  <a:schemeClr val="bg1"/>
                </a:solidFill>
                <a:latin typeface="Tahoma" pitchFamily="34" charset="0"/>
                <a:cs typeface="Tahoma" pitchFamily="34" charset="0"/>
              </a:rPr>
              <a:t>   </a:t>
            </a:r>
            <a:r>
              <a:rPr lang="en-GB" altLang="en-US" sz="1800" b="1" dirty="0">
                <a:solidFill>
                  <a:schemeClr val="bg1"/>
                </a:solidFill>
                <a:latin typeface="Tahoma" pitchFamily="34" charset="0"/>
                <a:cs typeface="Tahoma" pitchFamily="34" charset="0"/>
              </a:rPr>
              <a:t> </a:t>
            </a:r>
            <a:r>
              <a:rPr lang="en-GB" altLang="en-US" sz="1800" b="1" dirty="0" smtClean="0">
                <a:solidFill>
                  <a:schemeClr val="bg1"/>
                </a:solidFill>
                <a:latin typeface="Tahoma" pitchFamily="34" charset="0"/>
                <a:cs typeface="Tahoma" pitchFamily="34" charset="0"/>
              </a:rPr>
              <a:t>  Better </a:t>
            </a:r>
            <a:r>
              <a:rPr lang="en-GB" altLang="en-US" sz="1800" b="1" dirty="0">
                <a:solidFill>
                  <a:schemeClr val="bg1"/>
                </a:solidFill>
                <a:latin typeface="Tahoma" pitchFamily="34" charset="0"/>
                <a:cs typeface="Tahoma" pitchFamily="34" charset="0"/>
              </a:rPr>
              <a:t>Care Together </a:t>
            </a:r>
            <a:r>
              <a:rPr lang="en-GB" altLang="en-US" sz="1800" b="1" dirty="0" smtClean="0">
                <a:solidFill>
                  <a:schemeClr val="bg1"/>
                </a:solidFill>
                <a:latin typeface="Tahoma" pitchFamily="34" charset="0"/>
                <a:cs typeface="Tahoma" pitchFamily="34" charset="0"/>
              </a:rPr>
              <a:t>Recruitment and Retention Strategy</a:t>
            </a:r>
            <a:endParaRPr lang="en-GB" altLang="en-US" sz="1800" b="1" dirty="0">
              <a:solidFill>
                <a:schemeClr val="bg1"/>
              </a:solidFill>
              <a:latin typeface="Tahoma" pitchFamily="34" charset="0"/>
              <a:cs typeface="Tahoma" pitchFamily="34" charset="0"/>
            </a:endParaRPr>
          </a:p>
        </p:txBody>
      </p:sp>
      <p:sp>
        <p:nvSpPr>
          <p:cNvPr id="27" name="TextBox 26"/>
          <p:cNvSpPr txBox="1"/>
          <p:nvPr/>
        </p:nvSpPr>
        <p:spPr>
          <a:xfrm>
            <a:off x="6185694" y="768109"/>
            <a:ext cx="2528887" cy="3877985"/>
          </a:xfrm>
          <a:prstGeom prst="rect">
            <a:avLst/>
          </a:prstGeom>
          <a:noFill/>
        </p:spPr>
        <p:txBody>
          <a:bodyPr>
            <a:spAutoFit/>
          </a:bodyPr>
          <a:lstStyle/>
          <a:p>
            <a:pPr algn="ctr">
              <a:defRPr/>
            </a:pPr>
            <a:r>
              <a:rPr lang="en-GB" b="1" dirty="0">
                <a:solidFill>
                  <a:srgbClr val="0070C0"/>
                </a:solidFill>
                <a:latin typeface="Tahoma" pitchFamily="34" charset="0"/>
                <a:ea typeface="ＭＳ Ｐゴシック" pitchFamily="-84" charset="-128"/>
                <a:cs typeface="Tahoma" pitchFamily="34" charset="0"/>
              </a:rPr>
              <a:t>INNOVATE</a:t>
            </a:r>
          </a:p>
          <a:p>
            <a:pPr algn="ctr">
              <a:defRPr/>
            </a:pPr>
            <a:r>
              <a:rPr lang="en-GB" sz="1200" dirty="0" smtClean="0"/>
              <a:t>-</a:t>
            </a:r>
            <a:r>
              <a:rPr lang="en-GB" sz="1050" dirty="0" smtClean="0"/>
              <a:t>New roles, new career pathways</a:t>
            </a:r>
          </a:p>
          <a:p>
            <a:pPr algn="ctr">
              <a:defRPr/>
            </a:pPr>
            <a:r>
              <a:rPr lang="en-GB" sz="1050" dirty="0" smtClean="0"/>
              <a:t>-Engage together with our local communities and education partners- Inspiring Youth, recruitment, development, ‘Grow our Own’ </a:t>
            </a:r>
          </a:p>
          <a:p>
            <a:pPr algn="ctr">
              <a:defRPr/>
            </a:pPr>
            <a:r>
              <a:rPr lang="en-GB" sz="1050" dirty="0" smtClean="0"/>
              <a:t>-Collaborations to attract and retain  talent to work in Morecambe Bay  </a:t>
            </a:r>
          </a:p>
          <a:p>
            <a:pPr marL="171450" indent="-171450" algn="ctr">
              <a:buFontTx/>
              <a:buChar char="-"/>
              <a:defRPr/>
            </a:pPr>
            <a:r>
              <a:rPr lang="en-GB" sz="1050" dirty="0" smtClean="0"/>
              <a:t>Shared Learning events</a:t>
            </a:r>
            <a:endParaRPr lang="en-GB" sz="1200" dirty="0">
              <a:ea typeface="ＭＳ Ｐゴシック" pitchFamily="-84" charset="-128"/>
            </a:endParaRPr>
          </a:p>
          <a:p>
            <a:pPr algn="ctr">
              <a:defRPr/>
            </a:pPr>
            <a:r>
              <a:rPr lang="en-GB" b="1" dirty="0">
                <a:solidFill>
                  <a:srgbClr val="0070C0"/>
                </a:solidFill>
                <a:latin typeface="Tahoma" pitchFamily="34" charset="0"/>
                <a:ea typeface="ＭＳ Ｐゴシック" pitchFamily="-84" charset="-128"/>
                <a:cs typeface="Tahoma" pitchFamily="34" charset="0"/>
              </a:rPr>
              <a:t>LEAD</a:t>
            </a:r>
          </a:p>
          <a:p>
            <a:pPr algn="ctr">
              <a:defRPr/>
            </a:pPr>
            <a:r>
              <a:rPr lang="en-GB" sz="1200" dirty="0" smtClean="0"/>
              <a:t>-</a:t>
            </a:r>
            <a:r>
              <a:rPr lang="en-GB" sz="1050" dirty="0" smtClean="0"/>
              <a:t>Virtual Recruitment Hub </a:t>
            </a:r>
          </a:p>
          <a:p>
            <a:pPr marL="171450" indent="-171450" algn="ctr">
              <a:buFontTx/>
              <a:buChar char="-"/>
              <a:defRPr/>
            </a:pPr>
            <a:r>
              <a:rPr lang="en-GB" sz="1050" dirty="0" smtClean="0"/>
              <a:t>Recruit and induct into the System – Better Care Together umbrella branding</a:t>
            </a:r>
          </a:p>
          <a:p>
            <a:pPr marL="171450" indent="-171450" algn="ctr">
              <a:buFontTx/>
              <a:buChar char="-"/>
              <a:defRPr/>
            </a:pPr>
            <a:r>
              <a:rPr lang="en-GB" sz="1050" dirty="0" smtClean="0"/>
              <a:t>Collaborative retention strategy</a:t>
            </a:r>
          </a:p>
          <a:p>
            <a:pPr marL="171450" indent="-171450" algn="ctr">
              <a:buFontTx/>
              <a:buChar char="-"/>
              <a:defRPr/>
            </a:pPr>
            <a:r>
              <a:rPr lang="en-GB" sz="1050" dirty="0" smtClean="0"/>
              <a:t>Shared communications</a:t>
            </a:r>
          </a:p>
          <a:p>
            <a:pPr marL="171450" indent="-171450" algn="ctr">
              <a:buFontTx/>
              <a:buChar char="-"/>
              <a:defRPr/>
            </a:pPr>
            <a:r>
              <a:rPr lang="en-GB" sz="1050" dirty="0" smtClean="0"/>
              <a:t>Leadership development</a:t>
            </a:r>
            <a:endParaRPr lang="en-GB" sz="1050" dirty="0"/>
          </a:p>
          <a:p>
            <a:pPr algn="ctr">
              <a:defRPr/>
            </a:pPr>
            <a:r>
              <a:rPr lang="en-GB" sz="1200" dirty="0"/>
              <a:t> </a:t>
            </a:r>
            <a:r>
              <a:rPr lang="en-GB" b="1" dirty="0" smtClean="0">
                <a:solidFill>
                  <a:srgbClr val="0070C0"/>
                </a:solidFill>
                <a:latin typeface="Tahoma" pitchFamily="34" charset="0"/>
                <a:ea typeface="ＭＳ Ｐゴシック" pitchFamily="-84" charset="-128"/>
                <a:cs typeface="Tahoma" pitchFamily="34" charset="0"/>
              </a:rPr>
              <a:t>ENABLE</a:t>
            </a:r>
            <a:endParaRPr lang="en-GB" b="1" dirty="0">
              <a:solidFill>
                <a:srgbClr val="0070C0"/>
              </a:solidFill>
              <a:latin typeface="Tahoma" pitchFamily="34" charset="0"/>
              <a:ea typeface="ＭＳ Ｐゴシック" pitchFamily="-84" charset="-128"/>
              <a:cs typeface="Tahoma" pitchFamily="34" charset="0"/>
            </a:endParaRPr>
          </a:p>
          <a:p>
            <a:pPr algn="ctr">
              <a:defRPr/>
            </a:pPr>
            <a:r>
              <a:rPr lang="en-GB" sz="1050" dirty="0">
                <a:latin typeface="Tahoma" pitchFamily="34" charset="0"/>
                <a:ea typeface="ＭＳ Ｐゴシック" pitchFamily="-84" charset="-128"/>
                <a:cs typeface="Tahoma" pitchFamily="34" charset="0"/>
              </a:rPr>
              <a:t>-</a:t>
            </a:r>
            <a:r>
              <a:rPr lang="en-GB" sz="1050" dirty="0">
                <a:ea typeface="ＭＳ Ｐゴシック" pitchFamily="-84" charset="-128"/>
                <a:cs typeface="Tahoma" pitchFamily="34" charset="0"/>
              </a:rPr>
              <a:t>Workforce planning across the system</a:t>
            </a:r>
          </a:p>
          <a:p>
            <a:pPr marL="171450" indent="-171450" algn="ctr">
              <a:buFontTx/>
              <a:buChar char="-"/>
              <a:defRPr/>
            </a:pPr>
            <a:r>
              <a:rPr lang="en-GB" sz="1050" dirty="0" smtClean="0">
                <a:ea typeface="ＭＳ Ｐゴシック" pitchFamily="-84" charset="-128"/>
                <a:cs typeface="Tahoma" pitchFamily="34" charset="0"/>
              </a:rPr>
              <a:t>Collaborative recruitment and retention activity and planning</a:t>
            </a:r>
          </a:p>
          <a:p>
            <a:pPr marL="171450" indent="-171450" algn="ctr">
              <a:buFontTx/>
              <a:buChar char="-"/>
              <a:defRPr/>
            </a:pPr>
            <a:r>
              <a:rPr lang="en-GB" sz="1050" dirty="0" smtClean="0">
                <a:ea typeface="ＭＳ Ｐゴシック" pitchFamily="-84" charset="-128"/>
                <a:cs typeface="Tahoma" pitchFamily="34" charset="0"/>
              </a:rPr>
              <a:t>Values based recruitment </a:t>
            </a: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37" y="5171867"/>
            <a:ext cx="1701576" cy="13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1395"/>
          <a:stretch/>
        </p:blipFill>
        <p:spPr bwMode="auto">
          <a:xfrm>
            <a:off x="6185694" y="4907646"/>
            <a:ext cx="2528887" cy="177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Oval Callout 40"/>
          <p:cNvSpPr/>
          <p:nvPr/>
        </p:nvSpPr>
        <p:spPr>
          <a:xfrm>
            <a:off x="7899400" y="5936266"/>
            <a:ext cx="920750" cy="577026"/>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GB" sz="900" dirty="0" smtClean="0">
                <a:solidFill>
                  <a:schemeClr val="tx1"/>
                </a:solidFill>
              </a:rPr>
              <a:t>An exciting time to join</a:t>
            </a:r>
            <a:endParaRPr lang="en-GB" sz="900" dirty="0">
              <a:solidFill>
                <a:schemeClr val="tx1"/>
              </a:solidFill>
            </a:endParaRPr>
          </a:p>
        </p:txBody>
      </p:sp>
      <p:sp>
        <p:nvSpPr>
          <p:cNvPr id="42" name="Oval Callout 41"/>
          <p:cNvSpPr/>
          <p:nvPr/>
        </p:nvSpPr>
        <p:spPr>
          <a:xfrm>
            <a:off x="7721500" y="4599056"/>
            <a:ext cx="993081" cy="520541"/>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GB" sz="900" dirty="0" smtClean="0">
                <a:solidFill>
                  <a:schemeClr val="tx1"/>
                </a:solidFill>
              </a:rPr>
              <a:t>Supporting system shift</a:t>
            </a:r>
            <a:endParaRPr lang="en-GB" sz="900" dirty="0">
              <a:solidFill>
                <a:schemeClr val="tx1"/>
              </a:solidFill>
            </a:endParaRPr>
          </a:p>
        </p:txBody>
      </p:sp>
      <p:sp>
        <p:nvSpPr>
          <p:cNvPr id="43" name="Oval Callout 42"/>
          <p:cNvSpPr/>
          <p:nvPr/>
        </p:nvSpPr>
        <p:spPr>
          <a:xfrm>
            <a:off x="6862160" y="5069102"/>
            <a:ext cx="897719" cy="543952"/>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GB" sz="900" dirty="0" smtClean="0">
                <a:solidFill>
                  <a:schemeClr val="tx1"/>
                </a:solidFill>
              </a:rPr>
              <a:t>Safe, quality care </a:t>
            </a:r>
            <a:endParaRPr lang="en-GB" sz="900" dirty="0">
              <a:solidFill>
                <a:schemeClr val="tx1"/>
              </a:solidFill>
            </a:endParaRPr>
          </a:p>
        </p:txBody>
      </p:sp>
      <p:sp>
        <p:nvSpPr>
          <p:cNvPr id="44" name="Oval Callout 43"/>
          <p:cNvSpPr/>
          <p:nvPr/>
        </p:nvSpPr>
        <p:spPr>
          <a:xfrm>
            <a:off x="7721500" y="5359240"/>
            <a:ext cx="905052" cy="577026"/>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GB" sz="900" dirty="0" smtClean="0">
                <a:solidFill>
                  <a:schemeClr val="tx1"/>
                </a:solidFill>
              </a:rPr>
              <a:t>Great opportunities to develop</a:t>
            </a:r>
            <a:endParaRPr lang="en-GB" sz="900" dirty="0">
              <a:solidFill>
                <a:schemeClr val="tx1"/>
              </a:solidFill>
            </a:endParaRPr>
          </a:p>
        </p:txBody>
      </p:sp>
      <p:sp>
        <p:nvSpPr>
          <p:cNvPr id="45" name="Oval Callout 44"/>
          <p:cNvSpPr/>
          <p:nvPr/>
        </p:nvSpPr>
        <p:spPr>
          <a:xfrm>
            <a:off x="6842633" y="6001338"/>
            <a:ext cx="897719" cy="511954"/>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GB" sz="900" dirty="0" smtClean="0">
                <a:solidFill>
                  <a:schemeClr val="tx1"/>
                </a:solidFill>
              </a:rPr>
              <a:t>A unique opportunity</a:t>
            </a:r>
            <a:endParaRPr lang="en-GB" sz="900" dirty="0">
              <a:solidFill>
                <a:schemeClr val="tx1"/>
              </a:solidFill>
            </a:endParaRPr>
          </a:p>
        </p:txBody>
      </p:sp>
    </p:spTree>
    <p:extLst>
      <p:ext uri="{BB962C8B-B14F-4D97-AF65-F5344CB8AC3E}">
        <p14:creationId xmlns:p14="http://schemas.microsoft.com/office/powerpoint/2010/main" val="173380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Improvement &amp; Learning</a:t>
            </a:r>
            <a:endParaRPr lang="en-GB"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3126" y="1600200"/>
            <a:ext cx="66777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4806" y="6122189"/>
            <a:ext cx="7704856" cy="338554"/>
          </a:xfrm>
          <a:prstGeom prst="rect">
            <a:avLst/>
          </a:prstGeom>
          <a:noFill/>
        </p:spPr>
        <p:txBody>
          <a:bodyPr wrap="square" rtlCol="0">
            <a:spAutoFit/>
          </a:bodyPr>
          <a:lstStyle/>
          <a:p>
            <a:r>
              <a:rPr lang="en-GB" sz="1600" dirty="0" smtClean="0"/>
              <a:t>Richard </a:t>
            </a:r>
            <a:r>
              <a:rPr lang="en-GB" sz="1600" dirty="0" err="1" smtClean="0"/>
              <a:t>Bohmer</a:t>
            </a:r>
            <a:r>
              <a:rPr lang="en-GB" sz="1600" dirty="0" smtClean="0"/>
              <a:t>, King’s Fund, 7 Elements to Transforming Organisations</a:t>
            </a:r>
            <a:endParaRPr lang="en-GB" sz="1600" dirty="0"/>
          </a:p>
        </p:txBody>
      </p:sp>
    </p:spTree>
    <p:extLst>
      <p:ext uri="{BB962C8B-B14F-4D97-AF65-F5344CB8AC3E}">
        <p14:creationId xmlns:p14="http://schemas.microsoft.com/office/powerpoint/2010/main" val="73099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Next Steps</a:t>
            </a:r>
            <a:endParaRPr lang="en-GB" dirty="0"/>
          </a:p>
        </p:txBody>
      </p:sp>
      <p:sp>
        <p:nvSpPr>
          <p:cNvPr id="3" name="Content Placeholder 2"/>
          <p:cNvSpPr>
            <a:spLocks noGrp="1"/>
          </p:cNvSpPr>
          <p:nvPr>
            <p:ph idx="1"/>
          </p:nvPr>
        </p:nvSpPr>
        <p:spPr/>
        <p:txBody>
          <a:bodyPr>
            <a:normAutofit lnSpcReduction="10000"/>
          </a:bodyPr>
          <a:lstStyle/>
          <a:p>
            <a:r>
              <a:rPr lang="en-GB" dirty="0">
                <a:cs typeface="Arial" panose="020B0604020202020204" pitchFamily="34" charset="0"/>
              </a:rPr>
              <a:t>Learning &amp; Innovation Hub</a:t>
            </a:r>
          </a:p>
          <a:p>
            <a:pPr lvl="1"/>
            <a:r>
              <a:rPr lang="en-GB" dirty="0">
                <a:cs typeface="Arial" panose="020B0604020202020204" pitchFamily="34" charset="0"/>
              </a:rPr>
              <a:t>Improvement </a:t>
            </a:r>
            <a:r>
              <a:rPr lang="en-GB" dirty="0" smtClean="0">
                <a:cs typeface="Arial" panose="020B0604020202020204" pitchFamily="34" charset="0"/>
              </a:rPr>
              <a:t>Engine</a:t>
            </a:r>
          </a:p>
          <a:p>
            <a:pPr lvl="1"/>
            <a:r>
              <a:rPr lang="en-GB" dirty="0">
                <a:cs typeface="Arial" panose="020B0604020202020204" pitchFamily="34" charset="0"/>
              </a:rPr>
              <a:t>Learning &amp; Sharing Best Practice</a:t>
            </a:r>
          </a:p>
          <a:p>
            <a:pPr lvl="1"/>
            <a:r>
              <a:rPr lang="en-GB" dirty="0">
                <a:cs typeface="Arial" panose="020B0604020202020204" pitchFamily="34" charset="0"/>
              </a:rPr>
              <a:t>Cultural Driver</a:t>
            </a:r>
          </a:p>
          <a:p>
            <a:pPr lvl="1"/>
            <a:r>
              <a:rPr lang="en-GB" dirty="0">
                <a:cs typeface="Arial" panose="020B0604020202020204" pitchFamily="34" charset="0"/>
              </a:rPr>
              <a:t>Leadership Development</a:t>
            </a:r>
          </a:p>
          <a:p>
            <a:pPr marL="457200" lvl="1" indent="0">
              <a:buNone/>
            </a:pPr>
            <a:endParaRPr lang="en-GB" dirty="0">
              <a:cs typeface="Arial" panose="020B0604020202020204" pitchFamily="34" charset="0"/>
            </a:endParaRPr>
          </a:p>
          <a:p>
            <a:r>
              <a:rPr lang="en-GB" dirty="0" smtClean="0">
                <a:cs typeface="Arial" panose="020B0604020202020204" pitchFamily="34" charset="0"/>
              </a:rPr>
              <a:t>Engagement</a:t>
            </a:r>
          </a:p>
          <a:p>
            <a:pPr lvl="1"/>
            <a:r>
              <a:rPr lang="en-GB" dirty="0" smtClean="0">
                <a:cs typeface="Arial" panose="020B0604020202020204" pitchFamily="34" charset="0"/>
              </a:rPr>
              <a:t>Beyond LiA</a:t>
            </a:r>
          </a:p>
          <a:p>
            <a:pPr lvl="1"/>
            <a:r>
              <a:rPr lang="en-GB" dirty="0" err="1" smtClean="0">
                <a:cs typeface="Arial" panose="020B0604020202020204" pitchFamily="34" charset="0"/>
              </a:rPr>
              <a:t>Staffside</a:t>
            </a:r>
            <a:r>
              <a:rPr lang="en-GB" dirty="0" smtClean="0">
                <a:cs typeface="Arial" panose="020B0604020202020204" pitchFamily="34" charset="0"/>
              </a:rPr>
              <a:t> Infrastructure</a:t>
            </a:r>
            <a:endParaRPr lang="en-GB" dirty="0">
              <a:cs typeface="Arial" panose="020B0604020202020204" pitchFamily="34" charset="0"/>
            </a:endParaRPr>
          </a:p>
          <a:p>
            <a:pPr lvl="1"/>
            <a:endParaRPr lang="en-GB" dirty="0" smtClean="0"/>
          </a:p>
        </p:txBody>
      </p:sp>
    </p:spTree>
    <p:extLst>
      <p:ext uri="{BB962C8B-B14F-4D97-AF65-F5344CB8AC3E}">
        <p14:creationId xmlns:p14="http://schemas.microsoft.com/office/powerpoint/2010/main" val="133017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anose="020B0604020202020204" pitchFamily="34" charset="0"/>
                <a:cs typeface="Arial" panose="020B0604020202020204" pitchFamily="34" charset="0"/>
              </a:rPr>
              <a:t>Background</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600200"/>
            <a:ext cx="8568952" cy="5141168"/>
          </a:xfrm>
        </p:spPr>
        <p:txBody>
          <a:bodyPr>
            <a:normAutofit/>
          </a:bodyPr>
          <a:lstStyle/>
          <a:p>
            <a:pPr marL="0" indent="0">
              <a:buNone/>
            </a:pPr>
            <a:r>
              <a:rPr lang="en-GB" sz="2400" dirty="0">
                <a:latin typeface="Arial" panose="020B0604020202020204" pitchFamily="34" charset="0"/>
                <a:cs typeface="Arial" panose="020B0604020202020204" pitchFamily="34" charset="0"/>
              </a:rPr>
              <a:t>Better </a:t>
            </a:r>
            <a:r>
              <a:rPr lang="en-GB" sz="2400" dirty="0" smtClean="0">
                <a:latin typeface="Arial" panose="020B0604020202020204" pitchFamily="34" charset="0"/>
                <a:cs typeface="Arial" panose="020B0604020202020204" pitchFamily="34" charset="0"/>
              </a:rPr>
              <a:t>Care </a:t>
            </a:r>
            <a:r>
              <a:rPr lang="en-GB" sz="2400" dirty="0">
                <a:latin typeface="Arial" panose="020B0604020202020204" pitchFamily="34" charset="0"/>
                <a:cs typeface="Arial" panose="020B0604020202020204" pitchFamily="34" charset="0"/>
              </a:rPr>
              <a:t>T</a:t>
            </a:r>
            <a:r>
              <a:rPr lang="en-GB" sz="2400" dirty="0" smtClean="0">
                <a:latin typeface="Arial" panose="020B0604020202020204" pitchFamily="34" charset="0"/>
                <a:cs typeface="Arial" panose="020B0604020202020204" pitchFamily="34" charset="0"/>
              </a:rPr>
              <a:t>ogether </a:t>
            </a:r>
            <a:r>
              <a:rPr lang="en-GB" sz="2400" dirty="0">
                <a:latin typeface="Arial" panose="020B0604020202020204" pitchFamily="34" charset="0"/>
                <a:cs typeface="Arial" panose="020B0604020202020204" pitchFamily="34" charset="0"/>
              </a:rPr>
              <a:t>is </a:t>
            </a:r>
            <a:r>
              <a:rPr lang="en-GB" sz="2400" dirty="0" smtClean="0">
                <a:latin typeface="Arial" panose="020B0604020202020204" pitchFamily="34" charset="0"/>
                <a:cs typeface="Arial" panose="020B0604020202020204" pitchFamily="34" charset="0"/>
              </a:rPr>
              <a:t>the clinical strategy for </a:t>
            </a:r>
            <a:r>
              <a:rPr lang="en-GB" sz="2400" dirty="0">
                <a:latin typeface="Arial" panose="020B0604020202020204" pitchFamily="34" charset="0"/>
                <a:cs typeface="Arial" panose="020B0604020202020204" pitchFamily="34" charset="0"/>
              </a:rPr>
              <a:t>health care across the </a:t>
            </a:r>
            <a:r>
              <a:rPr lang="en-GB" sz="2400" dirty="0" smtClean="0">
                <a:latin typeface="Arial" panose="020B0604020202020204" pitchFamily="34" charset="0"/>
                <a:cs typeface="Arial" panose="020B0604020202020204" pitchFamily="34" charset="0"/>
              </a:rPr>
              <a:t>Bay that features:</a:t>
            </a:r>
          </a:p>
          <a:p>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opulation-health </a:t>
            </a:r>
            <a:r>
              <a:rPr lang="en-GB" sz="2400" dirty="0">
                <a:latin typeface="Arial" panose="020B0604020202020204" pitchFamily="34" charset="0"/>
                <a:cs typeface="Arial" panose="020B0604020202020204" pitchFamily="34" charset="0"/>
              </a:rPr>
              <a:t>approach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creation </a:t>
            </a:r>
            <a:r>
              <a:rPr lang="en-GB" sz="2400" dirty="0">
                <a:latin typeface="Arial" panose="020B0604020202020204" pitchFamily="34" charset="0"/>
                <a:cs typeface="Arial" panose="020B0604020202020204" pitchFamily="34" charset="0"/>
              </a:rPr>
              <a:t>of innovative </a:t>
            </a:r>
            <a:r>
              <a:rPr lang="en-GB" sz="2400" dirty="0" smtClean="0">
                <a:latin typeface="Arial" panose="020B0604020202020204" pitchFamily="34" charset="0"/>
                <a:cs typeface="Arial" panose="020B0604020202020204" pitchFamily="34" charset="0"/>
              </a:rPr>
              <a:t>ways </a:t>
            </a:r>
            <a:r>
              <a:rPr lang="en-GB" sz="2400" dirty="0">
                <a:latin typeface="Arial" panose="020B0604020202020204" pitchFamily="34" charset="0"/>
                <a:cs typeface="Arial" panose="020B0604020202020204" pitchFamily="34" charset="0"/>
              </a:rPr>
              <a:t>to deliver </a:t>
            </a:r>
            <a:r>
              <a:rPr lang="en-GB" sz="2400" dirty="0" smtClean="0">
                <a:latin typeface="Arial" panose="020B0604020202020204" pitchFamily="34" charset="0"/>
                <a:cs typeface="Arial" panose="020B0604020202020204" pitchFamily="34" charset="0"/>
              </a:rPr>
              <a:t>care</a:t>
            </a:r>
          </a:p>
          <a:p>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artnerships in an Accountable Care System</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high levels of clinical and stakeholder engagement in designing needs-led systems</a:t>
            </a:r>
            <a:endParaRPr lang="en-GB" sz="2400" dirty="0">
              <a:latin typeface="Arial" panose="020B0604020202020204" pitchFamily="34" charset="0"/>
              <a:cs typeface="Arial" panose="020B0604020202020204" pitchFamily="34" charset="0"/>
            </a:endParaRP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85184"/>
            <a:ext cx="2129875" cy="1434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768" y="5085183"/>
            <a:ext cx="2121231" cy="1434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999" y="5085184"/>
            <a:ext cx="2144924" cy="14376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923" y="5085184"/>
            <a:ext cx="1996617" cy="1427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p:cNvSpPr>
            <a:spLocks noGrp="1"/>
          </p:cNvSpPr>
          <p:nvPr>
            <p:ph type="sldNum" sz="quarter" idx="4294967295"/>
          </p:nvPr>
        </p:nvSpPr>
        <p:spPr>
          <a:xfrm>
            <a:off x="7956376" y="6477273"/>
            <a:ext cx="785812" cy="357187"/>
          </a:xfrm>
          <a:prstGeom prst="rect">
            <a:avLst/>
          </a:prstGeom>
        </p:spPr>
        <p:txBody>
          <a:bodyPr/>
          <a:lstStyle/>
          <a:p>
            <a:pPr>
              <a:defRPr/>
            </a:pPr>
            <a:r>
              <a:rPr lang="en-GB" dirty="0" smtClean="0">
                <a:solidFill>
                  <a:prstClr val="black"/>
                </a:solidFill>
              </a:rPr>
              <a:t>Page </a:t>
            </a:r>
            <a:fld id="{5D0599F2-8899-4FE8-8801-E1D523B3D028}"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300975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latin typeface="Arial" panose="020B0604020202020204" pitchFamily="34" charset="0"/>
                <a:cs typeface="Arial" panose="020B0604020202020204" pitchFamily="34" charset="0"/>
              </a:rPr>
              <a:t>Why do we need Better Care   Together?</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997152"/>
          </a:xfrm>
        </p:spPr>
        <p:txBody>
          <a:bodyPr>
            <a:noAutofit/>
          </a:bodyPr>
          <a:lstStyle/>
          <a:p>
            <a:r>
              <a:rPr lang="en-GB" sz="2000" dirty="0" smtClean="0">
                <a:latin typeface="Arial" panose="020B0604020202020204" pitchFamily="34" charset="0"/>
                <a:cs typeface="Arial" panose="020B0604020202020204" pitchFamily="34" charset="0"/>
              </a:rPr>
              <a:t>Services haven’t been to an acceptable standard</a:t>
            </a:r>
          </a:p>
          <a:p>
            <a:r>
              <a:rPr lang="en-GB" sz="2000" dirty="0" smtClean="0">
                <a:latin typeface="Arial" panose="020B0604020202020204" pitchFamily="34" charset="0"/>
                <a:cs typeface="Arial" panose="020B0604020202020204" pitchFamily="34" charset="0"/>
              </a:rPr>
              <a:t>Morecambe </a:t>
            </a:r>
            <a:r>
              <a:rPr lang="en-GB" sz="2000" dirty="0">
                <a:latin typeface="Arial" panose="020B0604020202020204" pitchFamily="34" charset="0"/>
                <a:cs typeface="Arial" panose="020B0604020202020204" pitchFamily="34" charset="0"/>
              </a:rPr>
              <a:t>Bay </a:t>
            </a:r>
            <a:endParaRPr lang="en-GB" sz="2000" dirty="0" smtClean="0">
              <a:latin typeface="Arial" panose="020B0604020202020204" pitchFamily="34" charset="0"/>
              <a:cs typeface="Arial" panose="020B0604020202020204" pitchFamily="34" charset="0"/>
            </a:endParaRPr>
          </a:p>
          <a:p>
            <a:pPr lvl="1"/>
            <a:r>
              <a:rPr lang="en-GB" sz="2000" dirty="0" smtClean="0">
                <a:latin typeface="Arial" panose="020B0604020202020204" pitchFamily="34" charset="0"/>
                <a:cs typeface="Arial" panose="020B0604020202020204" pitchFamily="34" charset="0"/>
              </a:rPr>
              <a:t>Twice the average area</a:t>
            </a:r>
          </a:p>
          <a:p>
            <a:pPr lvl="1"/>
            <a:r>
              <a:rPr lang="en-GB" sz="2000" dirty="0" smtClean="0">
                <a:latin typeface="Arial" panose="020B0604020202020204" pitchFamily="34" charset="0"/>
                <a:cs typeface="Arial" panose="020B0604020202020204" pitchFamily="34" charset="0"/>
              </a:rPr>
              <a:t>Twice as many sites to a below ‘average’ population number</a:t>
            </a:r>
          </a:p>
          <a:p>
            <a:pPr lvl="1"/>
            <a:r>
              <a:rPr lang="en-GB" sz="2000" dirty="0" smtClean="0">
                <a:latin typeface="Arial" panose="020B0604020202020204" pitchFamily="34" charset="0"/>
                <a:cs typeface="Arial" panose="020B0604020202020204" pitchFamily="34" charset="0"/>
              </a:rPr>
              <a:t>On-going financial gap of £26m rising to £71m</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in 5 years </a:t>
            </a:r>
          </a:p>
          <a:p>
            <a:pPr lvl="1"/>
            <a:r>
              <a:rPr lang="en-GB" sz="2000" dirty="0" smtClean="0">
                <a:latin typeface="Arial" panose="020B0604020202020204" pitchFamily="34" charset="0"/>
                <a:cs typeface="Arial" panose="020B0604020202020204" pitchFamily="34" charset="0"/>
              </a:rPr>
              <a:t>We </a:t>
            </a:r>
            <a:r>
              <a:rPr lang="en-GB" sz="2000" dirty="0">
                <a:latin typeface="Arial" panose="020B0604020202020204" pitchFamily="34" charset="0"/>
                <a:cs typeface="Arial" panose="020B0604020202020204" pitchFamily="34" charset="0"/>
              </a:rPr>
              <a:t>have a shortages of key </a:t>
            </a:r>
            <a:r>
              <a:rPr lang="en-GB" sz="2000" dirty="0" smtClean="0">
                <a:latin typeface="Arial" panose="020B0604020202020204" pitchFamily="34" charset="0"/>
                <a:cs typeface="Arial" panose="020B0604020202020204" pitchFamily="34" charset="0"/>
              </a:rPr>
              <a:t>professionals</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Health professional to health professional communication could be better</a:t>
            </a:r>
          </a:p>
          <a:p>
            <a:r>
              <a:rPr lang="en-GB" sz="2000" dirty="0" smtClean="0">
                <a:latin typeface="Arial" panose="020B0604020202020204" pitchFamily="34" charset="0"/>
                <a:cs typeface="Arial" panose="020B0604020202020204" pitchFamily="34" charset="0"/>
              </a:rPr>
              <a:t>Patients and the public tell us its difficult to know who provides what in our “integrated” system</a:t>
            </a:r>
          </a:p>
          <a:p>
            <a:r>
              <a:rPr lang="en-GB" sz="2000" dirty="0" smtClean="0">
                <a:latin typeface="Arial" panose="020B0604020202020204" pitchFamily="34" charset="0"/>
                <a:cs typeface="Arial" panose="020B0604020202020204" pitchFamily="34" charset="0"/>
              </a:rPr>
              <a:t>Good IT but scope to work much smarter and improve, e.g. patient records and appointments, telemedicine</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956376" y="6477273"/>
            <a:ext cx="785812" cy="357187"/>
          </a:xfrm>
          <a:prstGeom prst="rect">
            <a:avLst/>
          </a:prstGeom>
        </p:spPr>
        <p:txBody>
          <a:bodyPr/>
          <a:lstStyle/>
          <a:p>
            <a:pPr>
              <a:defRPr/>
            </a:pPr>
            <a:r>
              <a:rPr lang="en-GB" dirty="0" smtClean="0">
                <a:solidFill>
                  <a:prstClr val="black"/>
                </a:solidFill>
              </a:rPr>
              <a:t>Page </a:t>
            </a:r>
            <a:fld id="{5D0599F2-8899-4FE8-8801-E1D523B3D028}"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176327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anose="020B0604020202020204" pitchFamily="34" charset="0"/>
                <a:cs typeface="Arial" panose="020B0604020202020204" pitchFamily="34" charset="0"/>
              </a:rPr>
              <a:t>An Accountable Care System</a:t>
            </a:r>
            <a:endParaRPr lang="en-GB" sz="3600" dirty="0">
              <a:latin typeface="Arial" panose="020B0604020202020204" pitchFamily="34" charset="0"/>
              <a:cs typeface="Arial" panose="020B0604020202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8579" t="23087" r="28969" b="15081"/>
          <a:stretch/>
        </p:blipFill>
        <p:spPr bwMode="auto">
          <a:xfrm>
            <a:off x="4788025" y="3501008"/>
            <a:ext cx="3959225" cy="2463165"/>
          </a:xfrm>
          <a:prstGeom prst="rect">
            <a:avLst/>
          </a:prstGeom>
          <a:ln w="9525" cap="flat" cmpd="sng" algn="ctr">
            <a:solidFill>
              <a:sysClr val="window" lastClr="FFFFFF">
                <a:lumMod val="75000"/>
              </a:sysClr>
            </a:solidFill>
            <a:prstDash val="solid"/>
            <a:round/>
            <a:headEnd type="none" w="med" len="med"/>
            <a:tailEnd type="none" w="med" len="med"/>
          </a:ln>
          <a:extLst>
            <a:ext uri="{53640926-AAD7-44D8-BBD7-CCE9431645EC}">
              <a14:shadowObscured xmlns:a14="http://schemas.microsoft.com/office/drawing/2010/main"/>
            </a:ext>
          </a:extLst>
        </p:spPr>
      </p:pic>
      <p:sp>
        <p:nvSpPr>
          <p:cNvPr id="5" name="Rectangle 4"/>
          <p:cNvSpPr/>
          <p:nvPr/>
        </p:nvSpPr>
        <p:spPr>
          <a:xfrm>
            <a:off x="395536" y="1628800"/>
            <a:ext cx="4126089" cy="4832092"/>
          </a:xfrm>
          <a:prstGeom prst="rect">
            <a:avLst/>
          </a:prstGeom>
          <a:solidFill>
            <a:schemeClr val="accent1">
              <a:lumMod val="50000"/>
            </a:schemeClr>
          </a:solidFill>
        </p:spPr>
        <p:txBody>
          <a:bodyPr wrap="square">
            <a:spAutoFit/>
          </a:bodyPr>
          <a:lstStyle/>
          <a:p>
            <a:r>
              <a:rPr lang="en-GB" sz="1400" kern="0" dirty="0" smtClean="0">
                <a:solidFill>
                  <a:srgbClr val="FFFFFF"/>
                </a:solidFill>
                <a:latin typeface="Arial" panose="020B0604020202020204" pitchFamily="34" charset="0"/>
                <a:cs typeface="Arial" panose="020B0604020202020204" pitchFamily="34" charset="0"/>
              </a:rPr>
              <a:t>BCT sets </a:t>
            </a:r>
            <a:r>
              <a:rPr lang="en-GB" sz="1400" kern="0" dirty="0">
                <a:solidFill>
                  <a:srgbClr val="FFFFFF"/>
                </a:solidFill>
                <a:latin typeface="Arial" panose="020B0604020202020204" pitchFamily="34" charset="0"/>
                <a:cs typeface="Arial" panose="020B0604020202020204" pitchFamily="34" charset="0"/>
              </a:rPr>
              <a:t>out the significant ambition to implement a new, modern clinical strategy that will lead to improvements in outcomes, more efficient delivery of care and better patient experience</a:t>
            </a:r>
            <a:r>
              <a:rPr lang="en-GB" sz="1400" kern="0" dirty="0" smtClean="0">
                <a:solidFill>
                  <a:srgbClr val="FFFFFF"/>
                </a:solidFill>
                <a:latin typeface="Arial" panose="020B0604020202020204" pitchFamily="34" charset="0"/>
                <a:cs typeface="Arial" panose="020B0604020202020204" pitchFamily="34" charset="0"/>
              </a:rPr>
              <a:t>.</a:t>
            </a:r>
          </a:p>
          <a:p>
            <a:endParaRPr lang="en-GB" sz="1400" kern="0" dirty="0">
              <a:solidFill>
                <a:srgbClr val="FFFFFF"/>
              </a:solidFill>
              <a:latin typeface="Arial" panose="020B0604020202020204" pitchFamily="34" charset="0"/>
              <a:cs typeface="Arial" panose="020B0604020202020204" pitchFamily="34" charset="0"/>
            </a:endParaRPr>
          </a:p>
          <a:p>
            <a:r>
              <a:rPr lang="en-GB" sz="1400" kern="0" dirty="0">
                <a:solidFill>
                  <a:srgbClr val="FFFFFF"/>
                </a:solidFill>
                <a:latin typeface="Arial" panose="020B0604020202020204" pitchFamily="34" charset="0"/>
                <a:cs typeface="Arial" panose="020B0604020202020204" pitchFamily="34" charset="0"/>
              </a:rPr>
              <a:t>Our vision is to transform the care provided, creating a seamless experience for the patient, whether they receive care in the home, community or in hospital: a vision for safe, high quality and sustainable services into the future. </a:t>
            </a:r>
            <a:endParaRPr lang="en-GB" sz="1400" kern="0" dirty="0" smtClean="0">
              <a:solidFill>
                <a:srgbClr val="FFFFFF"/>
              </a:solidFill>
              <a:latin typeface="Arial" panose="020B0604020202020204" pitchFamily="34" charset="0"/>
              <a:cs typeface="Arial" panose="020B0604020202020204" pitchFamily="34" charset="0"/>
            </a:endParaRPr>
          </a:p>
          <a:p>
            <a:endParaRPr lang="en-GB" sz="1400" kern="0" dirty="0">
              <a:solidFill>
                <a:srgbClr val="FFFFFF"/>
              </a:solidFill>
              <a:latin typeface="Arial" panose="020B0604020202020204" pitchFamily="34" charset="0"/>
              <a:cs typeface="Arial" panose="020B0604020202020204" pitchFamily="34" charset="0"/>
            </a:endParaRPr>
          </a:p>
          <a:p>
            <a:r>
              <a:rPr lang="en-GB" sz="1400" kern="0" dirty="0" smtClean="0">
                <a:solidFill>
                  <a:srgbClr val="FFFFFF"/>
                </a:solidFill>
                <a:latin typeface="Arial" panose="020B0604020202020204" pitchFamily="34" charset="0"/>
                <a:cs typeface="Arial" panose="020B0604020202020204" pitchFamily="34" charset="0"/>
              </a:rPr>
              <a:t>The Vanguard Value </a:t>
            </a:r>
            <a:r>
              <a:rPr lang="en-GB" sz="1400" kern="0" dirty="0">
                <a:solidFill>
                  <a:srgbClr val="FFFFFF"/>
                </a:solidFill>
                <a:latin typeface="Arial" panose="020B0604020202020204" pitchFamily="34" charset="0"/>
                <a:cs typeface="Arial" panose="020B0604020202020204" pitchFamily="34" charset="0"/>
              </a:rPr>
              <a:t>Proposition is based on accelerating the delivery of the BCT Strategy and going much further than the original scope of the programme to develop a truly integrated Accountable Care System with a population health focus and mobilised communities. </a:t>
            </a:r>
          </a:p>
          <a:p>
            <a:endParaRPr lang="en-GB" sz="1400" kern="0" dirty="0">
              <a:solidFill>
                <a:srgbClr val="FFFFFF"/>
              </a:solidFill>
              <a:latin typeface="Arial" panose="020B0604020202020204" pitchFamily="34" charset="0"/>
              <a:cs typeface="Arial" panose="020B0604020202020204" pitchFamily="34" charset="0"/>
            </a:endParaRPr>
          </a:p>
          <a:p>
            <a:r>
              <a:rPr lang="en-GB" sz="1400" kern="0" dirty="0" smtClean="0">
                <a:solidFill>
                  <a:srgbClr val="FFFFFF"/>
                </a:solidFill>
                <a:latin typeface="Arial" panose="020B0604020202020204" pitchFamily="34" charset="0"/>
                <a:cs typeface="Arial" panose="020B0604020202020204" pitchFamily="34" charset="0"/>
              </a:rPr>
              <a:t>The development of a Memorandum of Understanding of the possible network is being facilitated by Prof Chris Hams</a:t>
            </a:r>
            <a:endParaRPr lang="en-GB" sz="1400" kern="0" dirty="0">
              <a:solidFill>
                <a:srgbClr val="FFFFFF"/>
              </a:solidFill>
              <a:latin typeface="Arial" panose="020B0604020202020204" pitchFamily="34" charset="0"/>
              <a:cs typeface="Arial" panose="020B0604020202020204" pitchFamily="34" charset="0"/>
            </a:endParaRPr>
          </a:p>
          <a:p>
            <a:endParaRPr lang="en-GB" sz="1400" kern="0" dirty="0">
              <a:solidFill>
                <a:srgbClr val="FFFFFF"/>
              </a:solidFill>
              <a:latin typeface="Arial" panose="020B0604020202020204" pitchFamily="34" charset="0"/>
              <a:cs typeface="Arial" panose="020B0604020202020204" pitchFamily="34" charset="0"/>
            </a:endParaRPr>
          </a:p>
        </p:txBody>
      </p:sp>
      <p:sp>
        <p:nvSpPr>
          <p:cNvPr id="7" name="Content Placeholder 8"/>
          <p:cNvSpPr txBox="1">
            <a:spLocks/>
          </p:cNvSpPr>
          <p:nvPr/>
        </p:nvSpPr>
        <p:spPr>
          <a:xfrm>
            <a:off x="4788024" y="1876264"/>
            <a:ext cx="3959225" cy="1152128"/>
          </a:xfrm>
          <a:prstGeom prst="rect">
            <a:avLst/>
          </a:prstGeom>
          <a:solidFill>
            <a:schemeClr val="accent1">
              <a:lumMod val="75000"/>
            </a:schemeClr>
          </a:solidFill>
        </p:spPr>
        <p:txBody>
          <a:bodyPr vert="horz" wrap="square" lIns="107981" tIns="107981" rIns="107981" bIns="107981" rtlCol="0" anchor="t" anchorCtr="0">
            <a:noAutofit/>
          </a:bodyPr>
          <a:lstStyle/>
          <a:p>
            <a:pPr defTabSz="1042872"/>
            <a:r>
              <a:rPr lang="en-GB" sz="1200" kern="0" dirty="0">
                <a:solidFill>
                  <a:srgbClr val="FFFFFF"/>
                </a:solidFill>
                <a:latin typeface="Arial" panose="020B0604020202020204" pitchFamily="34" charset="0"/>
                <a:cs typeface="Arial" panose="020B0604020202020204" pitchFamily="34" charset="0"/>
              </a:rPr>
              <a:t>Five overarching principles underpin BCT’s vision for a sustainable health and social care system that provides the best care possible.  </a:t>
            </a:r>
            <a:endParaRPr lang="en-GB" sz="1200" kern="0" dirty="0" smtClean="0">
              <a:solidFill>
                <a:srgbClr val="FFFFFF"/>
              </a:solidFill>
              <a:latin typeface="Arial" panose="020B0604020202020204" pitchFamily="34" charset="0"/>
              <a:cs typeface="Arial" panose="020B0604020202020204" pitchFamily="34" charset="0"/>
            </a:endParaRPr>
          </a:p>
          <a:p>
            <a:pPr defTabSz="1042872"/>
            <a:endParaRPr lang="en-GB" sz="1200" kern="0" dirty="0">
              <a:solidFill>
                <a:srgbClr val="FFFFFF"/>
              </a:solidFill>
              <a:latin typeface="Arial" panose="020B0604020202020204" pitchFamily="34" charset="0"/>
              <a:cs typeface="Arial" panose="020B0604020202020204" pitchFamily="34" charset="0"/>
            </a:endParaRPr>
          </a:p>
          <a:p>
            <a:pPr defTabSz="1042872"/>
            <a:r>
              <a:rPr lang="en-GB" sz="1200" kern="0" dirty="0" smtClean="0">
                <a:solidFill>
                  <a:srgbClr val="FFFFFF"/>
                </a:solidFill>
                <a:latin typeface="Arial" panose="020B0604020202020204" pitchFamily="34" charset="0"/>
                <a:cs typeface="Arial" panose="020B0604020202020204" pitchFamily="34" charset="0"/>
              </a:rPr>
              <a:t>This </a:t>
            </a:r>
            <a:r>
              <a:rPr lang="en-GB" sz="1200" kern="0" dirty="0">
                <a:solidFill>
                  <a:srgbClr val="FFFFFF"/>
                </a:solidFill>
                <a:latin typeface="Arial" panose="020B0604020202020204" pitchFamily="34" charset="0"/>
                <a:cs typeface="Arial" panose="020B0604020202020204" pitchFamily="34" charset="0"/>
              </a:rPr>
              <a:t>can be summarised briefly as follows:</a:t>
            </a:r>
            <a:endParaRPr lang="en-GB"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9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linical Strategy\Work - Ivan Drozdov\Pictures\9 Or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73" y="2017891"/>
            <a:ext cx="8964488" cy="3595783"/>
          </a:xfrm>
          <a:prstGeom prst="rect">
            <a:avLst/>
          </a:prstGeom>
          <a:noFill/>
          <a:extLst>
            <a:ext uri="{909E8E84-426E-40DD-AFC4-6F175D3DCCD1}">
              <a14:hiddenFill xmlns:a14="http://schemas.microsoft.com/office/drawing/2010/main">
                <a:solidFill>
                  <a:srgbClr val="FFFFFF"/>
                </a:solidFill>
              </a14:hiddenFill>
            </a:ext>
          </a:extLst>
        </p:spPr>
      </p:pic>
      <p:sp>
        <p:nvSpPr>
          <p:cNvPr id="64514" name="Title 1"/>
          <p:cNvSpPr>
            <a:spLocks noGrp="1"/>
          </p:cNvSpPr>
          <p:nvPr>
            <p:ph type="ctrTitle"/>
          </p:nvPr>
        </p:nvSpPr>
        <p:spPr>
          <a:xfrm>
            <a:off x="754596" y="260648"/>
            <a:ext cx="7772400" cy="1470025"/>
          </a:xfrm>
        </p:spPr>
        <p:txBody>
          <a:bodyPr/>
          <a:lstStyle/>
          <a:p>
            <a:r>
              <a:rPr lang="en-GB" altLang="en-US" sz="3600" b="1" dirty="0" smtClean="0">
                <a:latin typeface="Arial" panose="020B0604020202020204" pitchFamily="34" charset="0"/>
                <a:cs typeface="Arial" panose="020B0604020202020204" pitchFamily="34" charset="0"/>
              </a:rPr>
              <a:t>Better Care Together Partners</a:t>
            </a:r>
          </a:p>
        </p:txBody>
      </p:sp>
      <p:sp>
        <p:nvSpPr>
          <p:cNvPr id="2" name="TextBox 1"/>
          <p:cNvSpPr txBox="1"/>
          <p:nvPr/>
        </p:nvSpPr>
        <p:spPr>
          <a:xfrm>
            <a:off x="535973" y="5640708"/>
            <a:ext cx="8583488" cy="584775"/>
          </a:xfrm>
          <a:prstGeom prst="rect">
            <a:avLst/>
          </a:prstGeom>
          <a:noFill/>
        </p:spPr>
        <p:txBody>
          <a:bodyPr wrap="square" rtlCol="0">
            <a:spAutoFit/>
          </a:bodyPr>
          <a:lstStyle/>
          <a:p>
            <a:r>
              <a:rPr lang="en-GB" sz="1600" dirty="0">
                <a:solidFill>
                  <a:prstClr val="black"/>
                </a:solidFill>
                <a:latin typeface="Arial" panose="020B0604020202020204" pitchFamily="34" charset="0"/>
                <a:cs typeface="Arial" panose="020B0604020202020204" pitchFamily="34" charset="0"/>
              </a:rPr>
              <a:t>North Lancashire Medical Services 	South Cumbria Primary Care Collaborative</a:t>
            </a:r>
          </a:p>
          <a:p>
            <a:r>
              <a:rPr lang="en-GB" sz="1600" dirty="0">
                <a:solidFill>
                  <a:prstClr val="black"/>
                </a:solidFill>
                <a:latin typeface="Arial" panose="020B0604020202020204" pitchFamily="34" charset="0"/>
                <a:cs typeface="Arial" panose="020B0604020202020204" pitchFamily="34" charset="0"/>
              </a:rPr>
              <a:t>			GP Federations </a:t>
            </a:r>
          </a:p>
        </p:txBody>
      </p:sp>
      <p:sp>
        <p:nvSpPr>
          <p:cNvPr id="5" name="Slide Number Placeholder 3"/>
          <p:cNvSpPr>
            <a:spLocks noGrp="1"/>
          </p:cNvSpPr>
          <p:nvPr>
            <p:ph type="sldNum" sz="quarter" idx="4294967295"/>
          </p:nvPr>
        </p:nvSpPr>
        <p:spPr>
          <a:xfrm>
            <a:off x="7956376" y="6477273"/>
            <a:ext cx="785812" cy="357187"/>
          </a:xfrm>
          <a:prstGeom prst="rect">
            <a:avLst/>
          </a:prstGeom>
        </p:spPr>
        <p:txBody>
          <a:bodyPr/>
          <a:lstStyle/>
          <a:p>
            <a:pPr>
              <a:defRPr/>
            </a:pPr>
            <a:r>
              <a:rPr lang="en-GB" dirty="0" smtClean="0">
                <a:solidFill>
                  <a:prstClr val="black"/>
                </a:solidFill>
              </a:rPr>
              <a:t>Page </a:t>
            </a:r>
            <a:fld id="{5D0599F2-8899-4FE8-8801-E1D523B3D028}"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106949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panose="020B0604020202020204" pitchFamily="34" charset="0"/>
                <a:cs typeface="Arial" panose="020B0604020202020204" pitchFamily="34" charset="0"/>
              </a:rPr>
              <a:t>The journey so far……</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956376" y="6477273"/>
            <a:ext cx="785812" cy="357187"/>
          </a:xfrm>
          <a:prstGeom prst="rect">
            <a:avLst/>
          </a:prstGeom>
        </p:spPr>
        <p:txBody>
          <a:bodyPr/>
          <a:lstStyle/>
          <a:p>
            <a:pPr>
              <a:defRPr/>
            </a:pPr>
            <a:r>
              <a:rPr lang="en-GB" dirty="0" smtClean="0">
                <a:solidFill>
                  <a:prstClr val="black"/>
                </a:solidFill>
              </a:rPr>
              <a:t>Page </a:t>
            </a:r>
            <a:fld id="{5D0599F2-8899-4FE8-8801-E1D523B3D028}" type="slidenum">
              <a:rPr lang="en-GB" smtClean="0">
                <a:solidFill>
                  <a:prstClr val="black"/>
                </a:solidFill>
              </a:rPr>
              <a:pPr>
                <a:defRPr/>
              </a:pPr>
              <a:t>6</a:t>
            </a:fld>
            <a:endParaRPr lang="en-GB" dirty="0">
              <a:solidFill>
                <a:prstClr val="black"/>
              </a:solidFill>
            </a:endParaRPr>
          </a:p>
        </p:txBody>
      </p:sp>
      <p:sp>
        <p:nvSpPr>
          <p:cNvPr id="5" name="Content Placeholder 4"/>
          <p:cNvSpPr>
            <a:spLocks noGrp="1"/>
          </p:cNvSpPr>
          <p:nvPr>
            <p:ph idx="1"/>
          </p:nvPr>
        </p:nvSpPr>
        <p:spPr/>
        <p:txBody>
          <a:bodyPr>
            <a:normAutofit fontScale="85000" lnSpcReduction="20000"/>
          </a:bodyPr>
          <a:lstStyle/>
          <a:p>
            <a:r>
              <a:rPr lang="en-GB" dirty="0" smtClean="0"/>
              <a:t>Integrated </a:t>
            </a:r>
            <a:r>
              <a:rPr lang="en-GB" dirty="0"/>
              <a:t>care communities piloted in </a:t>
            </a:r>
            <a:r>
              <a:rPr lang="en-GB" dirty="0" err="1" smtClean="0"/>
              <a:t>Garstang</a:t>
            </a:r>
            <a:r>
              <a:rPr lang="en-GB" dirty="0" smtClean="0"/>
              <a:t>: wrap around care from all health and care services for people with complex conditions</a:t>
            </a:r>
          </a:p>
          <a:p>
            <a:r>
              <a:rPr lang="en-GB" dirty="0" smtClean="0"/>
              <a:t>Award winning population-health approach in Millom with community and health partners working together</a:t>
            </a:r>
          </a:p>
          <a:p>
            <a:r>
              <a:rPr lang="en-GB" dirty="0" smtClean="0"/>
              <a:t>Focus </a:t>
            </a:r>
            <a:r>
              <a:rPr lang="en-GB" dirty="0"/>
              <a:t>on </a:t>
            </a:r>
            <a:r>
              <a:rPr lang="en-GB" dirty="0" smtClean="0"/>
              <a:t>self-care </a:t>
            </a:r>
            <a:r>
              <a:rPr lang="en-GB" dirty="0"/>
              <a:t>and wellbeing in Carnforth</a:t>
            </a:r>
          </a:p>
          <a:p>
            <a:r>
              <a:rPr lang="en-GB" dirty="0" smtClean="0"/>
              <a:t>Improvements to planned </a:t>
            </a:r>
            <a:r>
              <a:rPr lang="en-GB" dirty="0"/>
              <a:t>care </a:t>
            </a:r>
            <a:r>
              <a:rPr lang="en-GB" dirty="0" smtClean="0"/>
              <a:t>pathways in development</a:t>
            </a:r>
            <a:endParaRPr lang="en-GB" dirty="0"/>
          </a:p>
          <a:p>
            <a:r>
              <a:rPr lang="en-GB" dirty="0" smtClean="0"/>
              <a:t>Developing </a:t>
            </a:r>
            <a:r>
              <a:rPr lang="en-GB" dirty="0"/>
              <a:t>a co-ordinated approach to urgent care with our community </a:t>
            </a:r>
            <a:r>
              <a:rPr lang="en-GB" dirty="0" smtClean="0"/>
              <a:t>services</a:t>
            </a:r>
          </a:p>
          <a:p>
            <a:r>
              <a:rPr lang="en-GB" dirty="0" smtClean="0"/>
              <a:t>New initiatives for women's and children's services e.g. improving pathways of care for children</a:t>
            </a:r>
            <a:endParaRPr lang="en-GB" dirty="0"/>
          </a:p>
          <a:p>
            <a:endParaRPr lang="en-GB" dirty="0"/>
          </a:p>
        </p:txBody>
      </p:sp>
    </p:spTree>
    <p:extLst>
      <p:ext uri="{BB962C8B-B14F-4D97-AF65-F5344CB8AC3E}">
        <p14:creationId xmlns:p14="http://schemas.microsoft.com/office/powerpoint/2010/main" val="390694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Workforce Challenges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u="sng" dirty="0" smtClean="0"/>
              <a:t>Strategic Level</a:t>
            </a:r>
          </a:p>
          <a:p>
            <a:r>
              <a:rPr lang="en-GB" dirty="0" smtClean="0"/>
              <a:t>Engagement</a:t>
            </a:r>
          </a:p>
          <a:p>
            <a:r>
              <a:rPr lang="en-GB" dirty="0" smtClean="0"/>
              <a:t>Common language</a:t>
            </a:r>
          </a:p>
          <a:p>
            <a:r>
              <a:rPr lang="en-GB" dirty="0" err="1" smtClean="0"/>
              <a:t>Baselining</a:t>
            </a:r>
            <a:endParaRPr lang="en-GB" dirty="0"/>
          </a:p>
          <a:p>
            <a:r>
              <a:rPr lang="en-GB" dirty="0"/>
              <a:t>Visioning the new workforce</a:t>
            </a:r>
          </a:p>
          <a:p>
            <a:pPr marL="0" indent="0">
              <a:buNone/>
            </a:pPr>
            <a:endParaRPr lang="en-GB" dirty="0" smtClean="0"/>
          </a:p>
          <a:p>
            <a:pPr marL="0" indent="0">
              <a:buNone/>
            </a:pPr>
            <a:r>
              <a:rPr lang="en-GB" b="1" u="sng" dirty="0" smtClean="0"/>
              <a:t>Operational Level</a:t>
            </a:r>
          </a:p>
          <a:p>
            <a:r>
              <a:rPr lang="en-GB" dirty="0" smtClean="0"/>
              <a:t>Gathering, collating and interpreting workforce </a:t>
            </a:r>
            <a:r>
              <a:rPr lang="en-GB" dirty="0"/>
              <a:t>data </a:t>
            </a:r>
            <a:endParaRPr lang="en-GB" dirty="0" smtClean="0"/>
          </a:p>
          <a:p>
            <a:r>
              <a:rPr lang="en-GB" dirty="0" smtClean="0"/>
              <a:t>“Outreach” v “</a:t>
            </a:r>
            <a:r>
              <a:rPr lang="en-GB" dirty="0" err="1" smtClean="0"/>
              <a:t>Inreach</a:t>
            </a:r>
            <a:r>
              <a:rPr lang="en-GB" dirty="0" smtClean="0"/>
              <a:t>” workforce support</a:t>
            </a:r>
          </a:p>
          <a:p>
            <a:r>
              <a:rPr lang="en-GB" dirty="0" smtClean="0"/>
              <a:t>Recruitment and Retention</a:t>
            </a:r>
            <a:endParaRPr lang="en-GB" dirty="0"/>
          </a:p>
          <a:p>
            <a:endParaRPr lang="en-GB" dirty="0"/>
          </a:p>
        </p:txBody>
      </p:sp>
    </p:spTree>
    <p:extLst>
      <p:ext uri="{BB962C8B-B14F-4D97-AF65-F5344CB8AC3E}">
        <p14:creationId xmlns:p14="http://schemas.microsoft.com/office/powerpoint/2010/main" val="260227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Workforce Collaboration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3 key areas</a:t>
            </a:r>
          </a:p>
          <a:p>
            <a:r>
              <a:rPr lang="en-GB" dirty="0" smtClean="0"/>
              <a:t>Workforce Planning</a:t>
            </a:r>
          </a:p>
          <a:p>
            <a:r>
              <a:rPr lang="en-GB" dirty="0" smtClean="0"/>
              <a:t>Recruitment &amp; Retention</a:t>
            </a:r>
          </a:p>
          <a:p>
            <a:r>
              <a:rPr lang="en-GB" dirty="0" smtClean="0"/>
              <a:t>Improvement &amp; Learning</a:t>
            </a:r>
            <a:endParaRPr lang="en-GB" dirty="0"/>
          </a:p>
        </p:txBody>
      </p:sp>
    </p:spTree>
    <p:extLst>
      <p:ext uri="{BB962C8B-B14F-4D97-AF65-F5344CB8AC3E}">
        <p14:creationId xmlns:p14="http://schemas.microsoft.com/office/powerpoint/2010/main" val="42357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Workforce Planning</a:t>
            </a:r>
            <a:endParaRPr lang="en-GB" dirty="0"/>
          </a:p>
        </p:txBody>
      </p:sp>
      <p:sp>
        <p:nvSpPr>
          <p:cNvPr id="3" name="Content Placeholder 2"/>
          <p:cNvSpPr>
            <a:spLocks noGrp="1"/>
          </p:cNvSpPr>
          <p:nvPr>
            <p:ph idx="1"/>
          </p:nvPr>
        </p:nvSpPr>
        <p:spPr/>
        <p:txBody>
          <a:bodyPr>
            <a:normAutofit/>
          </a:bodyPr>
          <a:lstStyle/>
          <a:p>
            <a:pPr marL="285750" lvl="0" indent="-285750"/>
            <a:r>
              <a:rPr lang="en-GB" dirty="0" smtClean="0">
                <a:latin typeface="Calibri" panose="020F0502020204030204" pitchFamily="34" charset="0"/>
              </a:rPr>
              <a:t>Collating </a:t>
            </a:r>
            <a:r>
              <a:rPr lang="en-GB" dirty="0">
                <a:latin typeface="Calibri" panose="020F0502020204030204" pitchFamily="34" charset="0"/>
              </a:rPr>
              <a:t>current workforce </a:t>
            </a:r>
            <a:r>
              <a:rPr lang="en-GB" dirty="0" smtClean="0">
                <a:latin typeface="Calibri" panose="020F0502020204030204" pitchFamily="34" charset="0"/>
              </a:rPr>
              <a:t>plans - assessing </a:t>
            </a:r>
            <a:r>
              <a:rPr lang="en-GB" dirty="0">
                <a:latin typeface="Calibri" panose="020F0502020204030204" pitchFamily="34" charset="0"/>
              </a:rPr>
              <a:t>baselines, establishments, fill rates and demand growth, </a:t>
            </a:r>
            <a:r>
              <a:rPr lang="en-GB" dirty="0" smtClean="0">
                <a:latin typeface="Calibri" panose="020F0502020204030204" pitchFamily="34" charset="0"/>
              </a:rPr>
              <a:t>cross-referenced </a:t>
            </a:r>
            <a:r>
              <a:rPr lang="en-GB" dirty="0">
                <a:latin typeface="Calibri" panose="020F0502020204030204" pitchFamily="34" charset="0"/>
              </a:rPr>
              <a:t>with newly qualified demand and narrative </a:t>
            </a:r>
            <a:r>
              <a:rPr lang="en-GB" dirty="0" smtClean="0">
                <a:latin typeface="Calibri" panose="020F0502020204030204" pitchFamily="34" charset="0"/>
              </a:rPr>
              <a:t>submission</a:t>
            </a:r>
            <a:endParaRPr lang="en-GB" dirty="0">
              <a:latin typeface="Calibri" panose="020F0502020204030204" pitchFamily="34" charset="0"/>
            </a:endParaRPr>
          </a:p>
          <a:p>
            <a:pPr marL="285750" lvl="0" indent="-285750"/>
            <a:r>
              <a:rPr lang="en-GB" dirty="0" smtClean="0">
                <a:latin typeface="Calibri" panose="020F0502020204030204" pitchFamily="34" charset="0"/>
              </a:rPr>
              <a:t>Better Care Together in theory, not practice</a:t>
            </a:r>
          </a:p>
          <a:p>
            <a:pPr marL="285750" lvl="0" indent="-285750"/>
            <a:r>
              <a:rPr lang="en-GB" dirty="0" smtClean="0">
                <a:latin typeface="Calibri" panose="020F0502020204030204" pitchFamily="34" charset="0"/>
              </a:rPr>
              <a:t>Little joined-up working </a:t>
            </a:r>
          </a:p>
          <a:p>
            <a:pPr marL="285750" lvl="0" indent="-285750"/>
            <a:r>
              <a:rPr lang="en-GB" dirty="0">
                <a:latin typeface="Calibri" panose="020F0502020204030204" pitchFamily="34" charset="0"/>
              </a:rPr>
              <a:t>2</a:t>
            </a:r>
            <a:r>
              <a:rPr lang="en-GB" dirty="0" smtClean="0">
                <a:latin typeface="Calibri" panose="020F0502020204030204" pitchFamily="34" charset="0"/>
              </a:rPr>
              <a:t>-D thinking</a:t>
            </a:r>
          </a:p>
          <a:p>
            <a:endParaRPr lang="en-GB" dirty="0"/>
          </a:p>
        </p:txBody>
      </p:sp>
    </p:spTree>
    <p:extLst>
      <p:ext uri="{BB962C8B-B14F-4D97-AF65-F5344CB8AC3E}">
        <p14:creationId xmlns:p14="http://schemas.microsoft.com/office/powerpoint/2010/main" val="2409023167"/>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1199</Words>
  <Application>Microsoft Office PowerPoint</Application>
  <PresentationFormat>On-screen Show (4:3)</PresentationFormat>
  <Paragraphs>226</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BETTER CARE TOGETHER ADDRESSING OUR KEY WORKFORCE CHALLENGES</vt:lpstr>
      <vt:lpstr>Background</vt:lpstr>
      <vt:lpstr>Why do we need Better Care   Together?</vt:lpstr>
      <vt:lpstr>An Accountable Care System</vt:lpstr>
      <vt:lpstr>Better Care Together Partners</vt:lpstr>
      <vt:lpstr>The journey so far…… </vt:lpstr>
      <vt:lpstr>Workforce Challenges</vt:lpstr>
      <vt:lpstr>Workforce Collaboration</vt:lpstr>
      <vt:lpstr>Workforce Planning</vt:lpstr>
      <vt:lpstr>Leading Change through WRaPT</vt:lpstr>
      <vt:lpstr>Strategic framework to planning:  Population Centric™ approach</vt:lpstr>
      <vt:lpstr>Specialist v Generic</vt:lpstr>
      <vt:lpstr>Recruitment &amp; Retention </vt:lpstr>
      <vt:lpstr>PowerPoint Presentation</vt:lpstr>
      <vt:lpstr>Improvement &amp; Learning</vt:lpstr>
      <vt:lpstr>Next Steps</vt:lpstr>
    </vt:vector>
  </TitlesOfParts>
  <Company>University Hospitals or Morecambe Bay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Paula (01H) NHS Cumbria CCG</dc:creator>
  <cp:lastModifiedBy>Helen Podmore</cp:lastModifiedBy>
  <cp:revision>20</cp:revision>
  <dcterms:created xsi:type="dcterms:W3CDTF">2013-07-18T15:55:51Z</dcterms:created>
  <dcterms:modified xsi:type="dcterms:W3CDTF">2015-10-28T12:29:45Z</dcterms:modified>
</cp:coreProperties>
</file>