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68" r:id="rId3"/>
    <p:sldId id="279" r:id="rId4"/>
    <p:sldId id="277" r:id="rId5"/>
    <p:sldId id="280" r:id="rId6"/>
    <p:sldId id="278" r:id="rId7"/>
    <p:sldId id="281" r:id="rId8"/>
    <p:sldId id="270" r:id="rId9"/>
    <p:sldId id="262" r:id="rId10"/>
    <p:sldId id="261" r:id="rId11"/>
    <p:sldId id="260" r:id="rId12"/>
    <p:sldId id="263" r:id="rId13"/>
    <p:sldId id="257" r:id="rId14"/>
    <p:sldId id="259" r:id="rId15"/>
    <p:sldId id="282" r:id="rId16"/>
    <p:sldId id="283" r:id="rId17"/>
    <p:sldId id="285" r:id="rId18"/>
    <p:sldId id="272" r:id="rId19"/>
    <p:sldId id="287" r:id="rId20"/>
    <p:sldId id="286" r:id="rId21"/>
    <p:sldId id="276" r:id="rId22"/>
  </p:sldIdLst>
  <p:sldSz cx="9144000" cy="6858000" type="screen4x3"/>
  <p:notesSz cx="67183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7913"/>
    <a:srgbClr val="FFB947"/>
    <a:srgbClr val="F49800"/>
    <a:srgbClr val="0091D3"/>
    <a:srgbClr val="C2006A"/>
    <a:srgbClr val="0099CC"/>
    <a:srgbClr val="009999"/>
    <a:srgbClr val="CA4A78"/>
    <a:srgbClr val="CD9B4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62" autoAdjust="0"/>
  </p:normalViewPr>
  <p:slideViewPr>
    <p:cSldViewPr>
      <p:cViewPr>
        <p:scale>
          <a:sx n="78" d="100"/>
          <a:sy n="78" d="100"/>
        </p:scale>
        <p:origin x="-1062"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99BCCF-7143-43CA-9FF3-A3CE839EBFEF}"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GB"/>
        </a:p>
      </dgm:t>
    </dgm:pt>
    <dgm:pt modelId="{21FA121D-6156-4222-A6A7-73AE7D72D5E1}">
      <dgm:prSet phldrT="[Text]"/>
      <dgm:spPr>
        <a:solidFill>
          <a:srgbClr val="F57913"/>
        </a:solidFill>
      </dgm:spPr>
      <dgm:t>
        <a:bodyPr/>
        <a:lstStyle/>
        <a:p>
          <a:r>
            <a:rPr lang="en-GB" dirty="0" smtClean="0">
              <a:latin typeface="Arial" panose="020B0604020202020204" pitchFamily="34" charset="0"/>
              <a:cs typeface="Arial" panose="020B0604020202020204" pitchFamily="34" charset="0"/>
            </a:rPr>
            <a:t>Beliefs and values lead to actions that create a positive care culture</a:t>
          </a:r>
          <a:endParaRPr lang="en-GB" dirty="0">
            <a:latin typeface="Arial" panose="020B0604020202020204" pitchFamily="34" charset="0"/>
            <a:cs typeface="Arial" panose="020B0604020202020204" pitchFamily="34" charset="0"/>
          </a:endParaRPr>
        </a:p>
      </dgm:t>
    </dgm:pt>
    <dgm:pt modelId="{A3B38BC4-0DC9-4649-ADE5-41885EA6C060}" type="parTrans" cxnId="{C998B240-5D51-4000-B535-3CB41D681AEA}">
      <dgm:prSet/>
      <dgm:spPr/>
      <dgm:t>
        <a:bodyPr/>
        <a:lstStyle/>
        <a:p>
          <a:endParaRPr lang="en-GB">
            <a:latin typeface="Arial" panose="020B0604020202020204" pitchFamily="34" charset="0"/>
            <a:cs typeface="Arial" panose="020B0604020202020204" pitchFamily="34" charset="0"/>
          </a:endParaRPr>
        </a:p>
      </dgm:t>
    </dgm:pt>
    <dgm:pt modelId="{CB0CA892-70F7-43B6-8C33-0A97D3D3CE00}" type="sibTrans" cxnId="{C998B240-5D51-4000-B535-3CB41D681AEA}">
      <dgm:prSet/>
      <dgm:spPr>
        <a:solidFill>
          <a:schemeClr val="accent6">
            <a:lumMod val="75000"/>
          </a:schemeClr>
        </a:solidFill>
      </dgm:spPr>
      <dgm:t>
        <a:bodyPr/>
        <a:lstStyle/>
        <a:p>
          <a:endParaRPr lang="en-GB">
            <a:latin typeface="Arial" panose="020B0604020202020204" pitchFamily="34" charset="0"/>
            <a:cs typeface="Arial" panose="020B0604020202020204" pitchFamily="34" charset="0"/>
          </a:endParaRPr>
        </a:p>
      </dgm:t>
    </dgm:pt>
    <dgm:pt modelId="{0A596784-5198-4040-B2A1-53305E1F4C0B}">
      <dgm:prSet phldrT="[Text]"/>
      <dgm:spPr>
        <a:solidFill>
          <a:srgbClr val="C2006A"/>
        </a:solidFill>
      </dgm:spPr>
      <dgm:t>
        <a:bodyPr/>
        <a:lstStyle/>
        <a:p>
          <a:r>
            <a:rPr lang="en-GB" dirty="0" smtClean="0">
              <a:latin typeface="Arial" panose="020B0604020202020204" pitchFamily="34" charset="0"/>
              <a:cs typeface="Arial" panose="020B0604020202020204" pitchFamily="34" charset="0"/>
            </a:rPr>
            <a:t>Positive care culture enables norms and assumptions of care practice</a:t>
          </a:r>
          <a:endParaRPr lang="en-GB" dirty="0">
            <a:latin typeface="Arial" panose="020B0604020202020204" pitchFamily="34" charset="0"/>
            <a:cs typeface="Arial" panose="020B0604020202020204" pitchFamily="34" charset="0"/>
          </a:endParaRPr>
        </a:p>
      </dgm:t>
    </dgm:pt>
    <dgm:pt modelId="{1F5EC7D3-815D-4F07-919A-B38E6E78B20B}" type="parTrans" cxnId="{AB1D13D6-E643-452A-971D-0D0758FDA4A5}">
      <dgm:prSet/>
      <dgm:spPr/>
      <dgm:t>
        <a:bodyPr/>
        <a:lstStyle/>
        <a:p>
          <a:endParaRPr lang="en-GB">
            <a:latin typeface="Arial" panose="020B0604020202020204" pitchFamily="34" charset="0"/>
            <a:cs typeface="Arial" panose="020B0604020202020204" pitchFamily="34" charset="0"/>
          </a:endParaRPr>
        </a:p>
      </dgm:t>
    </dgm:pt>
    <dgm:pt modelId="{926BEFE2-DD42-4BC1-A893-B83AD921FD34}" type="sibTrans" cxnId="{AB1D13D6-E643-452A-971D-0D0758FDA4A5}">
      <dgm:prSet/>
      <dgm:spPr>
        <a:solidFill>
          <a:srgbClr val="C2006A"/>
        </a:solidFill>
      </dgm:spPr>
      <dgm:t>
        <a:bodyPr/>
        <a:lstStyle/>
        <a:p>
          <a:endParaRPr lang="en-GB">
            <a:latin typeface="Arial" panose="020B0604020202020204" pitchFamily="34" charset="0"/>
            <a:cs typeface="Arial" panose="020B0604020202020204" pitchFamily="34" charset="0"/>
          </a:endParaRPr>
        </a:p>
      </dgm:t>
    </dgm:pt>
    <dgm:pt modelId="{53D18BD3-D0D2-4502-BCE7-C4AFAFA6F6D6}">
      <dgm:prSet phldrT="[Text]"/>
      <dgm:spPr>
        <a:solidFill>
          <a:srgbClr val="0091D3"/>
        </a:solidFill>
      </dgm:spPr>
      <dgm:t>
        <a:bodyPr/>
        <a:lstStyle/>
        <a:p>
          <a:r>
            <a:rPr lang="en-GB" dirty="0" smtClean="0">
              <a:latin typeface="Arial" panose="020B0604020202020204" pitchFamily="34" charset="0"/>
              <a:cs typeface="Arial" panose="020B0604020202020204" pitchFamily="34" charset="0"/>
            </a:rPr>
            <a:t>Norms of care practice reinforce beliefs, values and actions</a:t>
          </a:r>
        </a:p>
      </dgm:t>
    </dgm:pt>
    <dgm:pt modelId="{870C5F0B-0AB8-4EC5-8E9B-E24BBFF611B3}" type="parTrans" cxnId="{6C902A23-549A-470E-9386-BDAC5E367F2D}">
      <dgm:prSet/>
      <dgm:spPr/>
      <dgm:t>
        <a:bodyPr/>
        <a:lstStyle/>
        <a:p>
          <a:endParaRPr lang="en-GB">
            <a:latin typeface="Arial" panose="020B0604020202020204" pitchFamily="34" charset="0"/>
            <a:cs typeface="Arial" panose="020B0604020202020204" pitchFamily="34" charset="0"/>
          </a:endParaRPr>
        </a:p>
      </dgm:t>
    </dgm:pt>
    <dgm:pt modelId="{FEEA077C-1339-4EB2-A075-F115CE684424}" type="sibTrans" cxnId="{6C902A23-549A-470E-9386-BDAC5E367F2D}">
      <dgm:prSet/>
      <dgm:spPr>
        <a:solidFill>
          <a:srgbClr val="0091D3"/>
        </a:solidFill>
      </dgm:spPr>
      <dgm:t>
        <a:bodyPr/>
        <a:lstStyle/>
        <a:p>
          <a:endParaRPr lang="en-GB">
            <a:latin typeface="Arial" panose="020B0604020202020204" pitchFamily="34" charset="0"/>
            <a:cs typeface="Arial" panose="020B0604020202020204" pitchFamily="34" charset="0"/>
          </a:endParaRPr>
        </a:p>
      </dgm:t>
    </dgm:pt>
    <dgm:pt modelId="{829F0691-7CDA-464D-8318-E381627E5918}" type="pres">
      <dgm:prSet presAssocID="{0299BCCF-7143-43CA-9FF3-A3CE839EBFEF}" presName="cycle" presStyleCnt="0">
        <dgm:presLayoutVars>
          <dgm:dir/>
          <dgm:resizeHandles val="exact"/>
        </dgm:presLayoutVars>
      </dgm:prSet>
      <dgm:spPr/>
      <dgm:t>
        <a:bodyPr/>
        <a:lstStyle/>
        <a:p>
          <a:endParaRPr lang="en-GB"/>
        </a:p>
      </dgm:t>
    </dgm:pt>
    <dgm:pt modelId="{0BFEF939-B971-4074-A836-C22F573EDDF9}" type="pres">
      <dgm:prSet presAssocID="{21FA121D-6156-4222-A6A7-73AE7D72D5E1}" presName="node" presStyleLbl="node1" presStyleIdx="0" presStyleCnt="3">
        <dgm:presLayoutVars>
          <dgm:bulletEnabled val="1"/>
        </dgm:presLayoutVars>
      </dgm:prSet>
      <dgm:spPr/>
      <dgm:t>
        <a:bodyPr/>
        <a:lstStyle/>
        <a:p>
          <a:endParaRPr lang="en-GB"/>
        </a:p>
      </dgm:t>
    </dgm:pt>
    <dgm:pt modelId="{FB1615AD-5A6C-455C-8998-7151E748C2AD}" type="pres">
      <dgm:prSet presAssocID="{CB0CA892-70F7-43B6-8C33-0A97D3D3CE00}" presName="sibTrans" presStyleLbl="sibTrans2D1" presStyleIdx="0" presStyleCnt="3"/>
      <dgm:spPr/>
      <dgm:t>
        <a:bodyPr/>
        <a:lstStyle/>
        <a:p>
          <a:endParaRPr lang="en-GB"/>
        </a:p>
      </dgm:t>
    </dgm:pt>
    <dgm:pt modelId="{E813CD83-0CAB-4FD4-8CF6-B338F207D52A}" type="pres">
      <dgm:prSet presAssocID="{CB0CA892-70F7-43B6-8C33-0A97D3D3CE00}" presName="connectorText" presStyleLbl="sibTrans2D1" presStyleIdx="0" presStyleCnt="3"/>
      <dgm:spPr/>
      <dgm:t>
        <a:bodyPr/>
        <a:lstStyle/>
        <a:p>
          <a:endParaRPr lang="en-GB"/>
        </a:p>
      </dgm:t>
    </dgm:pt>
    <dgm:pt modelId="{81DC85A6-88C6-4C15-8D6C-16A32389F620}" type="pres">
      <dgm:prSet presAssocID="{0A596784-5198-4040-B2A1-53305E1F4C0B}" presName="node" presStyleLbl="node1" presStyleIdx="1" presStyleCnt="3">
        <dgm:presLayoutVars>
          <dgm:bulletEnabled val="1"/>
        </dgm:presLayoutVars>
      </dgm:prSet>
      <dgm:spPr/>
      <dgm:t>
        <a:bodyPr/>
        <a:lstStyle/>
        <a:p>
          <a:endParaRPr lang="en-GB"/>
        </a:p>
      </dgm:t>
    </dgm:pt>
    <dgm:pt modelId="{EB77AFB7-3601-48B1-98B9-866B84C32E1A}" type="pres">
      <dgm:prSet presAssocID="{926BEFE2-DD42-4BC1-A893-B83AD921FD34}" presName="sibTrans" presStyleLbl="sibTrans2D1" presStyleIdx="1" presStyleCnt="3"/>
      <dgm:spPr/>
      <dgm:t>
        <a:bodyPr/>
        <a:lstStyle/>
        <a:p>
          <a:endParaRPr lang="en-GB"/>
        </a:p>
      </dgm:t>
    </dgm:pt>
    <dgm:pt modelId="{BB3DDEEB-BDC0-443B-B49B-5C154F564579}" type="pres">
      <dgm:prSet presAssocID="{926BEFE2-DD42-4BC1-A893-B83AD921FD34}" presName="connectorText" presStyleLbl="sibTrans2D1" presStyleIdx="1" presStyleCnt="3"/>
      <dgm:spPr/>
      <dgm:t>
        <a:bodyPr/>
        <a:lstStyle/>
        <a:p>
          <a:endParaRPr lang="en-GB"/>
        </a:p>
      </dgm:t>
    </dgm:pt>
    <dgm:pt modelId="{AB51EF87-EBC9-4510-9439-2EA583B3E062}" type="pres">
      <dgm:prSet presAssocID="{53D18BD3-D0D2-4502-BCE7-C4AFAFA6F6D6}" presName="node" presStyleLbl="node1" presStyleIdx="2" presStyleCnt="3">
        <dgm:presLayoutVars>
          <dgm:bulletEnabled val="1"/>
        </dgm:presLayoutVars>
      </dgm:prSet>
      <dgm:spPr/>
      <dgm:t>
        <a:bodyPr/>
        <a:lstStyle/>
        <a:p>
          <a:endParaRPr lang="en-GB"/>
        </a:p>
      </dgm:t>
    </dgm:pt>
    <dgm:pt modelId="{40A8C2C2-6240-4161-B311-C687ACE2FCF8}" type="pres">
      <dgm:prSet presAssocID="{FEEA077C-1339-4EB2-A075-F115CE684424}" presName="sibTrans" presStyleLbl="sibTrans2D1" presStyleIdx="2" presStyleCnt="3"/>
      <dgm:spPr/>
      <dgm:t>
        <a:bodyPr/>
        <a:lstStyle/>
        <a:p>
          <a:endParaRPr lang="en-GB"/>
        </a:p>
      </dgm:t>
    </dgm:pt>
    <dgm:pt modelId="{0B5FCA5D-FD62-44D0-9048-D19F0C8F3BFB}" type="pres">
      <dgm:prSet presAssocID="{FEEA077C-1339-4EB2-A075-F115CE684424}" presName="connectorText" presStyleLbl="sibTrans2D1" presStyleIdx="2" presStyleCnt="3"/>
      <dgm:spPr/>
      <dgm:t>
        <a:bodyPr/>
        <a:lstStyle/>
        <a:p>
          <a:endParaRPr lang="en-GB"/>
        </a:p>
      </dgm:t>
    </dgm:pt>
  </dgm:ptLst>
  <dgm:cxnLst>
    <dgm:cxn modelId="{15401ABA-749C-401F-800E-B5B25703DDF4}" type="presOf" srcId="{53D18BD3-D0D2-4502-BCE7-C4AFAFA6F6D6}" destId="{AB51EF87-EBC9-4510-9439-2EA583B3E062}" srcOrd="0" destOrd="0" presId="urn:microsoft.com/office/officeart/2005/8/layout/cycle2"/>
    <dgm:cxn modelId="{AB1D13D6-E643-452A-971D-0D0758FDA4A5}" srcId="{0299BCCF-7143-43CA-9FF3-A3CE839EBFEF}" destId="{0A596784-5198-4040-B2A1-53305E1F4C0B}" srcOrd="1" destOrd="0" parTransId="{1F5EC7D3-815D-4F07-919A-B38E6E78B20B}" sibTransId="{926BEFE2-DD42-4BC1-A893-B83AD921FD34}"/>
    <dgm:cxn modelId="{6C902A23-549A-470E-9386-BDAC5E367F2D}" srcId="{0299BCCF-7143-43CA-9FF3-A3CE839EBFEF}" destId="{53D18BD3-D0D2-4502-BCE7-C4AFAFA6F6D6}" srcOrd="2" destOrd="0" parTransId="{870C5F0B-0AB8-4EC5-8E9B-E24BBFF611B3}" sibTransId="{FEEA077C-1339-4EB2-A075-F115CE684424}"/>
    <dgm:cxn modelId="{7D618E46-8752-437C-A95B-C44EC5785D3B}" type="presOf" srcId="{0A596784-5198-4040-B2A1-53305E1F4C0B}" destId="{81DC85A6-88C6-4C15-8D6C-16A32389F620}" srcOrd="0" destOrd="0" presId="urn:microsoft.com/office/officeart/2005/8/layout/cycle2"/>
    <dgm:cxn modelId="{AF33BB00-781B-4FD7-834C-06F72C79AE9F}" type="presOf" srcId="{21FA121D-6156-4222-A6A7-73AE7D72D5E1}" destId="{0BFEF939-B971-4074-A836-C22F573EDDF9}" srcOrd="0" destOrd="0" presId="urn:microsoft.com/office/officeart/2005/8/layout/cycle2"/>
    <dgm:cxn modelId="{C21AA4F8-B595-4E25-81C2-D7F5502CDF95}" type="presOf" srcId="{CB0CA892-70F7-43B6-8C33-0A97D3D3CE00}" destId="{FB1615AD-5A6C-455C-8998-7151E748C2AD}" srcOrd="0" destOrd="0" presId="urn:microsoft.com/office/officeart/2005/8/layout/cycle2"/>
    <dgm:cxn modelId="{A8FB4CB2-CCBD-4992-BCD9-6DBB9C7D41AB}" type="presOf" srcId="{CB0CA892-70F7-43B6-8C33-0A97D3D3CE00}" destId="{E813CD83-0CAB-4FD4-8CF6-B338F207D52A}" srcOrd="1" destOrd="0" presId="urn:microsoft.com/office/officeart/2005/8/layout/cycle2"/>
    <dgm:cxn modelId="{BDF770B8-9505-4C01-859D-9A8982ABD478}" type="presOf" srcId="{FEEA077C-1339-4EB2-A075-F115CE684424}" destId="{0B5FCA5D-FD62-44D0-9048-D19F0C8F3BFB}" srcOrd="1" destOrd="0" presId="urn:microsoft.com/office/officeart/2005/8/layout/cycle2"/>
    <dgm:cxn modelId="{DC2F76BD-D4E6-45CA-984A-CDEA9BB8D244}" type="presOf" srcId="{926BEFE2-DD42-4BC1-A893-B83AD921FD34}" destId="{BB3DDEEB-BDC0-443B-B49B-5C154F564579}" srcOrd="1" destOrd="0" presId="urn:microsoft.com/office/officeart/2005/8/layout/cycle2"/>
    <dgm:cxn modelId="{1F1A4069-9D03-4CF2-9D4D-DFD5D085463D}" type="presOf" srcId="{926BEFE2-DD42-4BC1-A893-B83AD921FD34}" destId="{EB77AFB7-3601-48B1-98B9-866B84C32E1A}" srcOrd="0" destOrd="0" presId="urn:microsoft.com/office/officeart/2005/8/layout/cycle2"/>
    <dgm:cxn modelId="{4D7E27F6-8D11-4BA3-998F-4C2D5F37A0CA}" type="presOf" srcId="{FEEA077C-1339-4EB2-A075-F115CE684424}" destId="{40A8C2C2-6240-4161-B311-C687ACE2FCF8}" srcOrd="0" destOrd="0" presId="urn:microsoft.com/office/officeart/2005/8/layout/cycle2"/>
    <dgm:cxn modelId="{C998B240-5D51-4000-B535-3CB41D681AEA}" srcId="{0299BCCF-7143-43CA-9FF3-A3CE839EBFEF}" destId="{21FA121D-6156-4222-A6A7-73AE7D72D5E1}" srcOrd="0" destOrd="0" parTransId="{A3B38BC4-0DC9-4649-ADE5-41885EA6C060}" sibTransId="{CB0CA892-70F7-43B6-8C33-0A97D3D3CE00}"/>
    <dgm:cxn modelId="{A10F5BD4-EE20-4FE1-BC5C-950C14CB6A9D}" type="presOf" srcId="{0299BCCF-7143-43CA-9FF3-A3CE839EBFEF}" destId="{829F0691-7CDA-464D-8318-E381627E5918}" srcOrd="0" destOrd="0" presId="urn:microsoft.com/office/officeart/2005/8/layout/cycle2"/>
    <dgm:cxn modelId="{EEB55B1E-A6BF-4C55-98DF-138D1BE9B214}" type="presParOf" srcId="{829F0691-7CDA-464D-8318-E381627E5918}" destId="{0BFEF939-B971-4074-A836-C22F573EDDF9}" srcOrd="0" destOrd="0" presId="urn:microsoft.com/office/officeart/2005/8/layout/cycle2"/>
    <dgm:cxn modelId="{2ABBFF6D-71FF-4872-A036-F0270EBA8996}" type="presParOf" srcId="{829F0691-7CDA-464D-8318-E381627E5918}" destId="{FB1615AD-5A6C-455C-8998-7151E748C2AD}" srcOrd="1" destOrd="0" presId="urn:microsoft.com/office/officeart/2005/8/layout/cycle2"/>
    <dgm:cxn modelId="{D86F3057-BF72-4AF9-8FE4-194EAE0C9310}" type="presParOf" srcId="{FB1615AD-5A6C-455C-8998-7151E748C2AD}" destId="{E813CD83-0CAB-4FD4-8CF6-B338F207D52A}" srcOrd="0" destOrd="0" presId="urn:microsoft.com/office/officeart/2005/8/layout/cycle2"/>
    <dgm:cxn modelId="{A40C1374-678D-431A-BB85-6C17AE9A2C75}" type="presParOf" srcId="{829F0691-7CDA-464D-8318-E381627E5918}" destId="{81DC85A6-88C6-4C15-8D6C-16A32389F620}" srcOrd="2" destOrd="0" presId="urn:microsoft.com/office/officeart/2005/8/layout/cycle2"/>
    <dgm:cxn modelId="{D11E8C4D-DF93-4873-BD81-1D5888A4EA39}" type="presParOf" srcId="{829F0691-7CDA-464D-8318-E381627E5918}" destId="{EB77AFB7-3601-48B1-98B9-866B84C32E1A}" srcOrd="3" destOrd="0" presId="urn:microsoft.com/office/officeart/2005/8/layout/cycle2"/>
    <dgm:cxn modelId="{78E75E44-6B8F-4CD5-A812-9B49C17B0E00}" type="presParOf" srcId="{EB77AFB7-3601-48B1-98B9-866B84C32E1A}" destId="{BB3DDEEB-BDC0-443B-B49B-5C154F564579}" srcOrd="0" destOrd="0" presId="urn:microsoft.com/office/officeart/2005/8/layout/cycle2"/>
    <dgm:cxn modelId="{C5641B48-815B-400B-B36B-09B160169FE3}" type="presParOf" srcId="{829F0691-7CDA-464D-8318-E381627E5918}" destId="{AB51EF87-EBC9-4510-9439-2EA583B3E062}" srcOrd="4" destOrd="0" presId="urn:microsoft.com/office/officeart/2005/8/layout/cycle2"/>
    <dgm:cxn modelId="{A1B93F19-4695-4643-8FCB-C8F417ADCADD}" type="presParOf" srcId="{829F0691-7CDA-464D-8318-E381627E5918}" destId="{40A8C2C2-6240-4161-B311-C687ACE2FCF8}" srcOrd="5" destOrd="0" presId="urn:microsoft.com/office/officeart/2005/8/layout/cycle2"/>
    <dgm:cxn modelId="{E3D5B988-79AF-46CE-AF69-8AA433CE4777}" type="presParOf" srcId="{40A8C2C2-6240-4161-B311-C687ACE2FCF8}" destId="{0B5FCA5D-FD62-44D0-9048-D19F0C8F3BF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FEF939-B971-4074-A836-C22F573EDDF9}">
      <dsp:nvSpPr>
        <dsp:cNvPr id="0" name=""/>
        <dsp:cNvSpPr/>
      </dsp:nvSpPr>
      <dsp:spPr>
        <a:xfrm>
          <a:off x="1395821" y="126682"/>
          <a:ext cx="1856556" cy="1856556"/>
        </a:xfrm>
        <a:prstGeom prst="ellipse">
          <a:avLst/>
        </a:prstGeom>
        <a:solidFill>
          <a:srgbClr val="F5791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Beliefs and values lead to actions that create a positive care culture</a:t>
          </a:r>
          <a:endParaRPr lang="en-GB" sz="1400" kern="1200" dirty="0">
            <a:latin typeface="Arial" panose="020B0604020202020204" pitchFamily="34" charset="0"/>
            <a:cs typeface="Arial" panose="020B0604020202020204" pitchFamily="34" charset="0"/>
          </a:endParaRPr>
        </a:p>
      </dsp:txBody>
      <dsp:txXfrm>
        <a:off x="1667707" y="398568"/>
        <a:ext cx="1312784" cy="1312784"/>
      </dsp:txXfrm>
    </dsp:sp>
    <dsp:sp modelId="{FB1615AD-5A6C-455C-8998-7151E748C2AD}">
      <dsp:nvSpPr>
        <dsp:cNvPr id="0" name=""/>
        <dsp:cNvSpPr/>
      </dsp:nvSpPr>
      <dsp:spPr>
        <a:xfrm rot="3600000">
          <a:off x="2767241" y="1937564"/>
          <a:ext cx="494621" cy="626587"/>
        </a:xfrm>
        <a:prstGeom prst="rightArrow">
          <a:avLst>
            <a:gd name="adj1" fmla="val 60000"/>
            <a:gd name="adj2" fmla="val 50000"/>
          </a:avLst>
        </a:prstGeom>
        <a:solidFill>
          <a:schemeClr val="accent6">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latin typeface="Arial" panose="020B0604020202020204" pitchFamily="34" charset="0"/>
            <a:cs typeface="Arial" panose="020B0604020202020204" pitchFamily="34" charset="0"/>
          </a:endParaRPr>
        </a:p>
      </dsp:txBody>
      <dsp:txXfrm>
        <a:off x="2804338" y="1998628"/>
        <a:ext cx="346235" cy="375953"/>
      </dsp:txXfrm>
    </dsp:sp>
    <dsp:sp modelId="{81DC85A6-88C6-4C15-8D6C-16A32389F620}">
      <dsp:nvSpPr>
        <dsp:cNvPr id="0" name=""/>
        <dsp:cNvSpPr/>
      </dsp:nvSpPr>
      <dsp:spPr>
        <a:xfrm>
          <a:off x="2790723" y="2542723"/>
          <a:ext cx="1856556" cy="1856556"/>
        </a:xfrm>
        <a:prstGeom prst="ellipse">
          <a:avLst/>
        </a:prstGeom>
        <a:solidFill>
          <a:srgbClr val="C2006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Positive care culture enables norms and assumptions of care practice</a:t>
          </a:r>
          <a:endParaRPr lang="en-GB" sz="1400" kern="1200" dirty="0">
            <a:latin typeface="Arial" panose="020B0604020202020204" pitchFamily="34" charset="0"/>
            <a:cs typeface="Arial" panose="020B0604020202020204" pitchFamily="34" charset="0"/>
          </a:endParaRPr>
        </a:p>
      </dsp:txBody>
      <dsp:txXfrm>
        <a:off x="3062609" y="2814609"/>
        <a:ext cx="1312784" cy="1312784"/>
      </dsp:txXfrm>
    </dsp:sp>
    <dsp:sp modelId="{EB77AFB7-3601-48B1-98B9-866B84C32E1A}">
      <dsp:nvSpPr>
        <dsp:cNvPr id="0" name=""/>
        <dsp:cNvSpPr/>
      </dsp:nvSpPr>
      <dsp:spPr>
        <a:xfrm rot="10800000">
          <a:off x="2090788" y="3157708"/>
          <a:ext cx="494621" cy="626587"/>
        </a:xfrm>
        <a:prstGeom prst="rightArrow">
          <a:avLst>
            <a:gd name="adj1" fmla="val 60000"/>
            <a:gd name="adj2" fmla="val 50000"/>
          </a:avLst>
        </a:prstGeom>
        <a:solidFill>
          <a:srgbClr val="C2006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latin typeface="Arial" panose="020B0604020202020204" pitchFamily="34" charset="0"/>
            <a:cs typeface="Arial" panose="020B0604020202020204" pitchFamily="34" charset="0"/>
          </a:endParaRPr>
        </a:p>
      </dsp:txBody>
      <dsp:txXfrm rot="10800000">
        <a:off x="2239174" y="3283025"/>
        <a:ext cx="346235" cy="375953"/>
      </dsp:txXfrm>
    </dsp:sp>
    <dsp:sp modelId="{AB51EF87-EBC9-4510-9439-2EA583B3E062}">
      <dsp:nvSpPr>
        <dsp:cNvPr id="0" name=""/>
        <dsp:cNvSpPr/>
      </dsp:nvSpPr>
      <dsp:spPr>
        <a:xfrm>
          <a:off x="919" y="2542723"/>
          <a:ext cx="1856556" cy="1856556"/>
        </a:xfrm>
        <a:prstGeom prst="ellipse">
          <a:avLst/>
        </a:prstGeom>
        <a:solidFill>
          <a:srgbClr val="0091D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Norms of care practice reinforce beliefs, values and actions</a:t>
          </a:r>
        </a:p>
      </dsp:txBody>
      <dsp:txXfrm>
        <a:off x="272805" y="2814609"/>
        <a:ext cx="1312784" cy="1312784"/>
      </dsp:txXfrm>
    </dsp:sp>
    <dsp:sp modelId="{40A8C2C2-6240-4161-B311-C687ACE2FCF8}">
      <dsp:nvSpPr>
        <dsp:cNvPr id="0" name=""/>
        <dsp:cNvSpPr/>
      </dsp:nvSpPr>
      <dsp:spPr>
        <a:xfrm rot="18000000">
          <a:off x="1372339" y="1961810"/>
          <a:ext cx="494621" cy="626587"/>
        </a:xfrm>
        <a:prstGeom prst="rightArrow">
          <a:avLst>
            <a:gd name="adj1" fmla="val 60000"/>
            <a:gd name="adj2" fmla="val 50000"/>
          </a:avLst>
        </a:prstGeom>
        <a:solidFill>
          <a:srgbClr val="0091D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latin typeface="Arial" panose="020B0604020202020204" pitchFamily="34" charset="0"/>
            <a:cs typeface="Arial" panose="020B0604020202020204" pitchFamily="34" charset="0"/>
          </a:endParaRPr>
        </a:p>
      </dsp:txBody>
      <dsp:txXfrm>
        <a:off x="1409436" y="2151380"/>
        <a:ext cx="346235" cy="37595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1263" cy="49276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05482" y="0"/>
            <a:ext cx="2911263" cy="492760"/>
          </a:xfrm>
          <a:prstGeom prst="rect">
            <a:avLst/>
          </a:prstGeom>
        </p:spPr>
        <p:txBody>
          <a:bodyPr vert="horz" lIns="91440" tIns="45720" rIns="91440" bIns="45720" rtlCol="0"/>
          <a:lstStyle>
            <a:lvl1pPr algn="r">
              <a:defRPr sz="1200"/>
            </a:lvl1pPr>
          </a:lstStyle>
          <a:p>
            <a:fld id="{15AA95F8-66C0-42C5-AC7F-C6469CC21A6C}" type="datetimeFigureOut">
              <a:rPr lang="en-GB" smtClean="0"/>
              <a:t>28/10/2015</a:t>
            </a:fld>
            <a:endParaRPr lang="en-GB"/>
          </a:p>
        </p:txBody>
      </p:sp>
      <p:sp>
        <p:nvSpPr>
          <p:cNvPr id="4" name="Footer Placeholder 3"/>
          <p:cNvSpPr>
            <a:spLocks noGrp="1"/>
          </p:cNvSpPr>
          <p:nvPr>
            <p:ph type="ftr" sz="quarter" idx="2"/>
          </p:nvPr>
        </p:nvSpPr>
        <p:spPr>
          <a:xfrm>
            <a:off x="0" y="9360730"/>
            <a:ext cx="2911263" cy="49276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05482" y="9360730"/>
            <a:ext cx="2911263" cy="492760"/>
          </a:xfrm>
          <a:prstGeom prst="rect">
            <a:avLst/>
          </a:prstGeom>
        </p:spPr>
        <p:txBody>
          <a:bodyPr vert="horz" lIns="91440" tIns="45720" rIns="91440" bIns="45720" rtlCol="0" anchor="b"/>
          <a:lstStyle>
            <a:lvl1pPr algn="r">
              <a:defRPr sz="1200"/>
            </a:lvl1pPr>
          </a:lstStyle>
          <a:p>
            <a:fld id="{94DE34D9-2FE9-41B5-8679-16DC340F61E8}" type="slidenum">
              <a:rPr lang="en-GB" smtClean="0"/>
              <a:t>‹#›</a:t>
            </a:fld>
            <a:endParaRPr lang="en-GB"/>
          </a:p>
        </p:txBody>
      </p:sp>
    </p:spTree>
    <p:extLst>
      <p:ext uri="{BB962C8B-B14F-4D97-AF65-F5344CB8AC3E}">
        <p14:creationId xmlns:p14="http://schemas.microsoft.com/office/powerpoint/2010/main" val="29931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1475" cy="4921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05238" y="0"/>
            <a:ext cx="2911475" cy="492125"/>
          </a:xfrm>
          <a:prstGeom prst="rect">
            <a:avLst/>
          </a:prstGeom>
        </p:spPr>
        <p:txBody>
          <a:bodyPr vert="horz" lIns="91440" tIns="45720" rIns="91440" bIns="45720" rtlCol="0"/>
          <a:lstStyle>
            <a:lvl1pPr algn="r">
              <a:defRPr sz="1200"/>
            </a:lvl1pPr>
          </a:lstStyle>
          <a:p>
            <a:fld id="{DE48CB1E-AA4A-4233-9246-355041C9A0DB}" type="datetimeFigureOut">
              <a:rPr lang="en-GB" smtClean="0"/>
              <a:t>28/10/2015</a:t>
            </a:fld>
            <a:endParaRPr lang="en-GB"/>
          </a:p>
        </p:txBody>
      </p:sp>
      <p:sp>
        <p:nvSpPr>
          <p:cNvPr id="4" name="Slide Image Placeholder 3"/>
          <p:cNvSpPr>
            <a:spLocks noGrp="1" noRot="1" noChangeAspect="1"/>
          </p:cNvSpPr>
          <p:nvPr>
            <p:ph type="sldImg" idx="2"/>
          </p:nvPr>
        </p:nvSpPr>
        <p:spPr>
          <a:xfrm>
            <a:off x="895350" y="739775"/>
            <a:ext cx="4927600" cy="36957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1513" y="4681538"/>
            <a:ext cx="5375275" cy="44338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61488"/>
            <a:ext cx="2911475" cy="4921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05238" y="9361488"/>
            <a:ext cx="2911475" cy="492125"/>
          </a:xfrm>
          <a:prstGeom prst="rect">
            <a:avLst/>
          </a:prstGeom>
        </p:spPr>
        <p:txBody>
          <a:bodyPr vert="horz" lIns="91440" tIns="45720" rIns="91440" bIns="45720" rtlCol="0" anchor="b"/>
          <a:lstStyle>
            <a:lvl1pPr algn="r">
              <a:defRPr sz="1200"/>
            </a:lvl1pPr>
          </a:lstStyle>
          <a:p>
            <a:fld id="{80DC90E8-1BE3-4BE6-A1EB-A4F9C24B4ECC}" type="slidenum">
              <a:rPr lang="en-GB" smtClean="0"/>
              <a:t>‹#›</a:t>
            </a:fld>
            <a:endParaRPr lang="en-GB"/>
          </a:p>
        </p:txBody>
      </p:sp>
    </p:spTree>
    <p:extLst>
      <p:ext uri="{BB962C8B-B14F-4D97-AF65-F5344CB8AC3E}">
        <p14:creationId xmlns:p14="http://schemas.microsoft.com/office/powerpoint/2010/main" val="1303039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Overview of the project: background of integrated care demonstrator site</a:t>
            </a:r>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a:t>
            </a:fld>
            <a:endParaRPr lang="en-GB"/>
          </a:p>
        </p:txBody>
      </p:sp>
    </p:spTree>
    <p:extLst>
      <p:ext uri="{BB962C8B-B14F-4D97-AF65-F5344CB8AC3E}">
        <p14:creationId xmlns:p14="http://schemas.microsoft.com/office/powerpoint/2010/main" val="1930010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Independent sector</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10</a:t>
            </a:fld>
            <a:endParaRPr lang="en-GB"/>
          </a:p>
        </p:txBody>
      </p:sp>
    </p:spTree>
    <p:extLst>
      <p:ext uri="{BB962C8B-B14F-4D97-AF65-F5344CB8AC3E}">
        <p14:creationId xmlns:p14="http://schemas.microsoft.com/office/powerpoint/2010/main" val="2066466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11</a:t>
            </a:fld>
            <a:endParaRPr lang="en-GB"/>
          </a:p>
        </p:txBody>
      </p:sp>
    </p:spTree>
    <p:extLst>
      <p:ext uri="{BB962C8B-B14F-4D97-AF65-F5344CB8AC3E}">
        <p14:creationId xmlns:p14="http://schemas.microsoft.com/office/powerpoint/2010/main" val="1475966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12</a:t>
            </a:fld>
            <a:endParaRPr lang="en-GB"/>
          </a:p>
        </p:txBody>
      </p:sp>
    </p:spTree>
    <p:extLst>
      <p:ext uri="{BB962C8B-B14F-4D97-AF65-F5344CB8AC3E}">
        <p14:creationId xmlns:p14="http://schemas.microsoft.com/office/powerpoint/2010/main" val="28448851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13</a:t>
            </a:fld>
            <a:endParaRPr lang="en-GB"/>
          </a:p>
        </p:txBody>
      </p:sp>
    </p:spTree>
    <p:extLst>
      <p:ext uri="{BB962C8B-B14F-4D97-AF65-F5344CB8AC3E}">
        <p14:creationId xmlns:p14="http://schemas.microsoft.com/office/powerpoint/2010/main" val="1693469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14</a:t>
            </a:fld>
            <a:endParaRPr lang="en-GB"/>
          </a:p>
        </p:txBody>
      </p:sp>
    </p:spTree>
    <p:extLst>
      <p:ext uri="{BB962C8B-B14F-4D97-AF65-F5344CB8AC3E}">
        <p14:creationId xmlns:p14="http://schemas.microsoft.com/office/powerpoint/2010/main" val="1397153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0DC90E8-1BE3-4BE6-A1EB-A4F9C24B4ECC}" type="slidenum">
              <a:rPr lang="en-GB" smtClean="0"/>
              <a:t>15</a:t>
            </a:fld>
            <a:endParaRPr lang="en-GB"/>
          </a:p>
        </p:txBody>
      </p:sp>
    </p:spTree>
    <p:extLst>
      <p:ext uri="{BB962C8B-B14F-4D97-AF65-F5344CB8AC3E}">
        <p14:creationId xmlns:p14="http://schemas.microsoft.com/office/powerpoint/2010/main" val="3731120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Arial" panose="020B0604020202020204" pitchFamily="34" charset="0"/>
                <a:cs typeface="Arial" panose="020B0604020202020204" pitchFamily="34" charset="0"/>
              </a:rPr>
              <a:t>Overview of the project: Key outcomes including metric</a:t>
            </a:r>
            <a:r>
              <a:rPr lang="en-GB" baseline="0" dirty="0" smtClean="0">
                <a:latin typeface="Arial" panose="020B0604020202020204" pitchFamily="34" charset="0"/>
                <a:cs typeface="Arial" panose="020B0604020202020204" pitchFamily="34" charset="0"/>
              </a:rPr>
              <a:t> improvements</a:t>
            </a:r>
            <a:endParaRPr lang="en-GB"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Arial" panose="020B0604020202020204" pitchFamily="34" charset="0"/>
                <a:cs typeface="Arial" panose="020B0604020202020204" pitchFamily="34" charset="0"/>
              </a:rPr>
              <a:t>The metrics are impacted by multiple factors, and the direct influence of better quality in, and integration with, the care home sector, will only be able to be seen longer term.  It is not possible to break down the metrics specifically for patients in care homes.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latin typeface="Arial" panose="020B0604020202020204" pitchFamily="34" charset="0"/>
              <a:cs typeface="Arial" panose="020B0604020202020204" pitchFamily="34" charset="0"/>
            </a:endParaRPr>
          </a:p>
          <a:p>
            <a:r>
              <a:rPr lang="en-GB" sz="1200" b="1" kern="1200" dirty="0" smtClean="0">
                <a:solidFill>
                  <a:schemeClr val="tx1"/>
                </a:solidFill>
                <a:effectLst/>
                <a:latin typeface="+mn-lt"/>
                <a:ea typeface="+mn-ea"/>
                <a:cs typeface="+mn-cs"/>
              </a:rPr>
              <a:t>Evaluation of the Project</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Achievements to date:</a:t>
            </a:r>
          </a:p>
          <a:p>
            <a:pPr lvl="0"/>
            <a:r>
              <a:rPr lang="en-GB" sz="1200" kern="1200" dirty="0" smtClean="0">
                <a:solidFill>
                  <a:schemeClr val="tx1"/>
                </a:solidFill>
                <a:effectLst/>
                <a:latin typeface="+mn-lt"/>
                <a:ea typeface="+mn-ea"/>
                <a:cs typeface="+mn-cs"/>
              </a:rPr>
              <a:t>Set up of collaboration networks</a:t>
            </a:r>
          </a:p>
          <a:p>
            <a:pPr lvl="0"/>
            <a:r>
              <a:rPr lang="en-GB" sz="1200" kern="1200" dirty="0" smtClean="0">
                <a:solidFill>
                  <a:schemeClr val="tx1"/>
                </a:solidFill>
                <a:effectLst/>
                <a:latin typeface="+mn-lt"/>
                <a:ea typeface="+mn-ea"/>
                <a:cs typeface="+mn-cs"/>
              </a:rPr>
              <a:t>Establishment of technological access improvements</a:t>
            </a:r>
          </a:p>
          <a:p>
            <a:r>
              <a:rPr lang="en-GB" sz="1200" kern="1200" dirty="0" smtClean="0">
                <a:solidFill>
                  <a:schemeClr val="tx1"/>
                </a:solidFill>
                <a:effectLst/>
                <a:latin typeface="+mn-lt"/>
                <a:ea typeface="+mn-ea"/>
                <a:cs typeface="+mn-cs"/>
              </a:rPr>
              <a:t>Enhanced relationships across the board</a:t>
            </a:r>
            <a:endParaRPr lang="en-GB" sz="1200" dirty="0" smtClean="0">
              <a:latin typeface="Arial" panose="020B0604020202020204" pitchFamily="34" charset="0"/>
              <a:cs typeface="Arial" panose="020B0604020202020204" pitchFamily="34" charset="0"/>
            </a:endParaRPr>
          </a:p>
          <a:p>
            <a:endParaRPr lang="en-GB" dirty="0" smtClean="0"/>
          </a:p>
          <a:p>
            <a:endParaRPr lang="en-GB" dirty="0" smtClean="0"/>
          </a:p>
          <a:p>
            <a:pPr lvl="1">
              <a:buClr>
                <a:schemeClr val="accent1">
                  <a:lumMod val="75000"/>
                </a:schemeClr>
              </a:buClr>
              <a:buFont typeface="Arial" panose="020B0604020202020204" pitchFamily="34" charset="0"/>
              <a:buChar char="•"/>
            </a:pPr>
            <a:r>
              <a:rPr lang="en-GB" sz="2000" dirty="0" smtClean="0">
                <a:latin typeface="Arial" panose="020B0604020202020204" pitchFamily="34" charset="0"/>
                <a:cs typeface="Arial" panose="020B0604020202020204" pitchFamily="34" charset="0"/>
              </a:rPr>
              <a:t>Step up, step down – increase in provision and utilisation of beds (34 more actual beds, and 28 more virtual beds, providing a total of 106 actual and 143 virtual)</a:t>
            </a:r>
          </a:p>
          <a:p>
            <a:pPr lvl="1">
              <a:buClr>
                <a:schemeClr val="accent1">
                  <a:lumMod val="75000"/>
                </a:schemeClr>
              </a:buClr>
              <a:buFont typeface="Arial" panose="020B0604020202020204" pitchFamily="34" charset="0"/>
              <a:buChar char="•"/>
            </a:pPr>
            <a:r>
              <a:rPr lang="en-GB" sz="2000" dirty="0" smtClean="0">
                <a:latin typeface="Arial" panose="020B0604020202020204" pitchFamily="34" charset="0"/>
                <a:cs typeface="Arial" panose="020B0604020202020204" pitchFamily="34" charset="0"/>
              </a:rPr>
              <a:t>Ambulatory care – reduction in non-elective admissions of 12% for patients suffering from COPD (to June 15 – awaiting further data)</a:t>
            </a:r>
          </a:p>
          <a:p>
            <a:pPr lvl="1">
              <a:buClr>
                <a:schemeClr val="accent1">
                  <a:lumMod val="75000"/>
                </a:schemeClr>
              </a:buClr>
              <a:buFont typeface="Arial" panose="020B0604020202020204" pitchFamily="34" charset="0"/>
              <a:buChar char="•"/>
            </a:pPr>
            <a:r>
              <a:rPr lang="en-GB" sz="2000" dirty="0" smtClean="0">
                <a:latin typeface="Arial" panose="020B0604020202020204" pitchFamily="34" charset="0"/>
                <a:cs typeface="Arial" panose="020B0604020202020204" pitchFamily="34" charset="0"/>
              </a:rPr>
              <a:t>INT – reduction of multiple admissions for over 75s and admissions for patients with long term conditions – awaiting data</a:t>
            </a:r>
          </a:p>
          <a:p>
            <a:endParaRPr lang="en-GB" sz="8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16</a:t>
            </a:fld>
            <a:endParaRPr lang="en-GB"/>
          </a:p>
        </p:txBody>
      </p:sp>
    </p:spTree>
    <p:extLst>
      <p:ext uri="{BB962C8B-B14F-4D97-AF65-F5344CB8AC3E}">
        <p14:creationId xmlns:p14="http://schemas.microsoft.com/office/powerpoint/2010/main" val="3781704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0DC90E8-1BE3-4BE6-A1EB-A4F9C24B4ECC}" type="slidenum">
              <a:rPr lang="en-GB" smtClean="0"/>
              <a:t>17</a:t>
            </a:fld>
            <a:endParaRPr lang="en-GB"/>
          </a:p>
        </p:txBody>
      </p:sp>
    </p:spTree>
    <p:extLst>
      <p:ext uri="{BB962C8B-B14F-4D97-AF65-F5344CB8AC3E}">
        <p14:creationId xmlns:p14="http://schemas.microsoft.com/office/powerpoint/2010/main" val="38951936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18</a:t>
            </a:fld>
            <a:endParaRPr lang="en-GB"/>
          </a:p>
        </p:txBody>
      </p:sp>
    </p:spTree>
    <p:extLst>
      <p:ext uri="{BB962C8B-B14F-4D97-AF65-F5344CB8AC3E}">
        <p14:creationId xmlns:p14="http://schemas.microsoft.com/office/powerpoint/2010/main" val="2447494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Setting the scene</a:t>
            </a:r>
            <a:r>
              <a:rPr lang="en-GB" baseline="0" dirty="0" smtClean="0"/>
              <a:t> for the discussion element</a:t>
            </a:r>
            <a:endParaRPr lang="en-GB" dirty="0" smtClean="0"/>
          </a:p>
          <a:p>
            <a:endParaRPr lang="en-GB" dirty="0" smtClean="0"/>
          </a:p>
          <a:p>
            <a:r>
              <a:rPr lang="en-GB" dirty="0" smtClean="0"/>
              <a:t>Facilitate</a:t>
            </a:r>
            <a:r>
              <a:rPr lang="en-GB" baseline="0" dirty="0" smtClean="0"/>
              <a:t> a group discussion for developing an integrated care workforce toolkit – </a:t>
            </a:r>
            <a:r>
              <a:rPr lang="en-GB" b="1" baseline="0" dirty="0" smtClean="0"/>
              <a:t>how does culture resonate with the challenges and outputs of our project?</a:t>
            </a:r>
          </a:p>
          <a:p>
            <a:endParaRPr lang="en-GB" b="1" baseline="0" dirty="0" smtClean="0"/>
          </a:p>
          <a:p>
            <a:r>
              <a:rPr lang="en-GB" b="1" baseline="0" dirty="0" smtClean="0"/>
              <a:t>Workshop</a:t>
            </a:r>
          </a:p>
          <a:p>
            <a:endParaRPr lang="en-GB" b="1" baseline="0" dirty="0" smtClean="0"/>
          </a:p>
          <a:p>
            <a:pPr marL="228600" indent="-228600">
              <a:buAutoNum type="arabicPeriod"/>
            </a:pPr>
            <a:r>
              <a:rPr lang="en-GB" b="1" baseline="0" dirty="0" smtClean="0"/>
              <a:t>Flip chart</a:t>
            </a:r>
          </a:p>
          <a:p>
            <a:pPr marL="228600" indent="-228600">
              <a:buAutoNum type="arabicPeriod"/>
            </a:pPr>
            <a:r>
              <a:rPr lang="en-GB" b="1" baseline="0" dirty="0" err="1" smtClean="0"/>
              <a:t>Ketso</a:t>
            </a:r>
            <a:endParaRPr lang="en-GB" b="1" baseline="0" dirty="0" smtClean="0"/>
          </a:p>
          <a:p>
            <a:pPr marL="228600" indent="-228600">
              <a:buAutoNum type="arabicPeriod"/>
            </a:pPr>
            <a:r>
              <a:rPr lang="en-GB" b="1" baseline="0" dirty="0" smtClean="0"/>
              <a:t>Flip Chart</a:t>
            </a:r>
          </a:p>
          <a:p>
            <a:endParaRPr lang="en-GB" b="1" dirty="0"/>
          </a:p>
        </p:txBody>
      </p:sp>
      <p:sp>
        <p:nvSpPr>
          <p:cNvPr id="4" name="Slide Number Placeholder 3"/>
          <p:cNvSpPr>
            <a:spLocks noGrp="1"/>
          </p:cNvSpPr>
          <p:nvPr>
            <p:ph type="sldNum" sz="quarter" idx="10"/>
          </p:nvPr>
        </p:nvSpPr>
        <p:spPr/>
        <p:txBody>
          <a:bodyPr/>
          <a:lstStyle/>
          <a:p>
            <a:fld id="{80DC90E8-1BE3-4BE6-A1EB-A4F9C24B4ECC}" type="slidenum">
              <a:rPr lang="en-GB" smtClean="0"/>
              <a:t>20</a:t>
            </a:fld>
            <a:endParaRPr lang="en-GB"/>
          </a:p>
        </p:txBody>
      </p:sp>
    </p:spTree>
    <p:extLst>
      <p:ext uri="{BB962C8B-B14F-4D97-AF65-F5344CB8AC3E}">
        <p14:creationId xmlns:p14="http://schemas.microsoft.com/office/powerpoint/2010/main" val="4037283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background of integrated care demonstrator site</a:t>
            </a:r>
          </a:p>
          <a:p>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rPr>
              <a:t>In recent years, a number of reports have been published that have cast the spotlight on the quality of care patients have experienced. More often than not these reports have been negative and have highlighted failings in our systems, many of which can be attributed to the culture of care in organisations. </a:t>
            </a:r>
          </a:p>
          <a:p>
            <a:endPar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rPr>
              <a:t>These reports do not make comfortable reading and, in the majority of cases, the failings and the negative impact on patients and staff could have been prevented. The lack of a consistent culture of care and compassion can impede the spread of good practice across organisations and result in devastating experiences for patients, their loved ones and the staff caring for them.</a:t>
            </a:r>
            <a:endParaRPr lang="en-GB" sz="1200" dirty="0" smtClean="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2</a:t>
            </a:fld>
            <a:endParaRPr lang="en-GB"/>
          </a:p>
        </p:txBody>
      </p:sp>
    </p:spTree>
    <p:extLst>
      <p:ext uri="{BB962C8B-B14F-4D97-AF65-F5344CB8AC3E}">
        <p14:creationId xmlns:p14="http://schemas.microsoft.com/office/powerpoint/2010/main" val="1294702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0DC90E8-1BE3-4BE6-A1EB-A4F9C24B4ECC}" type="slidenum">
              <a:rPr lang="en-GB" smtClean="0"/>
              <a:t>21</a:t>
            </a:fld>
            <a:endParaRPr lang="en-GB"/>
          </a:p>
        </p:txBody>
      </p:sp>
    </p:spTree>
    <p:extLst>
      <p:ext uri="{BB962C8B-B14F-4D97-AF65-F5344CB8AC3E}">
        <p14:creationId xmlns:p14="http://schemas.microsoft.com/office/powerpoint/2010/main" val="93393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Overview of the project: background of integrated care demonstrator site</a:t>
            </a:r>
          </a:p>
          <a:p>
            <a:endParaRPr lang="en-GB" dirty="0" smtClean="0"/>
          </a:p>
          <a:p>
            <a:r>
              <a:rPr lang="en-GB" dirty="0" smtClean="0"/>
              <a:t>Culture eats strategy for breakfast</a:t>
            </a:r>
          </a:p>
          <a:p>
            <a:endParaRPr lang="en-GB" dirty="0" smtClean="0"/>
          </a:p>
          <a:p>
            <a:r>
              <a:rPr lang="en-GB" dirty="0" smtClean="0"/>
              <a:t>QSGs</a:t>
            </a:r>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3</a:t>
            </a:fld>
            <a:endParaRPr lang="en-GB"/>
          </a:p>
        </p:txBody>
      </p:sp>
    </p:spTree>
    <p:extLst>
      <p:ext uri="{BB962C8B-B14F-4D97-AF65-F5344CB8AC3E}">
        <p14:creationId xmlns:p14="http://schemas.microsoft.com/office/powerpoint/2010/main" val="1551391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background of integrated care demonstrator site</a:t>
            </a:r>
          </a:p>
          <a:p>
            <a:endParaRPr lang="en-GB" sz="1200" b="1" i="0" u="none" strike="noStrike" kern="1200" baseline="0" dirty="0" smtClean="0">
              <a:solidFill>
                <a:schemeClr val="tx1"/>
              </a:solidFill>
              <a:latin typeface="+mn-lt"/>
              <a:ea typeface="+mn-ea"/>
              <a:cs typeface="+mn-cs"/>
            </a:endParaRPr>
          </a:p>
          <a:p>
            <a:endParaRPr lang="en-GB" sz="1200" b="1"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Design of the Culture of Care Barometer</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The elements underpinning the design of the tool reflect themes identified from previous research as strongly linked with staff commitment, engagement and productivity.</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These were:</a:t>
            </a:r>
          </a:p>
          <a:p>
            <a:endParaRPr lang="en-GB" sz="1200" b="1"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the resources to deliver quality care</a:t>
            </a:r>
          </a:p>
          <a:p>
            <a:r>
              <a:rPr lang="en-GB" sz="1200" b="0" i="0" u="none" strike="noStrike" kern="1200" baseline="0" dirty="0" smtClean="0">
                <a:solidFill>
                  <a:schemeClr val="tx1"/>
                </a:solidFill>
                <a:latin typeface="+mn-lt"/>
                <a:ea typeface="+mn-ea"/>
                <a:cs typeface="+mn-cs"/>
              </a:rPr>
              <a:t>• the support needed to do a good job</a:t>
            </a:r>
          </a:p>
          <a:p>
            <a:r>
              <a:rPr lang="en-GB" sz="1200" b="0" i="0" u="none" strike="noStrike" kern="1200" baseline="0" dirty="0" smtClean="0">
                <a:solidFill>
                  <a:schemeClr val="tx1"/>
                </a:solidFill>
                <a:latin typeface="+mn-lt"/>
                <a:ea typeface="+mn-ea"/>
                <a:cs typeface="+mn-cs"/>
              </a:rPr>
              <a:t>• a worthwhile job that offers the chance to develop </a:t>
            </a:r>
          </a:p>
          <a:p>
            <a:r>
              <a:rPr lang="en-GB" sz="1200" b="0" i="0" u="none" strike="noStrike" kern="1200" baseline="0" dirty="0" smtClean="0">
                <a:solidFill>
                  <a:schemeClr val="tx1"/>
                </a:solidFill>
                <a:latin typeface="+mn-lt"/>
                <a:ea typeface="+mn-ea"/>
                <a:cs typeface="+mn-cs"/>
              </a:rPr>
              <a:t>• the opportunity to improve team working</a:t>
            </a:r>
            <a:endParaRPr lang="en-GB"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0DC90E8-1BE3-4BE6-A1EB-A4F9C24B4ECC}" type="slidenum">
              <a:rPr lang="en-GB" smtClean="0"/>
              <a:t>4</a:t>
            </a:fld>
            <a:endParaRPr lang="en-GB"/>
          </a:p>
        </p:txBody>
      </p:sp>
    </p:spTree>
    <p:extLst>
      <p:ext uri="{BB962C8B-B14F-4D97-AF65-F5344CB8AC3E}">
        <p14:creationId xmlns:p14="http://schemas.microsoft.com/office/powerpoint/2010/main" val="1280493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background of integrated care demonstrator site</a:t>
            </a: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5</a:t>
            </a:fld>
            <a:endParaRPr lang="en-GB"/>
          </a:p>
        </p:txBody>
      </p:sp>
    </p:spTree>
    <p:extLst>
      <p:ext uri="{BB962C8B-B14F-4D97-AF65-F5344CB8AC3E}">
        <p14:creationId xmlns:p14="http://schemas.microsoft.com/office/powerpoint/2010/main" val="3251455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background of integrated care demonstrator site</a:t>
            </a: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6</a:t>
            </a:fld>
            <a:endParaRPr lang="en-GB"/>
          </a:p>
        </p:txBody>
      </p:sp>
    </p:spTree>
    <p:extLst>
      <p:ext uri="{BB962C8B-B14F-4D97-AF65-F5344CB8AC3E}">
        <p14:creationId xmlns:p14="http://schemas.microsoft.com/office/powerpoint/2010/main" val="3935341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Details of the product, process or learning gained from the demonstrator</a:t>
            </a: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7</a:t>
            </a:fld>
            <a:endParaRPr lang="en-GB"/>
          </a:p>
        </p:txBody>
      </p:sp>
    </p:spTree>
    <p:extLst>
      <p:ext uri="{BB962C8B-B14F-4D97-AF65-F5344CB8AC3E}">
        <p14:creationId xmlns:p14="http://schemas.microsoft.com/office/powerpoint/2010/main" val="622592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Details of the product, process or learning gained from the demonstrator</a:t>
            </a:r>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8</a:t>
            </a:fld>
            <a:endParaRPr lang="en-GB"/>
          </a:p>
        </p:txBody>
      </p:sp>
    </p:spTree>
    <p:extLst>
      <p:ext uri="{BB962C8B-B14F-4D97-AF65-F5344CB8AC3E}">
        <p14:creationId xmlns:p14="http://schemas.microsoft.com/office/powerpoint/2010/main" val="3269768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Overview of the project: Key outcomes including metric</a:t>
            </a:r>
            <a:r>
              <a:rPr lang="en-GB" baseline="0" dirty="0" smtClean="0"/>
              <a:t> improvements</a:t>
            </a:r>
            <a:endParaRPr lang="en-GB" dirty="0" smtClean="0"/>
          </a:p>
          <a:p>
            <a:endParaRPr lang="en-GB" dirty="0"/>
          </a:p>
        </p:txBody>
      </p:sp>
      <p:sp>
        <p:nvSpPr>
          <p:cNvPr id="4" name="Slide Number Placeholder 3"/>
          <p:cNvSpPr>
            <a:spLocks noGrp="1"/>
          </p:cNvSpPr>
          <p:nvPr>
            <p:ph type="sldNum" sz="quarter" idx="10"/>
          </p:nvPr>
        </p:nvSpPr>
        <p:spPr/>
        <p:txBody>
          <a:bodyPr/>
          <a:lstStyle/>
          <a:p>
            <a:fld id="{80DC90E8-1BE3-4BE6-A1EB-A4F9C24B4ECC}" type="slidenum">
              <a:rPr lang="en-GB" smtClean="0"/>
              <a:t>9</a:t>
            </a:fld>
            <a:endParaRPr lang="en-GB"/>
          </a:p>
        </p:txBody>
      </p:sp>
    </p:spTree>
    <p:extLst>
      <p:ext uri="{BB962C8B-B14F-4D97-AF65-F5344CB8AC3E}">
        <p14:creationId xmlns:p14="http://schemas.microsoft.com/office/powerpoint/2010/main" val="2380617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CAcQjRxqFQoTCPKl7oe-zsgCFcg5FAodxeQBGQ&amp;url=http://everything4writers.tumblr.com/post/125795861326/cultural-heritage-below-the-water-line-oic&amp;bvm=bv.105454873,d.d24&amp;psig=AFQjCNH8ePjC5Fn0AFpvYP8-68EELW50uA&amp;ust=1445342141109072"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209800"/>
            <a:ext cx="7772400" cy="2133600"/>
          </a:xfrm>
        </p:spPr>
        <p:txBody>
          <a:bodyPr>
            <a:normAutofit/>
          </a:bodyPr>
          <a:lstStyle/>
          <a:p>
            <a:r>
              <a:rPr lang="en-GB" b="1" dirty="0" smtClean="0">
                <a:latin typeface="Arial" panose="020B0604020202020204" pitchFamily="34" charset="0"/>
                <a:cs typeface="Arial" panose="020B0604020202020204" pitchFamily="34" charset="0"/>
              </a:rPr>
              <a:t>Workshop 3:</a:t>
            </a:r>
            <a:r>
              <a:rPr lang="en-GB" dirty="0">
                <a:latin typeface="Arial" panose="020B0604020202020204" pitchFamily="34" charset="0"/>
                <a:cs typeface="Arial" panose="020B0604020202020204" pitchFamily="34" charset="0"/>
              </a:rPr>
              <a:t/>
            </a:r>
            <a:br>
              <a:rPr lang="en-GB" dirty="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Care </a:t>
            </a:r>
            <a:r>
              <a:rPr lang="en-GB" dirty="0">
                <a:latin typeface="Arial" panose="020B0604020202020204" pitchFamily="34" charset="0"/>
                <a:cs typeface="Arial" panose="020B0604020202020204" pitchFamily="34" charset="0"/>
              </a:rPr>
              <a:t>h</a:t>
            </a:r>
            <a:r>
              <a:rPr lang="en-GB" dirty="0" smtClean="0">
                <a:latin typeface="Arial" panose="020B0604020202020204" pitchFamily="34" charset="0"/>
                <a:cs typeface="Arial" panose="020B0604020202020204" pitchFamily="34" charset="0"/>
              </a:rPr>
              <a:t>ome </a:t>
            </a:r>
            <a:r>
              <a:rPr lang="en-GB" dirty="0">
                <a:latin typeface="Arial" panose="020B0604020202020204" pitchFamily="34" charset="0"/>
                <a:cs typeface="Arial" panose="020B0604020202020204" pitchFamily="34" charset="0"/>
              </a:rPr>
              <a:t>s</a:t>
            </a:r>
            <a:r>
              <a:rPr lang="en-GB" dirty="0" smtClean="0">
                <a:latin typeface="Arial" panose="020B0604020202020204" pitchFamily="34" charset="0"/>
                <a:cs typeface="Arial" panose="020B0604020202020204" pitchFamily="34" charset="0"/>
              </a:rPr>
              <a:t>upport </a:t>
            </a:r>
            <a:r>
              <a:rPr lang="en-GB" dirty="0">
                <a:latin typeface="Arial" panose="020B0604020202020204" pitchFamily="34" charset="0"/>
                <a:cs typeface="Arial" panose="020B0604020202020204" pitchFamily="34" charset="0"/>
              </a:rPr>
              <a:t>i</a:t>
            </a:r>
            <a:r>
              <a:rPr lang="en-GB" dirty="0" smtClean="0">
                <a:latin typeface="Arial" panose="020B0604020202020204" pitchFamily="34" charset="0"/>
                <a:cs typeface="Arial" panose="020B0604020202020204" pitchFamily="34" charset="0"/>
              </a:rPr>
              <a:t>nitiatives: </a:t>
            </a:r>
            <a:r>
              <a:rPr lang="en-GB" sz="4000" dirty="0">
                <a:latin typeface="Arial" panose="020B0604020202020204" pitchFamily="34" charset="0"/>
                <a:cs typeface="Arial" panose="020B0604020202020204" pitchFamily="34" charset="0"/>
              </a:rPr>
              <a:t>Driving up </a:t>
            </a:r>
            <a:r>
              <a:rPr lang="en-GB" sz="4000" dirty="0" smtClean="0">
                <a:latin typeface="Arial" panose="020B0604020202020204" pitchFamily="34" charset="0"/>
                <a:cs typeface="Arial" panose="020B0604020202020204" pitchFamily="34" charset="0"/>
              </a:rPr>
              <a:t>quality </a:t>
            </a:r>
            <a:r>
              <a:rPr lang="en-GB" sz="4000" dirty="0">
                <a:latin typeface="Arial" panose="020B0604020202020204" pitchFamily="34" charset="0"/>
                <a:cs typeface="Arial" panose="020B0604020202020204" pitchFamily="34" charset="0"/>
              </a:rPr>
              <a:t>in </a:t>
            </a:r>
            <a:r>
              <a:rPr lang="en-GB" sz="4000" dirty="0" smtClean="0">
                <a:latin typeface="Arial" panose="020B0604020202020204" pitchFamily="34" charset="0"/>
                <a:cs typeface="Arial" panose="020B0604020202020204" pitchFamily="34" charset="0"/>
              </a:rPr>
              <a:t>care </a:t>
            </a:r>
            <a:r>
              <a:rPr lang="en-GB" sz="4000" dirty="0">
                <a:latin typeface="Arial" panose="020B0604020202020204" pitchFamily="34" charset="0"/>
                <a:cs typeface="Arial" panose="020B0604020202020204" pitchFamily="34" charset="0"/>
              </a:rPr>
              <a:t>h</a:t>
            </a:r>
            <a:r>
              <a:rPr lang="en-GB" sz="4000" dirty="0" smtClean="0">
                <a:latin typeface="Arial" panose="020B0604020202020204" pitchFamily="34" charset="0"/>
                <a:cs typeface="Arial" panose="020B0604020202020204" pitchFamily="34" charset="0"/>
              </a:rPr>
              <a:t>omes</a:t>
            </a:r>
            <a:endParaRPr lang="en-GB" sz="4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333500" y="4495800"/>
            <a:ext cx="6400800" cy="1752600"/>
          </a:xfrm>
        </p:spPr>
        <p:txBody>
          <a:bodyPr>
            <a:normAutofit/>
          </a:bodyPr>
          <a:lstStyle/>
          <a:p>
            <a:endParaRPr lang="en-GB" sz="2800" dirty="0" smtClean="0">
              <a:solidFill>
                <a:srgbClr val="0099CC"/>
              </a:solidFill>
              <a:latin typeface="Arial" panose="020B0604020202020204" pitchFamily="34" charset="0"/>
              <a:cs typeface="Arial" panose="020B0604020202020204" pitchFamily="34" charset="0"/>
            </a:endParaRPr>
          </a:p>
          <a:p>
            <a:r>
              <a:rPr lang="en-GB" sz="2800" dirty="0" smtClean="0">
                <a:solidFill>
                  <a:schemeClr val="tx1"/>
                </a:solidFill>
                <a:latin typeface="Arial" panose="020B0604020202020204" pitchFamily="34" charset="0"/>
                <a:cs typeface="Arial" panose="020B0604020202020204" pitchFamily="34" charset="0"/>
              </a:rPr>
              <a:t>By Vicky Webster &amp; Dawn Clarke</a:t>
            </a:r>
            <a:endParaRPr lang="en-GB" sz="2800" dirty="0">
              <a:solidFill>
                <a:schemeClr val="tx1"/>
              </a:solidFill>
              <a:latin typeface="Arial" panose="020B0604020202020204" pitchFamily="34" charset="0"/>
              <a:cs typeface="Arial" panose="020B0604020202020204" pitchFamily="34" charset="0"/>
            </a:endParaRPr>
          </a:p>
        </p:txBody>
      </p:sp>
      <p:cxnSp>
        <p:nvCxnSpPr>
          <p:cNvPr id="5" name="Straight Connector 4"/>
          <p:cNvCxnSpPr/>
          <p:nvPr/>
        </p:nvCxnSpPr>
        <p:spPr>
          <a:xfrm>
            <a:off x="2221992" y="4642104"/>
            <a:ext cx="46482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4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03437"/>
            <a:ext cx="8229600" cy="4754563"/>
          </a:xfrm>
        </p:spPr>
        <p:txBody>
          <a:bodyPr>
            <a:normAutofit/>
          </a:bodyPr>
          <a:lstStyle/>
          <a:p>
            <a:pPr marL="0" indent="0">
              <a:buNone/>
            </a:pPr>
            <a:r>
              <a:rPr lang="en-GB" sz="2600" dirty="0" smtClean="0">
                <a:latin typeface="Arial" panose="020B0604020202020204" pitchFamily="34" charset="0"/>
                <a:cs typeface="Arial" panose="020B0604020202020204" pitchFamily="34" charset="0"/>
              </a:rPr>
              <a:t>Standardisation</a:t>
            </a:r>
            <a:endParaRPr lang="en-GB" sz="3000" dirty="0" smtClean="0">
              <a:latin typeface="Arial" panose="020B0604020202020204" pitchFamily="34" charset="0"/>
              <a:cs typeface="Arial" panose="020B0604020202020204" pitchFamily="34" charset="0"/>
            </a:endParaRPr>
          </a:p>
          <a:p>
            <a:pPr marL="0" indent="0">
              <a:buNone/>
            </a:pPr>
            <a:endParaRPr lang="en-GB" sz="15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000" dirty="0">
                <a:latin typeface="Arial" panose="020B0604020202020204" pitchFamily="34" charset="0"/>
                <a:cs typeface="Arial" panose="020B0604020202020204" pitchFamily="34" charset="0"/>
              </a:rPr>
              <a:t>Development of research-based recommendations to drive quality improvements</a:t>
            </a:r>
          </a:p>
          <a:p>
            <a:pPr lvl="1">
              <a:buClr>
                <a:srgbClr val="0091D3"/>
              </a:buClr>
              <a:buFont typeface="Arial" panose="020B0604020202020204" pitchFamily="34" charset="0"/>
              <a:buChar char="•"/>
            </a:pPr>
            <a:r>
              <a:rPr lang="en-GB" sz="2000" dirty="0">
                <a:latin typeface="Arial" panose="020B0604020202020204" pitchFamily="34" charset="0"/>
                <a:cs typeface="Arial" panose="020B0604020202020204" pitchFamily="34" charset="0"/>
              </a:rPr>
              <a:t>Increase of business intelligence tools to inform future developments and standardisation</a:t>
            </a:r>
          </a:p>
          <a:p>
            <a:pPr lvl="1">
              <a:buClr>
                <a:srgbClr val="0091D3"/>
              </a:buClr>
              <a:buFont typeface="Arial" panose="020B0604020202020204" pitchFamily="34" charset="0"/>
              <a:buChar char="•"/>
            </a:pPr>
            <a:r>
              <a:rPr lang="en-GB" sz="2000" dirty="0">
                <a:latin typeface="Arial" panose="020B0604020202020204" pitchFamily="34" charset="0"/>
                <a:cs typeface="Arial" panose="020B0604020202020204" pitchFamily="34" charset="0"/>
              </a:rPr>
              <a:t>Joint quality assurance framework</a:t>
            </a:r>
          </a:p>
          <a:p>
            <a:pPr lvl="1">
              <a:buClr>
                <a:srgbClr val="0091D3"/>
              </a:buClr>
              <a:buFont typeface="Arial" panose="020B0604020202020204" pitchFamily="34" charset="0"/>
              <a:buChar char="•"/>
            </a:pPr>
            <a:r>
              <a:rPr lang="en-GB" sz="2000" dirty="0">
                <a:latin typeface="Arial" panose="020B0604020202020204" pitchFamily="34" charset="0"/>
                <a:cs typeface="Arial" panose="020B0604020202020204" pitchFamily="34" charset="0"/>
              </a:rPr>
              <a:t>KPIs being discussed relating to the quality schedule</a:t>
            </a:r>
          </a:p>
          <a:p>
            <a:pPr lvl="1">
              <a:buClr>
                <a:srgbClr val="0091D3"/>
              </a:buClr>
              <a:buFont typeface="Arial" panose="020B0604020202020204" pitchFamily="34" charset="0"/>
              <a:buChar char="•"/>
            </a:pPr>
            <a:r>
              <a:rPr lang="en-GB" sz="2000" dirty="0" smtClean="0">
                <a:latin typeface="Arial" panose="020B0604020202020204" pitchFamily="34" charset="0"/>
                <a:cs typeface="Arial" panose="020B0604020202020204" pitchFamily="34" charset="0"/>
              </a:rPr>
              <a:t>Alignment </a:t>
            </a:r>
            <a:r>
              <a:rPr lang="en-GB" sz="2000" dirty="0">
                <a:latin typeface="Arial" panose="020B0604020202020204" pitchFamily="34" charset="0"/>
                <a:cs typeface="Arial" panose="020B0604020202020204" pitchFamily="34" charset="0"/>
              </a:rPr>
              <a:t>with regional activity</a:t>
            </a:r>
            <a:endParaRPr lang="en-GB" sz="2000" dirty="0" smtClean="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901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6957" y="2209800"/>
            <a:ext cx="8229600" cy="4525963"/>
          </a:xfrm>
        </p:spPr>
        <p:txBody>
          <a:bodyPr>
            <a:normAutofit/>
          </a:bodyPr>
          <a:lstStyle/>
          <a:p>
            <a:pPr marL="0" indent="0">
              <a:buNone/>
            </a:pPr>
            <a:r>
              <a:rPr lang="en-GB" sz="2800" dirty="0" smtClean="0">
                <a:latin typeface="Arial" panose="020B0604020202020204" pitchFamily="34" charset="0"/>
                <a:cs typeface="Arial" panose="020B0604020202020204" pitchFamily="34" charset="0"/>
              </a:rPr>
              <a:t>Training and development</a:t>
            </a:r>
          </a:p>
          <a:p>
            <a:pPr marL="0" indent="0">
              <a:buNone/>
            </a:pPr>
            <a:endParaRPr lang="en-GB" sz="16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Online </a:t>
            </a:r>
            <a:r>
              <a:rPr lang="en-GB" sz="2400" dirty="0">
                <a:latin typeface="Arial" panose="020B0604020202020204" pitchFamily="34" charset="0"/>
                <a:cs typeface="Arial" panose="020B0604020202020204" pitchFamily="34" charset="0"/>
              </a:rPr>
              <a:t>training solutions</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Training implementation on the priority areas of dehydration and nutrition, pressure area care, falls prevention, MCA / DOLS</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Scoping of revalidation needs amongst care home nurses</a:t>
            </a:r>
          </a:p>
          <a:p>
            <a:pPr marL="457200" lvl="1" indent="0">
              <a:buNone/>
            </a:pPr>
            <a:endParaRPr lang="en-GB" dirty="0" smtClean="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7763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525963"/>
          </a:xfrm>
        </p:spPr>
        <p:txBody>
          <a:bodyPr>
            <a:normAutofit/>
          </a:bodyPr>
          <a:lstStyle/>
          <a:p>
            <a:pPr marL="0" indent="0">
              <a:buNone/>
            </a:pPr>
            <a:r>
              <a:rPr lang="en-GB" sz="2800" dirty="0" smtClean="0">
                <a:latin typeface="Arial" panose="020B0604020202020204" pitchFamily="34" charset="0"/>
                <a:cs typeface="Arial" panose="020B0604020202020204" pitchFamily="34" charset="0"/>
              </a:rPr>
              <a:t>Toolkits</a:t>
            </a:r>
            <a:endParaRPr lang="en-GB" sz="16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Care bundles </a:t>
            </a:r>
            <a:r>
              <a:rPr lang="en-GB" sz="2400" dirty="0">
                <a:latin typeface="Arial" panose="020B0604020202020204" pitchFamily="34" charset="0"/>
                <a:cs typeface="Arial" panose="020B0604020202020204" pitchFamily="34" charset="0"/>
              </a:rPr>
              <a:t>being developed featuring tools and planning packs on a range of areas, including falls prevention, pressure sores and medicines </a:t>
            </a:r>
            <a:r>
              <a:rPr lang="en-GB" sz="2400" dirty="0" smtClean="0">
                <a:latin typeface="Arial" panose="020B0604020202020204" pitchFamily="34" charset="0"/>
                <a:cs typeface="Arial" panose="020B0604020202020204" pitchFamily="34" charset="0"/>
              </a:rPr>
              <a:t>management</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Phased roll out of ‘hydration tool’ to all care </a:t>
            </a:r>
            <a:r>
              <a:rPr lang="en-GB" sz="2400" dirty="0" smtClean="0">
                <a:latin typeface="Arial" panose="020B0604020202020204" pitchFamily="34" charset="0"/>
                <a:cs typeface="Arial" panose="020B0604020202020204" pitchFamily="34" charset="0"/>
              </a:rPr>
              <a:t>homes</a:t>
            </a:r>
            <a:endParaRPr lang="en-GB" sz="2400" dirty="0">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Standard </a:t>
            </a:r>
            <a:r>
              <a:rPr lang="en-GB" sz="2400" dirty="0">
                <a:latin typeface="Arial" panose="020B0604020202020204" pitchFamily="34" charset="0"/>
                <a:cs typeface="Arial" panose="020B0604020202020204" pitchFamily="34" charset="0"/>
              </a:rPr>
              <a:t>operating procedures </a:t>
            </a:r>
            <a:r>
              <a:rPr lang="en-GB" sz="2400" dirty="0" smtClean="0">
                <a:latin typeface="Arial" panose="020B0604020202020204" pitchFamily="34" charset="0"/>
                <a:cs typeface="Arial" panose="020B0604020202020204" pitchFamily="34" charset="0"/>
              </a:rPr>
              <a:t>for </a:t>
            </a:r>
            <a:r>
              <a:rPr lang="en-GB" sz="2400" dirty="0">
                <a:latin typeface="Arial" panose="020B0604020202020204" pitchFamily="34" charset="0"/>
                <a:cs typeface="Arial" panose="020B0604020202020204" pitchFamily="34" charset="0"/>
              </a:rPr>
              <a:t>record keeping, safeguarding, professional accountability and incident reporting</a:t>
            </a:r>
          </a:p>
          <a:p>
            <a:pPr lvl="1"/>
            <a:endParaRPr lang="en-GB" dirty="0" smtClean="0"/>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7732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525963"/>
          </a:xfrm>
        </p:spPr>
        <p:txBody>
          <a:bodyPr/>
          <a:lstStyle/>
          <a:p>
            <a:pPr marL="0" indent="0">
              <a:buNone/>
            </a:pPr>
            <a:r>
              <a:rPr lang="en-GB" sz="2800" dirty="0" smtClean="0">
                <a:latin typeface="Arial" panose="020B0604020202020204" pitchFamily="34" charset="0"/>
                <a:cs typeface="Arial" panose="020B0604020202020204" pitchFamily="34" charset="0"/>
              </a:rPr>
              <a:t>Sharing networks</a:t>
            </a:r>
          </a:p>
          <a:p>
            <a:pPr marL="0" indent="0">
              <a:buNone/>
            </a:pPr>
            <a:endParaRPr lang="en-GB" sz="16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Forum </a:t>
            </a:r>
            <a:r>
              <a:rPr lang="en-GB" sz="2400" dirty="0">
                <a:latin typeface="Arial" panose="020B0604020202020204" pitchFamily="34" charset="0"/>
                <a:cs typeface="Arial" panose="020B0604020202020204" pitchFamily="34" charset="0"/>
              </a:rPr>
              <a:t>for advanced nurse practitioners</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Sharing of best practice and lessons learned</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Local health and care economy </a:t>
            </a:r>
            <a:r>
              <a:rPr lang="en-GB" sz="2400" dirty="0" smtClean="0">
                <a:latin typeface="Arial" panose="020B0604020202020204" pitchFamily="34" charset="0"/>
                <a:cs typeface="Arial" panose="020B0604020202020204" pitchFamily="34" charset="0"/>
              </a:rPr>
              <a:t>‘Resilience in the Care Home Sector’ conference</a:t>
            </a:r>
            <a:endParaRPr lang="en-GB" sz="2400" dirty="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877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525963"/>
          </a:xfrm>
        </p:spPr>
        <p:txBody>
          <a:bodyPr>
            <a:normAutofit/>
          </a:bodyPr>
          <a:lstStyle/>
          <a:p>
            <a:pPr marL="0" indent="0">
              <a:buNone/>
            </a:pPr>
            <a:r>
              <a:rPr lang="en-GB" sz="2800" dirty="0" smtClean="0">
                <a:latin typeface="Arial" panose="020B0604020202020204" pitchFamily="34" charset="0"/>
                <a:cs typeface="Arial" panose="020B0604020202020204" pitchFamily="34" charset="0"/>
              </a:rPr>
              <a:t>Technology and access</a:t>
            </a:r>
          </a:p>
          <a:p>
            <a:pPr marL="0" indent="0">
              <a:buNone/>
            </a:pPr>
            <a:endParaRPr lang="en-GB" sz="20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Tablets </a:t>
            </a:r>
            <a:r>
              <a:rPr lang="en-GB" sz="2400" dirty="0">
                <a:latin typeface="Arial" panose="020B0604020202020204" pitchFamily="34" charset="0"/>
                <a:cs typeface="Arial" panose="020B0604020202020204" pitchFamily="34" charset="0"/>
              </a:rPr>
              <a:t>in care homes to enable them to link more closely to GPs</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Online reporting and feedback mechanisms for care homes, where their feedback can come directly into commissioners</a:t>
            </a:r>
          </a:p>
          <a:p>
            <a:pPr lvl="1">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Online sharing and collaboration network for care home </a:t>
            </a:r>
            <a:r>
              <a:rPr lang="en-GB" sz="2400" dirty="0" smtClean="0">
                <a:latin typeface="Arial" panose="020B0604020202020204" pitchFamily="34" charset="0"/>
                <a:cs typeface="Arial" panose="020B0604020202020204" pitchFamily="34" charset="0"/>
              </a:rPr>
              <a:t>staff</a:t>
            </a:r>
            <a:endParaRPr lang="en-GB" sz="2400" dirty="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15689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7239000" cy="4525963"/>
          </a:xfrm>
        </p:spPr>
        <p:txBody>
          <a:bodyPr>
            <a:normAutofit/>
          </a:bodyPr>
          <a:lstStyle/>
          <a:p>
            <a:pPr marL="0" indent="0">
              <a:buClr>
                <a:schemeClr val="accent1">
                  <a:lumMod val="75000"/>
                </a:schemeClr>
              </a:buClr>
              <a:buNone/>
            </a:pPr>
            <a:r>
              <a:rPr lang="en-GB" sz="2400" dirty="0" smtClean="0">
                <a:latin typeface="Arial" panose="020B0604020202020204" pitchFamily="34" charset="0"/>
                <a:cs typeface="Arial" panose="020B0604020202020204" pitchFamily="34" charset="0"/>
              </a:rPr>
              <a:t>Benefits to date:</a:t>
            </a:r>
          </a:p>
          <a:p>
            <a:pPr>
              <a:buClr>
                <a:srgbClr val="0091D3"/>
              </a:buClr>
            </a:pPr>
            <a:r>
              <a:rPr lang="en-GB" sz="2200" dirty="0" smtClean="0">
                <a:latin typeface="Arial" panose="020B0604020202020204" pitchFamily="34" charset="0"/>
                <a:cs typeface="Arial" panose="020B0604020202020204" pitchFamily="34" charset="0"/>
              </a:rPr>
              <a:t>New relationships</a:t>
            </a:r>
          </a:p>
          <a:p>
            <a:pPr>
              <a:buClr>
                <a:srgbClr val="0091D3"/>
              </a:buClr>
            </a:pPr>
            <a:r>
              <a:rPr lang="en-GB" sz="2200" dirty="0" smtClean="0">
                <a:latin typeface="Arial" panose="020B0604020202020204" pitchFamily="34" charset="0"/>
                <a:cs typeface="Arial" panose="020B0604020202020204" pitchFamily="34" charset="0"/>
              </a:rPr>
              <a:t>Better collaboration</a:t>
            </a:r>
          </a:p>
          <a:p>
            <a:pPr>
              <a:buClr>
                <a:srgbClr val="0091D3"/>
              </a:buClr>
            </a:pPr>
            <a:r>
              <a:rPr lang="en-GB" sz="2200" dirty="0" smtClean="0">
                <a:latin typeface="Arial" panose="020B0604020202020204" pitchFamily="34" charset="0"/>
                <a:cs typeface="Arial" panose="020B0604020202020204" pitchFamily="34" charset="0"/>
              </a:rPr>
              <a:t>Agreed vision and principles</a:t>
            </a:r>
          </a:p>
          <a:p>
            <a:pPr>
              <a:buClr>
                <a:srgbClr val="0091D3"/>
              </a:buClr>
            </a:pPr>
            <a:r>
              <a:rPr lang="en-GB" sz="2200" dirty="0" smtClean="0">
                <a:latin typeface="Arial" panose="020B0604020202020204" pitchFamily="34" charset="0"/>
                <a:cs typeface="Arial" panose="020B0604020202020204" pitchFamily="34" charset="0"/>
              </a:rPr>
              <a:t>Common goals and mutual benefits identified</a:t>
            </a:r>
          </a:p>
          <a:p>
            <a:pPr>
              <a:buClr>
                <a:srgbClr val="0091D3"/>
              </a:buClr>
            </a:pPr>
            <a:r>
              <a:rPr lang="en-GB" sz="2200" dirty="0" smtClean="0">
                <a:latin typeface="Arial" panose="020B0604020202020204" pitchFamily="34" charset="0"/>
                <a:cs typeface="Arial" panose="020B0604020202020204" pitchFamily="34" charset="0"/>
              </a:rPr>
              <a:t>Sharing and learning networks</a:t>
            </a:r>
          </a:p>
          <a:p>
            <a:pPr>
              <a:buClr>
                <a:schemeClr val="accent1">
                  <a:lumMod val="75000"/>
                </a:schemeClr>
              </a:buClr>
            </a:pPr>
            <a:endParaRPr lang="en-GB" sz="2400" dirty="0">
              <a:latin typeface="Arial" panose="020B0604020202020204" pitchFamily="34" charset="0"/>
              <a:cs typeface="Arial" panose="020B0604020202020204" pitchFamily="34" charset="0"/>
            </a:endParaRPr>
          </a:p>
          <a:p>
            <a:pPr marL="0" indent="0">
              <a:buClr>
                <a:schemeClr val="accent1">
                  <a:lumMod val="75000"/>
                </a:schemeClr>
              </a:buClr>
              <a:buNone/>
            </a:pPr>
            <a:r>
              <a:rPr lang="en-GB" sz="2400" dirty="0" smtClean="0">
                <a:latin typeface="Arial" panose="020B0604020202020204" pitchFamily="34" charset="0"/>
                <a:cs typeface="Arial" panose="020B0604020202020204" pitchFamily="34" charset="0"/>
              </a:rPr>
              <a:t>Anticipated benefits:</a:t>
            </a:r>
          </a:p>
          <a:p>
            <a:pPr>
              <a:buClr>
                <a:srgbClr val="0091D3"/>
              </a:buClr>
            </a:pPr>
            <a:r>
              <a:rPr lang="en-GB" sz="2200" dirty="0" smtClean="0">
                <a:latin typeface="Arial" panose="020B0604020202020204" pitchFamily="34" charset="0"/>
                <a:cs typeface="Arial" panose="020B0604020202020204" pitchFamily="34" charset="0"/>
              </a:rPr>
              <a:t>Upskilling opportunities</a:t>
            </a:r>
          </a:p>
          <a:p>
            <a:pPr>
              <a:buClr>
                <a:srgbClr val="0091D3"/>
              </a:buClr>
            </a:pPr>
            <a:r>
              <a:rPr lang="en-GB" sz="2200" dirty="0" smtClean="0">
                <a:latin typeface="Arial" panose="020B0604020202020204" pitchFamily="34" charset="0"/>
                <a:cs typeface="Arial" panose="020B0604020202020204" pitchFamily="34" charset="0"/>
              </a:rPr>
              <a:t>A more educated workforce</a:t>
            </a:r>
          </a:p>
          <a:p>
            <a:pPr>
              <a:buClr>
                <a:schemeClr val="accent1">
                  <a:lumMod val="75000"/>
                </a:schemeClr>
              </a:buClr>
            </a:pPr>
            <a:endParaRPr lang="en-GB" sz="2400" dirty="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The benefits</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27432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0077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8305800" cy="4876800"/>
          </a:xfrm>
        </p:spPr>
        <p:txBody>
          <a:bodyPr>
            <a:normAutofit lnSpcReduction="10000"/>
          </a:bodyPr>
          <a:lstStyle/>
          <a:p>
            <a:pPr marL="0" indent="0">
              <a:buClr>
                <a:schemeClr val="accent1">
                  <a:lumMod val="75000"/>
                </a:schemeClr>
              </a:buClr>
              <a:buNone/>
            </a:pPr>
            <a:endParaRPr lang="en-GB" sz="2100" dirty="0">
              <a:latin typeface="Arial" panose="020B0604020202020204" pitchFamily="34" charset="0"/>
              <a:cs typeface="Arial" panose="020B0604020202020204" pitchFamily="34" charset="0"/>
            </a:endParaRPr>
          </a:p>
          <a:p>
            <a:pPr>
              <a:buClr>
                <a:srgbClr val="0091D3"/>
              </a:buClr>
            </a:pPr>
            <a:r>
              <a:rPr lang="en-GB" sz="2400" dirty="0" smtClean="0">
                <a:latin typeface="Arial" panose="020B0604020202020204" pitchFamily="34" charset="0"/>
                <a:cs typeface="Arial" panose="020B0604020202020204" pitchFamily="34" charset="0"/>
              </a:rPr>
              <a:t>Urgent care transformation programme</a:t>
            </a:r>
          </a:p>
          <a:p>
            <a:pPr>
              <a:buClr>
                <a:schemeClr val="accent1">
                  <a:lumMod val="75000"/>
                </a:schemeClr>
              </a:buClr>
            </a:pPr>
            <a:endParaRPr lang="en-GB" sz="900" dirty="0">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r>
              <a:rPr lang="en-GB" sz="2000" dirty="0">
                <a:latin typeface="Arial" panose="020B0604020202020204" pitchFamily="34" charset="0"/>
                <a:cs typeface="Arial" panose="020B0604020202020204" pitchFamily="34" charset="0"/>
              </a:rPr>
              <a:t>Step up, step down </a:t>
            </a:r>
            <a:endParaRPr lang="en-GB" sz="2000" dirty="0" smtClean="0">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Ambulatory care</a:t>
            </a:r>
          </a:p>
          <a:p>
            <a:pPr lvl="1">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Integrated neighbourhood teams  </a:t>
            </a:r>
            <a:endParaRPr lang="en-GB" sz="2000" dirty="0">
              <a:latin typeface="Arial" panose="020B0604020202020204" pitchFamily="34" charset="0"/>
              <a:cs typeface="Arial" panose="020B0604020202020204" pitchFamily="34" charset="0"/>
            </a:endParaRPr>
          </a:p>
          <a:p>
            <a:pPr marL="0" indent="0">
              <a:buClr>
                <a:srgbClr val="0091D3"/>
              </a:buClr>
              <a:buNone/>
            </a:pPr>
            <a:endParaRPr lang="en-GB" sz="900" dirty="0" smtClean="0">
              <a:solidFill>
                <a:schemeClr val="accent1">
                  <a:lumMod val="75000"/>
                </a:schemeClr>
              </a:solidFill>
              <a:latin typeface="Arial" panose="020B0604020202020204" pitchFamily="34" charset="0"/>
              <a:cs typeface="Arial" panose="020B0604020202020204" pitchFamily="34" charset="0"/>
            </a:endParaRPr>
          </a:p>
          <a:p>
            <a:pPr lvl="1">
              <a:buClr>
                <a:schemeClr val="accent1">
                  <a:lumMod val="75000"/>
                </a:schemeClr>
              </a:buClr>
              <a:buFont typeface="Arial" panose="020B0604020202020204" pitchFamily="34" charset="0"/>
              <a:buChar char="•"/>
            </a:pPr>
            <a:endParaRPr lang="en-GB" sz="800" dirty="0" smtClean="0">
              <a:solidFill>
                <a:srgbClr val="FF0000"/>
              </a:solidFill>
              <a:latin typeface="Arial" panose="020B0604020202020204" pitchFamily="34" charset="0"/>
              <a:cs typeface="Arial" panose="020B0604020202020204" pitchFamily="34" charset="0"/>
            </a:endParaRPr>
          </a:p>
          <a:p>
            <a:pPr marL="342900" lvl="1" indent="-34290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Outcomes</a:t>
            </a:r>
          </a:p>
          <a:p>
            <a:pPr marL="342900" lvl="1" indent="-342900">
              <a:buClr>
                <a:schemeClr val="accent1">
                  <a:lumMod val="75000"/>
                </a:schemeClr>
              </a:buClr>
              <a:buFont typeface="Arial" panose="020B0604020202020204" pitchFamily="34" charset="0"/>
              <a:buChar char="•"/>
            </a:pPr>
            <a:endParaRPr lang="en-GB" sz="900" dirty="0">
              <a:solidFill>
                <a:schemeClr val="accent1">
                  <a:lumMod val="75000"/>
                </a:schemeClr>
              </a:solidFill>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r>
              <a:rPr lang="en-GB" sz="2000" dirty="0">
                <a:latin typeface="Arial" panose="020B0604020202020204" pitchFamily="34" charset="0"/>
                <a:cs typeface="Arial" panose="020B0604020202020204" pitchFamily="34" charset="0"/>
              </a:rPr>
              <a:t>Reduction in hospital admissions for over 65s</a:t>
            </a:r>
          </a:p>
          <a:p>
            <a:pPr lvl="1">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Reduction </a:t>
            </a:r>
            <a:r>
              <a:rPr lang="en-GB" sz="2000" dirty="0">
                <a:latin typeface="Arial" panose="020B0604020202020204" pitchFamily="34" charset="0"/>
                <a:cs typeface="Arial" panose="020B0604020202020204" pitchFamily="34" charset="0"/>
              </a:rPr>
              <a:t>in delayed transfers of </a:t>
            </a:r>
            <a:r>
              <a:rPr lang="en-GB" sz="2000" dirty="0" smtClean="0">
                <a:latin typeface="Arial" panose="020B0604020202020204" pitchFamily="34" charset="0"/>
                <a:cs typeface="Arial" panose="020B0604020202020204" pitchFamily="34" charset="0"/>
              </a:rPr>
              <a:t>care</a:t>
            </a:r>
          </a:p>
          <a:p>
            <a:pPr lvl="1">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Increase in in number of people &gt; 65 who are at home 91 days after discharge</a:t>
            </a:r>
          </a:p>
          <a:p>
            <a:pPr lvl="1">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Softer intelligence for quality and performance monitoring</a:t>
            </a:r>
          </a:p>
          <a:p>
            <a:pPr marL="457200" lvl="1" indent="0">
              <a:buClr>
                <a:srgbClr val="F49800"/>
              </a:buClr>
              <a:buNone/>
            </a:pPr>
            <a:r>
              <a:rPr lang="en-GB" sz="1600" dirty="0" smtClean="0">
                <a:solidFill>
                  <a:srgbClr val="FF0000"/>
                </a:solidFill>
                <a:latin typeface="Arial" panose="020B0604020202020204" pitchFamily="34" charset="0"/>
                <a:cs typeface="Arial" panose="020B0604020202020204" pitchFamily="34" charset="0"/>
              </a:rPr>
              <a:t>			* Data validation of achievement is currently outstanding</a:t>
            </a:r>
            <a:endParaRPr lang="en-GB" sz="1600" dirty="0">
              <a:solidFill>
                <a:srgbClr val="FF0000"/>
              </a:solidFill>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endParaRPr lang="en-GB" sz="2000" dirty="0" smtClean="0">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endParaRPr lang="en-GB" sz="2000" dirty="0" smtClean="0">
              <a:latin typeface="Arial" panose="020B0604020202020204" pitchFamily="34" charset="0"/>
              <a:cs typeface="Arial" panose="020B0604020202020204" pitchFamily="34" charset="0"/>
            </a:endParaRPr>
          </a:p>
          <a:p>
            <a:pPr lvl="1">
              <a:buClr>
                <a:srgbClr val="F49800"/>
              </a:buClr>
              <a:buFont typeface="Wingdings" panose="05000000000000000000" pitchFamily="2" charset="2"/>
              <a:buChar char="§"/>
            </a:pPr>
            <a:endParaRPr lang="en-GB" sz="2000" dirty="0">
              <a:latin typeface="Arial" panose="020B0604020202020204" pitchFamily="34" charset="0"/>
              <a:cs typeface="Arial" panose="020B0604020202020204" pitchFamily="34" charset="0"/>
            </a:endParaRPr>
          </a:p>
        </p:txBody>
      </p:sp>
      <p:sp>
        <p:nvSpPr>
          <p:cNvPr id="5"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Impact across the health economy</a:t>
            </a:r>
            <a:endParaRPr lang="en-GB" sz="3600" dirty="0">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762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691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8558"/>
            <a:ext cx="8001797" cy="1904999"/>
          </a:xfrm>
        </p:spPr>
        <p:txBody>
          <a:bodyPr>
            <a:noAutofit/>
          </a:bodyPr>
          <a:lstStyle/>
          <a:p>
            <a:pPr marL="0" indent="0">
              <a:buClr>
                <a:schemeClr val="accent1">
                  <a:lumMod val="75000"/>
                </a:schemeClr>
              </a:buClr>
              <a:buNone/>
            </a:pPr>
            <a:r>
              <a:rPr lang="en-GB" sz="2000" dirty="0" smtClean="0">
                <a:latin typeface="Arial" panose="020B0604020202020204" pitchFamily="34" charset="0"/>
                <a:cs typeface="Arial" panose="020B0604020202020204" pitchFamily="34" charset="0"/>
              </a:rPr>
              <a:t>Feedback from care home staff indicates that </a:t>
            </a:r>
            <a:r>
              <a:rPr lang="en-GB" sz="2000" dirty="0">
                <a:latin typeface="Arial" panose="020B0604020202020204" pitchFamily="34" charset="0"/>
                <a:cs typeface="Arial" panose="020B0604020202020204" pitchFamily="34" charset="0"/>
              </a:rPr>
              <a:t>they are already feeling more involved as a key and instrumental part of the local health and care </a:t>
            </a:r>
            <a:r>
              <a:rPr lang="en-GB" sz="2000" dirty="0" smtClean="0">
                <a:latin typeface="Arial" panose="020B0604020202020204" pitchFamily="34" charset="0"/>
                <a:cs typeface="Arial" panose="020B0604020202020204" pitchFamily="34" charset="0"/>
              </a:rPr>
              <a:t>economy.</a:t>
            </a:r>
            <a:endParaRPr lang="en-GB" sz="2000" dirty="0">
              <a:latin typeface="Arial" panose="020B0604020202020204" pitchFamily="34" charset="0"/>
              <a:cs typeface="Arial" panose="020B0604020202020204" pitchFamily="34" charset="0"/>
            </a:endParaRPr>
          </a:p>
        </p:txBody>
      </p:sp>
      <p:sp>
        <p:nvSpPr>
          <p:cNvPr id="4" name="Rounded Rectangular Callout 3"/>
          <p:cNvSpPr/>
          <p:nvPr/>
        </p:nvSpPr>
        <p:spPr>
          <a:xfrm rot="5400000">
            <a:off x="1249017" y="2292628"/>
            <a:ext cx="2209800" cy="3945835"/>
          </a:xfrm>
          <a:prstGeom prst="wedgeRoundRectCallout">
            <a:avLst>
              <a:gd name="adj1" fmla="val 71808"/>
              <a:gd name="adj2" fmla="val 36527"/>
              <a:gd name="adj3" fmla="val 16667"/>
            </a:avLst>
          </a:prstGeom>
          <a:solidFill>
            <a:srgbClr val="0091D3"/>
          </a:solidFill>
          <a:ln>
            <a:solidFill>
              <a:schemeClr val="bg1"/>
            </a:solidFill>
          </a:ln>
        </p:spPr>
        <p:style>
          <a:lnRef idx="2">
            <a:schemeClr val="accent1"/>
          </a:lnRef>
          <a:fillRef idx="1">
            <a:schemeClr val="lt1"/>
          </a:fillRef>
          <a:effectRef idx="0">
            <a:schemeClr val="accent1"/>
          </a:effectRef>
          <a:fontRef idx="minor">
            <a:schemeClr val="dk1"/>
          </a:fontRef>
        </p:style>
        <p:txBody>
          <a:bodyPr vert="vert270" rtlCol="0" anchor="ctr"/>
          <a:lstStyle/>
          <a:p>
            <a:r>
              <a:rPr lang="en-GB" dirty="0" smtClean="0">
                <a:solidFill>
                  <a:schemeClr val="bg1"/>
                </a:solidFill>
                <a:latin typeface="Arial" panose="020B0604020202020204" pitchFamily="34" charset="0"/>
                <a:cs typeface="Arial" panose="020B0604020202020204" pitchFamily="34" charset="0"/>
              </a:rPr>
              <a:t>‘Our engagement with, </a:t>
            </a:r>
            <a:r>
              <a:rPr lang="en-GB" dirty="0">
                <a:solidFill>
                  <a:schemeClr val="bg1"/>
                </a:solidFill>
                <a:latin typeface="Arial" panose="020B0604020202020204" pitchFamily="34" charset="0"/>
                <a:cs typeface="Arial" panose="020B0604020202020204" pitchFamily="34" charset="0"/>
              </a:rPr>
              <a:t>and support from the CCGs was </a:t>
            </a:r>
            <a:r>
              <a:rPr lang="en-GB" dirty="0" smtClean="0">
                <a:solidFill>
                  <a:schemeClr val="bg1"/>
                </a:solidFill>
                <a:latin typeface="Arial" panose="020B0604020202020204" pitchFamily="34" charset="0"/>
                <a:cs typeface="Arial" panose="020B0604020202020204" pitchFamily="34" charset="0"/>
              </a:rPr>
              <a:t>positive.’ </a:t>
            </a:r>
          </a:p>
          <a:p>
            <a:endParaRPr lang="en-GB" sz="1100" dirty="0" smtClean="0">
              <a:solidFill>
                <a:schemeClr val="bg1"/>
              </a:solidFill>
              <a:latin typeface="Arial" panose="020B0604020202020204" pitchFamily="34" charset="0"/>
              <a:cs typeface="Arial" panose="020B0604020202020204" pitchFamily="34" charset="0"/>
            </a:endParaRPr>
          </a:p>
          <a:p>
            <a:pPr algn="r"/>
            <a:r>
              <a:rPr lang="en-GB" b="1" dirty="0" smtClean="0">
                <a:solidFill>
                  <a:schemeClr val="bg1"/>
                </a:solidFill>
                <a:latin typeface="Arial" panose="020B0604020202020204" pitchFamily="34" charset="0"/>
                <a:cs typeface="Arial" panose="020B0604020202020204" pitchFamily="34" charset="0"/>
              </a:rPr>
              <a:t>- Care home staff, 2015</a:t>
            </a:r>
            <a:endParaRPr lang="en-GB" b="1" dirty="0">
              <a:solidFill>
                <a:schemeClr val="bg1"/>
              </a:solidFill>
              <a:latin typeface="Arial" panose="020B0604020202020204" pitchFamily="34" charset="0"/>
              <a:cs typeface="Arial" panose="020B0604020202020204" pitchFamily="34" charset="0"/>
            </a:endParaRPr>
          </a:p>
        </p:txBody>
      </p:sp>
      <p:sp>
        <p:nvSpPr>
          <p:cNvPr id="5" name="Rounded Rectangular Callout 4"/>
          <p:cNvSpPr/>
          <p:nvPr/>
        </p:nvSpPr>
        <p:spPr>
          <a:xfrm rot="5400000">
            <a:off x="5247861" y="2448339"/>
            <a:ext cx="2915478" cy="3962400"/>
          </a:xfrm>
          <a:prstGeom prst="wedgeRoundRectCallout">
            <a:avLst>
              <a:gd name="adj1" fmla="val 70424"/>
              <a:gd name="adj2" fmla="val -39624"/>
              <a:gd name="adj3" fmla="val 16667"/>
            </a:avLst>
          </a:prstGeom>
          <a:solidFill>
            <a:srgbClr val="F57913"/>
          </a:solidFill>
          <a:ln>
            <a:solidFill>
              <a:schemeClr val="bg1"/>
            </a:solidFill>
          </a:ln>
        </p:spPr>
        <p:style>
          <a:lnRef idx="2">
            <a:schemeClr val="accent1"/>
          </a:lnRef>
          <a:fillRef idx="1">
            <a:schemeClr val="lt1"/>
          </a:fillRef>
          <a:effectRef idx="0">
            <a:schemeClr val="accent1"/>
          </a:effectRef>
          <a:fontRef idx="minor">
            <a:schemeClr val="dk1"/>
          </a:fontRef>
        </p:style>
        <p:txBody>
          <a:bodyPr vert="vert270" rtlCol="0" anchor="ctr"/>
          <a:lstStyle/>
          <a:p>
            <a:r>
              <a:rPr lang="en-GB" dirty="0" smtClean="0">
                <a:solidFill>
                  <a:schemeClr val="bg1"/>
                </a:solidFill>
                <a:latin typeface="Arial" panose="020B0604020202020204" pitchFamily="34" charset="0"/>
                <a:cs typeface="Arial" panose="020B0604020202020204" pitchFamily="34" charset="0"/>
              </a:rPr>
              <a:t>‘The development areas, such as communications systems and information show that this project is on track to deliver the solutions that the sector wants and needs.’</a:t>
            </a:r>
          </a:p>
          <a:p>
            <a:r>
              <a:rPr lang="en-GB" dirty="0" smtClean="0">
                <a:solidFill>
                  <a:schemeClr val="bg1"/>
                </a:solidFill>
                <a:latin typeface="Arial" panose="020B0604020202020204" pitchFamily="34" charset="0"/>
                <a:cs typeface="Arial" panose="020B0604020202020204" pitchFamily="34" charset="0"/>
              </a:rPr>
              <a:t> </a:t>
            </a:r>
          </a:p>
          <a:p>
            <a:pPr algn="r"/>
            <a:r>
              <a:rPr lang="en-GB" b="1" dirty="0" smtClean="0">
                <a:solidFill>
                  <a:schemeClr val="bg1"/>
                </a:solidFill>
                <a:latin typeface="Arial" panose="020B0604020202020204" pitchFamily="34" charset="0"/>
                <a:cs typeface="Arial" panose="020B0604020202020204" pitchFamily="34" charset="0"/>
              </a:rPr>
              <a:t>- Care home staff, 2015</a:t>
            </a:r>
            <a:endParaRPr lang="en-GB" b="1" dirty="0">
              <a:solidFill>
                <a:schemeClr val="bg1"/>
              </a:solidFill>
              <a:latin typeface="Arial" panose="020B0604020202020204" pitchFamily="34" charset="0"/>
              <a:cs typeface="Arial" panose="020B0604020202020204" pitchFamily="34" charset="0"/>
            </a:endParaRPr>
          </a:p>
        </p:txBody>
      </p:sp>
      <p:sp>
        <p:nvSpPr>
          <p:cNvPr id="6"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Project evaluation</a:t>
            </a:r>
            <a:endParaRPr lang="en-GB" sz="3600" dirty="0">
              <a:latin typeface="Arial" panose="020B0604020202020204" pitchFamily="34" charset="0"/>
              <a:cs typeface="Arial" panose="020B0604020202020204" pitchFamily="34" charset="0"/>
            </a:endParaRPr>
          </a:p>
        </p:txBody>
      </p:sp>
      <p:cxnSp>
        <p:nvCxnSpPr>
          <p:cNvPr id="7" name="Straight Connector 6"/>
          <p:cNvCxnSpPr/>
          <p:nvPr/>
        </p:nvCxnSpPr>
        <p:spPr>
          <a:xfrm>
            <a:off x="533400" y="1600200"/>
            <a:ext cx="40386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89781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9174" y="2769704"/>
            <a:ext cx="7391400" cy="3170099"/>
          </a:xfrm>
          <a:prstGeom prst="rect">
            <a:avLst/>
          </a:prstGeom>
        </p:spPr>
        <p:txBody>
          <a:bodyPr wrap="square">
            <a:spAutoFit/>
          </a:bodyPr>
          <a:lstStyle/>
          <a:p>
            <a:pPr marL="285750" indent="-28575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Good </a:t>
            </a:r>
            <a:r>
              <a:rPr lang="en-GB" sz="2400" dirty="0">
                <a:latin typeface="Arial" panose="020B0604020202020204" pitchFamily="34" charset="0"/>
                <a:cs typeface="Arial" panose="020B0604020202020204" pitchFamily="34" charset="0"/>
              </a:rPr>
              <a:t>discussion from different </a:t>
            </a:r>
            <a:r>
              <a:rPr lang="en-GB" sz="2400" dirty="0" smtClean="0">
                <a:latin typeface="Arial" panose="020B0604020202020204" pitchFamily="34" charset="0"/>
                <a:cs typeface="Arial" panose="020B0604020202020204" pitchFamily="34" charset="0"/>
              </a:rPr>
              <a:t>perspectives</a:t>
            </a:r>
          </a:p>
          <a:p>
            <a:pPr marL="285750" indent="-285750">
              <a:buClr>
                <a:srgbClr val="0091D3"/>
              </a:buClr>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Shared decision-making</a:t>
            </a:r>
          </a:p>
          <a:p>
            <a:pPr marL="285750" indent="-285750">
              <a:buClr>
                <a:srgbClr val="0091D3"/>
              </a:buClr>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Focused </a:t>
            </a:r>
            <a:r>
              <a:rPr lang="en-GB" sz="2400" dirty="0">
                <a:latin typeface="Arial" panose="020B0604020202020204" pitchFamily="34" charset="0"/>
                <a:cs typeface="Arial" panose="020B0604020202020204" pitchFamily="34" charset="0"/>
              </a:rPr>
              <a:t>and </a:t>
            </a:r>
            <a:r>
              <a:rPr lang="en-GB" sz="2400" dirty="0" smtClean="0">
                <a:latin typeface="Arial" panose="020B0604020202020204" pitchFamily="34" charset="0"/>
                <a:cs typeface="Arial" panose="020B0604020202020204" pitchFamily="34" charset="0"/>
              </a:rPr>
              <a:t>well-led</a:t>
            </a:r>
          </a:p>
          <a:p>
            <a:pPr marL="285750" indent="-285750">
              <a:buClr>
                <a:srgbClr val="0091D3"/>
              </a:buClr>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Opportunity </a:t>
            </a:r>
            <a:r>
              <a:rPr lang="en-GB" sz="2400" dirty="0">
                <a:latin typeface="Arial" panose="020B0604020202020204" pitchFamily="34" charset="0"/>
                <a:cs typeface="Arial" panose="020B0604020202020204" pitchFamily="34" charset="0"/>
              </a:rPr>
              <a:t>to standardise across the local care home </a:t>
            </a:r>
            <a:r>
              <a:rPr lang="en-GB" sz="2400" dirty="0" smtClean="0">
                <a:latin typeface="Arial" panose="020B0604020202020204" pitchFamily="34" charset="0"/>
                <a:cs typeface="Arial" panose="020B0604020202020204" pitchFamily="34" charset="0"/>
              </a:rPr>
              <a:t>economy</a:t>
            </a:r>
            <a:endParaRPr lang="en-GB" sz="2400" dirty="0">
              <a:latin typeface="Arial" panose="020B0604020202020204" pitchFamily="34" charset="0"/>
              <a:cs typeface="Arial" panose="020B0604020202020204" pitchFamily="34" charset="0"/>
            </a:endParaRPr>
          </a:p>
          <a:p>
            <a:pPr marL="285750" indent="-285750">
              <a:buClr>
                <a:srgbClr val="0091D3"/>
              </a:buClr>
              <a:buFont typeface="Arial" panose="020B0604020202020204" pitchFamily="34" charset="0"/>
              <a:buChar char="•"/>
            </a:pPr>
            <a:endParaRPr lang="en-GB" sz="800" dirty="0" smtClean="0">
              <a:latin typeface="Arial" panose="020B0604020202020204" pitchFamily="34" charset="0"/>
              <a:cs typeface="Arial" panose="020B0604020202020204" pitchFamily="34" charset="0"/>
            </a:endParaRPr>
          </a:p>
          <a:p>
            <a:pPr marL="285750" indent="-28575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True </a:t>
            </a:r>
            <a:r>
              <a:rPr lang="en-GB" sz="2400" dirty="0">
                <a:latin typeface="Arial" panose="020B0604020202020204" pitchFamily="34" charset="0"/>
                <a:cs typeface="Arial" panose="020B0604020202020204" pitchFamily="34" charset="0"/>
              </a:rPr>
              <a:t>collaborative working with multi-agency </a:t>
            </a:r>
            <a:r>
              <a:rPr lang="en-GB" sz="2400" dirty="0" smtClean="0">
                <a:latin typeface="Arial" panose="020B0604020202020204" pitchFamily="34" charset="0"/>
                <a:cs typeface="Arial" panose="020B0604020202020204" pitchFamily="34" charset="0"/>
              </a:rPr>
              <a:t>colleagues</a:t>
            </a:r>
            <a:endParaRPr lang="en-GB" sz="2400" dirty="0">
              <a:latin typeface="Arial" panose="020B0604020202020204" pitchFamily="34" charset="0"/>
              <a:cs typeface="Arial" panose="020B0604020202020204" pitchFamily="34" charset="0"/>
            </a:endParaRPr>
          </a:p>
        </p:txBody>
      </p:sp>
      <p:sp>
        <p:nvSpPr>
          <p:cNvPr id="5" name="Rectangle 4"/>
          <p:cNvSpPr/>
          <p:nvPr/>
        </p:nvSpPr>
        <p:spPr>
          <a:xfrm>
            <a:off x="457200" y="2024390"/>
            <a:ext cx="8319436" cy="523220"/>
          </a:xfrm>
          <a:prstGeom prst="rect">
            <a:avLst/>
          </a:prstGeom>
        </p:spPr>
        <p:txBody>
          <a:bodyPr wrap="square">
            <a:spAutoFit/>
          </a:bodyPr>
          <a:lstStyle/>
          <a:p>
            <a:r>
              <a:rPr lang="en-GB" sz="2800" dirty="0" smtClean="0">
                <a:latin typeface="Arial" panose="020B0604020202020204" pitchFamily="34" charset="0"/>
                <a:cs typeface="Arial" panose="020B0604020202020204" pitchFamily="34" charset="0"/>
              </a:rPr>
              <a:t>The care home quality collaborative </a:t>
            </a:r>
            <a:endParaRPr lang="en-GB" sz="2800" dirty="0">
              <a:latin typeface="Arial" panose="020B0604020202020204" pitchFamily="34" charset="0"/>
              <a:cs typeface="Arial" panose="020B0604020202020204" pitchFamily="34" charset="0"/>
            </a:endParaRPr>
          </a:p>
        </p:txBody>
      </p:sp>
      <p:sp>
        <p:nvSpPr>
          <p:cNvPr id="7"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Testimonials</a:t>
            </a:r>
            <a:endParaRPr lang="en-GB" sz="3600" dirty="0">
              <a:latin typeface="Arial" panose="020B0604020202020204" pitchFamily="34" charset="0"/>
              <a:cs typeface="Arial" panose="020B0604020202020204" pitchFamily="34" charset="0"/>
            </a:endParaRPr>
          </a:p>
        </p:txBody>
      </p:sp>
      <p:cxnSp>
        <p:nvCxnSpPr>
          <p:cNvPr id="8" name="Straight Connector 7"/>
          <p:cNvCxnSpPr/>
          <p:nvPr/>
        </p:nvCxnSpPr>
        <p:spPr>
          <a:xfrm>
            <a:off x="533400" y="1600200"/>
            <a:ext cx="28194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834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Culture and care</a:t>
            </a:r>
            <a:endParaRPr lang="en-GB" sz="3600" dirty="0">
              <a:latin typeface="Arial" panose="020B0604020202020204" pitchFamily="34" charset="0"/>
              <a:cs typeface="Arial" panose="020B0604020202020204" pitchFamily="34" charset="0"/>
            </a:endParaRPr>
          </a:p>
        </p:txBody>
      </p:sp>
      <p:cxnSp>
        <p:nvCxnSpPr>
          <p:cNvPr id="7" name="Straight Connector 6"/>
          <p:cNvCxnSpPr/>
          <p:nvPr/>
        </p:nvCxnSpPr>
        <p:spPr>
          <a:xfrm>
            <a:off x="533400" y="1600200"/>
            <a:ext cx="37338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416200"/>
            <a:ext cx="8586139" cy="5441800"/>
          </a:xfrm>
          <a:prstGeom prst="rect">
            <a:avLst/>
          </a:prstGeom>
        </p:spPr>
      </p:pic>
      <p:sp>
        <p:nvSpPr>
          <p:cNvPr id="3" name="TextBox 2"/>
          <p:cNvSpPr txBox="1"/>
          <p:nvPr/>
        </p:nvSpPr>
        <p:spPr>
          <a:xfrm>
            <a:off x="6059424" y="6334119"/>
            <a:ext cx="2627376" cy="338554"/>
          </a:xfrm>
          <a:prstGeom prst="rect">
            <a:avLst/>
          </a:prstGeom>
          <a:noFill/>
        </p:spPr>
        <p:txBody>
          <a:bodyPr wrap="square" rtlCol="0">
            <a:spAutoFit/>
          </a:bodyPr>
          <a:lstStyle/>
          <a:p>
            <a:pPr algn="r"/>
            <a:r>
              <a:rPr lang="en-GB" sz="1600" i="1" dirty="0" smtClean="0"/>
              <a:t>Dr Anne </a:t>
            </a:r>
            <a:r>
              <a:rPr lang="en-GB" sz="1600" i="1" dirty="0" err="1" smtClean="0"/>
              <a:t>Killett</a:t>
            </a:r>
            <a:endParaRPr lang="en-GB" sz="1600" i="1" dirty="0"/>
          </a:p>
        </p:txBody>
      </p:sp>
    </p:spTree>
    <p:extLst>
      <p:ext uri="{BB962C8B-B14F-4D97-AF65-F5344CB8AC3E}">
        <p14:creationId xmlns:p14="http://schemas.microsoft.com/office/powerpoint/2010/main" val="604698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l"/>
            <a:r>
              <a:rPr lang="en-GB" sz="3600" b="1" dirty="0" smtClean="0">
                <a:latin typeface="Arial" panose="020B0604020202020204" pitchFamily="34" charset="0"/>
                <a:cs typeface="Arial" panose="020B0604020202020204" pitchFamily="34" charset="0"/>
              </a:rPr>
              <a:t>Background: </a:t>
            </a:r>
            <a:r>
              <a:rPr lang="en-GB" sz="3600" dirty="0">
                <a:latin typeface="Arial" panose="020B0604020202020204" pitchFamily="34" charset="0"/>
                <a:cs typeface="Arial" panose="020B0604020202020204" pitchFamily="34" charset="0"/>
              </a:rPr>
              <a:t>Culture</a:t>
            </a:r>
          </a:p>
        </p:txBody>
      </p:sp>
      <p:sp>
        <p:nvSpPr>
          <p:cNvPr id="3" name="Content Placeholder 2"/>
          <p:cNvSpPr>
            <a:spLocks noGrp="1"/>
          </p:cNvSpPr>
          <p:nvPr>
            <p:ph idx="1"/>
          </p:nvPr>
        </p:nvSpPr>
        <p:spPr>
          <a:xfrm>
            <a:off x="533400" y="2057400"/>
            <a:ext cx="8229600" cy="4419600"/>
          </a:xfrm>
        </p:spPr>
        <p:txBody>
          <a:bodyPr>
            <a:normAutofit fontScale="62500" lnSpcReduction="20000"/>
          </a:bodyPr>
          <a:lstStyle/>
          <a:p>
            <a:pPr marL="0" indent="0">
              <a:buNone/>
            </a:pPr>
            <a:r>
              <a:rPr lang="en-GB" sz="2900" dirty="0" smtClean="0">
                <a:latin typeface="Arial" panose="020B0604020202020204" pitchFamily="34" charset="0"/>
                <a:cs typeface="Arial" panose="020B0604020202020204" pitchFamily="34" charset="0"/>
              </a:rPr>
              <a:t>‘The </a:t>
            </a:r>
            <a:r>
              <a:rPr lang="en-GB" sz="2900" dirty="0">
                <a:latin typeface="Arial" panose="020B0604020202020204" pitchFamily="34" charset="0"/>
                <a:cs typeface="Arial" panose="020B0604020202020204" pitchFamily="34" charset="0"/>
              </a:rPr>
              <a:t>NHS belongs to the people… It touches our lives at times of basic human need, when care and compassion are what matter most</a:t>
            </a:r>
            <a:r>
              <a:rPr lang="en-GB" sz="2900" dirty="0" smtClean="0">
                <a:latin typeface="Arial" panose="020B0604020202020204" pitchFamily="34" charset="0"/>
                <a:cs typeface="Arial" panose="020B0604020202020204" pitchFamily="34" charset="0"/>
              </a:rPr>
              <a:t>.’</a:t>
            </a:r>
            <a:endParaRPr lang="en-GB" sz="2900" dirty="0">
              <a:latin typeface="Arial" panose="020B0604020202020204" pitchFamily="34" charset="0"/>
              <a:cs typeface="Arial" panose="020B0604020202020204" pitchFamily="34" charset="0"/>
            </a:endParaRPr>
          </a:p>
          <a:p>
            <a:pPr marL="0" indent="0" algn="r">
              <a:buNone/>
            </a:pPr>
            <a:r>
              <a:rPr lang="en-GB" sz="2600" b="1" dirty="0" smtClean="0">
                <a:solidFill>
                  <a:srgbClr val="0091D3"/>
                </a:solidFill>
                <a:latin typeface="Arial" panose="020B0604020202020204" pitchFamily="34" charset="0"/>
                <a:cs typeface="Arial" panose="020B0604020202020204" pitchFamily="34" charset="0"/>
              </a:rPr>
              <a:t>- The </a:t>
            </a:r>
            <a:r>
              <a:rPr lang="en-GB" sz="2600" b="1" dirty="0">
                <a:solidFill>
                  <a:srgbClr val="0091D3"/>
                </a:solidFill>
                <a:latin typeface="Arial" panose="020B0604020202020204" pitchFamily="34" charset="0"/>
                <a:cs typeface="Arial" panose="020B0604020202020204" pitchFamily="34" charset="0"/>
              </a:rPr>
              <a:t>NHS Constitution </a:t>
            </a:r>
          </a:p>
          <a:p>
            <a:pPr marL="0" indent="0">
              <a:buNone/>
            </a:pPr>
            <a:endParaRPr lang="en-GB" sz="2900" i="1" dirty="0" smtClean="0">
              <a:latin typeface="Arial" panose="020B0604020202020204" pitchFamily="34" charset="0"/>
              <a:cs typeface="Arial" panose="020B0604020202020204" pitchFamily="34" charset="0"/>
            </a:endParaRPr>
          </a:p>
          <a:p>
            <a:pPr marL="0" indent="0">
              <a:buNone/>
            </a:pPr>
            <a:r>
              <a:rPr lang="en-GB" sz="2900" dirty="0" smtClean="0">
                <a:latin typeface="Arial" panose="020B0604020202020204" pitchFamily="34" charset="0"/>
                <a:cs typeface="Arial" panose="020B0604020202020204" pitchFamily="34" charset="0"/>
              </a:rPr>
              <a:t>‘The </a:t>
            </a:r>
            <a:r>
              <a:rPr lang="en-GB" sz="2900" dirty="0">
                <a:latin typeface="Arial" panose="020B0604020202020204" pitchFamily="34" charset="0"/>
                <a:cs typeface="Arial" panose="020B0604020202020204" pitchFamily="34" charset="0"/>
              </a:rPr>
              <a:t>system as a whole failed in its most essential duty – to protect patients from unacceptable risks of harm and from unacceptable, and in some cases inhumane, treatment that should never be tolerated in any hospital</a:t>
            </a:r>
            <a:r>
              <a:rPr lang="en-GB" sz="2900" dirty="0" smtClean="0">
                <a:latin typeface="Arial" panose="020B0604020202020204" pitchFamily="34" charset="0"/>
                <a:cs typeface="Arial" panose="020B0604020202020204" pitchFamily="34" charset="0"/>
              </a:rPr>
              <a:t>.’</a:t>
            </a:r>
            <a:endParaRPr lang="en-GB" sz="2900" dirty="0">
              <a:latin typeface="Arial" panose="020B0604020202020204" pitchFamily="34" charset="0"/>
              <a:cs typeface="Arial" panose="020B0604020202020204" pitchFamily="34" charset="0"/>
            </a:endParaRPr>
          </a:p>
          <a:p>
            <a:pPr marL="0" indent="0" algn="r">
              <a:buNone/>
            </a:pPr>
            <a:endParaRPr lang="en-GB" sz="2600" b="1" dirty="0" smtClean="0">
              <a:solidFill>
                <a:srgbClr val="0099CC"/>
              </a:solidFill>
              <a:latin typeface="Arial" panose="020B0604020202020204" pitchFamily="34" charset="0"/>
              <a:cs typeface="Arial" panose="020B0604020202020204" pitchFamily="34" charset="0"/>
            </a:endParaRPr>
          </a:p>
          <a:p>
            <a:pPr marL="0" indent="0" algn="r">
              <a:buNone/>
            </a:pPr>
            <a:r>
              <a:rPr lang="en-GB" sz="2600" b="1" dirty="0" smtClean="0">
                <a:solidFill>
                  <a:srgbClr val="0091D3"/>
                </a:solidFill>
                <a:latin typeface="Arial" panose="020B0604020202020204" pitchFamily="34" charset="0"/>
                <a:cs typeface="Arial" panose="020B0604020202020204" pitchFamily="34" charset="0"/>
              </a:rPr>
              <a:t>- Robert </a:t>
            </a:r>
            <a:r>
              <a:rPr lang="en-GB" sz="2600" b="1" dirty="0">
                <a:solidFill>
                  <a:srgbClr val="0091D3"/>
                </a:solidFill>
                <a:latin typeface="Arial" panose="020B0604020202020204" pitchFamily="34" charset="0"/>
                <a:cs typeface="Arial" panose="020B0604020202020204" pitchFamily="34" charset="0"/>
              </a:rPr>
              <a:t>Francis QC </a:t>
            </a:r>
          </a:p>
          <a:p>
            <a:pPr marL="0" indent="0">
              <a:buNone/>
            </a:pPr>
            <a:endParaRPr lang="en-GB" sz="2900" i="1" dirty="0" smtClean="0">
              <a:latin typeface="Arial" panose="020B0604020202020204" pitchFamily="34" charset="0"/>
              <a:cs typeface="Arial" panose="020B0604020202020204" pitchFamily="34" charset="0"/>
            </a:endParaRPr>
          </a:p>
          <a:p>
            <a:pPr marL="0" indent="0">
              <a:buNone/>
            </a:pPr>
            <a:r>
              <a:rPr lang="en-GB" sz="2900" dirty="0" smtClean="0">
                <a:latin typeface="Arial" panose="020B0604020202020204" pitchFamily="34" charset="0"/>
                <a:cs typeface="Arial" panose="020B0604020202020204" pitchFamily="34" charset="0"/>
              </a:rPr>
              <a:t>‘This </a:t>
            </a:r>
            <a:r>
              <a:rPr lang="en-GB" sz="2900" dirty="0">
                <a:latin typeface="Arial" panose="020B0604020202020204" pitchFamily="34" charset="0"/>
                <a:cs typeface="Arial" panose="020B0604020202020204" pitchFamily="34" charset="0"/>
              </a:rPr>
              <a:t>Public Inquiry not only repeats earlier findings but also shows wider systemic failings so I would like to go further as Prime Minister and apologise to the families of all those who have suffered for the way that the system allowed such horrific abuse to go unchecked and unchallenged for so long. On behalf of the government – and indeed our country – I am truly sorry</a:t>
            </a:r>
            <a:r>
              <a:rPr lang="en-GB" sz="2900" dirty="0" smtClean="0">
                <a:latin typeface="Arial" panose="020B0604020202020204" pitchFamily="34" charset="0"/>
                <a:cs typeface="Arial" panose="020B0604020202020204" pitchFamily="34" charset="0"/>
              </a:rPr>
              <a:t>.’</a:t>
            </a:r>
          </a:p>
          <a:p>
            <a:pPr marL="0" indent="0">
              <a:buNone/>
            </a:pPr>
            <a:endParaRPr lang="en-GB" sz="2900" dirty="0">
              <a:latin typeface="Arial" panose="020B0604020202020204" pitchFamily="34" charset="0"/>
              <a:cs typeface="Arial" panose="020B0604020202020204" pitchFamily="34" charset="0"/>
            </a:endParaRPr>
          </a:p>
          <a:p>
            <a:pPr marL="0" indent="0" algn="r">
              <a:buNone/>
            </a:pPr>
            <a:r>
              <a:rPr lang="en-GB" sz="2600" b="1" dirty="0" smtClean="0">
                <a:solidFill>
                  <a:srgbClr val="0091D3"/>
                </a:solidFill>
                <a:latin typeface="Arial" panose="020B0604020202020204" pitchFamily="34" charset="0"/>
                <a:cs typeface="Arial" panose="020B0604020202020204" pitchFamily="34" charset="0"/>
              </a:rPr>
              <a:t>- The </a:t>
            </a:r>
            <a:r>
              <a:rPr lang="en-GB" sz="2600" b="1" dirty="0" err="1">
                <a:solidFill>
                  <a:srgbClr val="0091D3"/>
                </a:solidFill>
                <a:latin typeface="Arial" panose="020B0604020202020204" pitchFamily="34" charset="0"/>
                <a:cs typeface="Arial" panose="020B0604020202020204" pitchFamily="34" charset="0"/>
              </a:rPr>
              <a:t>Rt</a:t>
            </a:r>
            <a:r>
              <a:rPr lang="en-GB" sz="2600" b="1" dirty="0">
                <a:solidFill>
                  <a:srgbClr val="0091D3"/>
                </a:solidFill>
                <a:latin typeface="Arial" panose="020B0604020202020204" pitchFamily="34" charset="0"/>
                <a:cs typeface="Arial" panose="020B0604020202020204" pitchFamily="34" charset="0"/>
              </a:rPr>
              <a:t> Hon David Cameron MP</a:t>
            </a:r>
          </a:p>
        </p:txBody>
      </p:sp>
      <p:cxnSp>
        <p:nvCxnSpPr>
          <p:cNvPr id="4" name="Straight Connector 3"/>
          <p:cNvCxnSpPr/>
          <p:nvPr/>
        </p:nvCxnSpPr>
        <p:spPr>
          <a:xfrm>
            <a:off x="533400" y="1600200"/>
            <a:ext cx="4572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668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68557"/>
            <a:ext cx="4495800" cy="4754563"/>
          </a:xfrm>
        </p:spPr>
        <p:txBody>
          <a:bodyPr>
            <a:noAutofit/>
          </a:bodyPr>
          <a:lstStyle/>
          <a:p>
            <a:pPr>
              <a:buClr>
                <a:srgbClr val="0091D3"/>
              </a:buClr>
              <a:buFont typeface="+mj-lt"/>
              <a:buAutoNum type="arabicPeriod"/>
            </a:pPr>
            <a:r>
              <a:rPr lang="en-GB" sz="1800" dirty="0" smtClean="0">
                <a:latin typeface="Arial" panose="020B0604020202020204" pitchFamily="34" charset="0"/>
                <a:cs typeface="Arial" panose="020B0604020202020204" pitchFamily="34" charset="0"/>
              </a:rPr>
              <a:t>What is the culture like in care homes?</a:t>
            </a:r>
          </a:p>
          <a:p>
            <a:pPr>
              <a:buClr>
                <a:srgbClr val="0091D3"/>
              </a:buClr>
              <a:buFont typeface="+mj-lt"/>
              <a:buAutoNum type="arabicPeriod"/>
            </a:pPr>
            <a:endParaRPr lang="en-GB" sz="1800" dirty="0" smtClean="0">
              <a:latin typeface="Arial" panose="020B0604020202020204" pitchFamily="34" charset="0"/>
              <a:cs typeface="Arial" panose="020B0604020202020204" pitchFamily="34" charset="0"/>
            </a:endParaRPr>
          </a:p>
          <a:p>
            <a:pPr>
              <a:buClr>
                <a:srgbClr val="0091D3"/>
              </a:buClr>
              <a:buFont typeface="+mj-lt"/>
              <a:buAutoNum type="arabicPeriod"/>
            </a:pPr>
            <a:r>
              <a:rPr lang="en-GB" sz="1800" dirty="0" smtClean="0">
                <a:latin typeface="Arial" panose="020B0604020202020204" pitchFamily="34" charset="0"/>
                <a:cs typeface="Arial" panose="020B0604020202020204" pitchFamily="34" charset="0"/>
              </a:rPr>
              <a:t>How do the following aspects impact on culture:</a:t>
            </a:r>
          </a:p>
          <a:p>
            <a:pPr marL="0" indent="0">
              <a:buClr>
                <a:srgbClr val="0091D3"/>
              </a:buClr>
              <a:buNone/>
            </a:pPr>
            <a:endParaRPr lang="en-GB" sz="800" dirty="0" smtClean="0">
              <a:latin typeface="Arial" panose="020B0604020202020204" pitchFamily="34" charset="0"/>
              <a:cs typeface="Arial" panose="020B0604020202020204" pitchFamily="34" charset="0"/>
            </a:endParaRPr>
          </a:p>
          <a:p>
            <a:pPr marL="701675">
              <a:buClr>
                <a:srgbClr val="F498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Resources </a:t>
            </a:r>
          </a:p>
          <a:p>
            <a:pPr marL="701675">
              <a:buClr>
                <a:srgbClr val="F498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Support </a:t>
            </a:r>
          </a:p>
          <a:p>
            <a:pPr marL="701675">
              <a:buClr>
                <a:srgbClr val="F498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Development opportunities</a:t>
            </a:r>
          </a:p>
          <a:p>
            <a:pPr marL="701675">
              <a:buClr>
                <a:srgbClr val="F498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Team working / dynamics</a:t>
            </a:r>
          </a:p>
          <a:p>
            <a:pPr marL="701675">
              <a:buClr>
                <a:srgbClr val="F49800"/>
              </a:buClr>
              <a:buFont typeface="Wingdings" panose="05000000000000000000" pitchFamily="2" charset="2"/>
              <a:buChar char="§"/>
            </a:pPr>
            <a:r>
              <a:rPr lang="en-GB" sz="1800" dirty="0">
                <a:latin typeface="Arial" panose="020B0604020202020204" pitchFamily="34" charset="0"/>
                <a:cs typeface="Arial" panose="020B0604020202020204" pitchFamily="34" charset="0"/>
              </a:rPr>
              <a:t>V</a:t>
            </a:r>
            <a:r>
              <a:rPr lang="en-GB" sz="1800" dirty="0" smtClean="0">
                <a:latin typeface="Arial" panose="020B0604020202020204" pitchFamily="34" charset="0"/>
                <a:cs typeface="Arial" panose="020B0604020202020204" pitchFamily="34" charset="0"/>
              </a:rPr>
              <a:t>alues and beliefs</a:t>
            </a:r>
          </a:p>
          <a:p>
            <a:pPr marL="701675">
              <a:buClr>
                <a:srgbClr val="F49800"/>
              </a:buClr>
              <a:buFont typeface="Wingdings" panose="05000000000000000000" pitchFamily="2" charset="2"/>
              <a:buChar char="§"/>
            </a:pPr>
            <a:r>
              <a:rPr lang="en-GB" sz="1800" dirty="0" smtClean="0">
                <a:latin typeface="Arial" panose="020B0604020202020204" pitchFamily="34" charset="0"/>
                <a:cs typeface="Arial" panose="020B0604020202020204" pitchFamily="34" charset="0"/>
              </a:rPr>
              <a:t>Board / proprietors awareness</a:t>
            </a:r>
          </a:p>
          <a:p>
            <a:pPr marL="701675">
              <a:buClr>
                <a:srgbClr val="0091D3"/>
              </a:buClr>
            </a:pPr>
            <a:endParaRPr lang="en-GB" sz="1800" dirty="0" smtClean="0">
              <a:latin typeface="Arial" panose="020B0604020202020204" pitchFamily="34" charset="0"/>
              <a:cs typeface="Arial" panose="020B0604020202020204" pitchFamily="34" charset="0"/>
            </a:endParaRPr>
          </a:p>
          <a:p>
            <a:pPr>
              <a:buClr>
                <a:srgbClr val="0091D3"/>
              </a:buClr>
              <a:buFont typeface="+mj-lt"/>
              <a:buAutoNum type="arabicPeriod" startAt="3"/>
            </a:pPr>
            <a:r>
              <a:rPr lang="en-GB" sz="1800" dirty="0" smtClean="0">
                <a:latin typeface="Arial" panose="020B0604020202020204" pitchFamily="34" charset="0"/>
                <a:cs typeface="Arial" panose="020B0604020202020204" pitchFamily="34" charset="0"/>
              </a:rPr>
              <a:t>How do you think we can improve culture in our care homes?</a:t>
            </a:r>
          </a:p>
          <a:p>
            <a:pPr>
              <a:buClr>
                <a:schemeClr val="accent1">
                  <a:lumMod val="75000"/>
                </a:schemeClr>
              </a:buClr>
              <a:buFont typeface="+mj-lt"/>
              <a:buAutoNum type="arabicPeriod" startAt="3"/>
            </a:pPr>
            <a:endParaRPr lang="en-GB" sz="800" dirty="0" smtClean="0">
              <a:latin typeface="Arial" panose="020B0604020202020204" pitchFamily="34" charset="0"/>
              <a:cs typeface="Arial" panose="020B0604020202020204" pitchFamily="34" charset="0"/>
            </a:endParaRPr>
          </a:p>
        </p:txBody>
      </p:sp>
      <p:pic>
        <p:nvPicPr>
          <p:cNvPr id="5122" name="Picture 2" descr="http://40.media.tumblr.com/4b7e8174d59ba89e5beae478a8af8cc2/tumblr_nsj53b8OqD1sg5bnlo1_1280.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066800"/>
            <a:ext cx="3708047" cy="525780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57200" y="6858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Workshop: </a:t>
            </a:r>
            <a:r>
              <a:rPr lang="en-GB" sz="3600" dirty="0" smtClean="0">
                <a:latin typeface="Arial" panose="020B0604020202020204" pitchFamily="34" charset="0"/>
                <a:cs typeface="Arial" panose="020B0604020202020204" pitchFamily="34" charset="0"/>
              </a:rPr>
              <a:t>Culture</a:t>
            </a:r>
            <a:endParaRPr lang="en-GB" sz="3600" dirty="0">
              <a:latin typeface="Arial" panose="020B0604020202020204" pitchFamily="34" charset="0"/>
              <a:cs typeface="Arial" panose="020B0604020202020204" pitchFamily="34" charset="0"/>
            </a:endParaRPr>
          </a:p>
        </p:txBody>
      </p:sp>
      <p:cxnSp>
        <p:nvCxnSpPr>
          <p:cNvPr id="7" name="Straight Connector 6"/>
          <p:cNvCxnSpPr/>
          <p:nvPr/>
        </p:nvCxnSpPr>
        <p:spPr>
          <a:xfrm>
            <a:off x="533400" y="1600200"/>
            <a:ext cx="40386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689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79174" y="2133600"/>
            <a:ext cx="7772400" cy="2743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b="1" dirty="0" smtClean="0">
                <a:latin typeface="Arial" panose="020B0604020202020204" pitchFamily="34" charset="0"/>
                <a:cs typeface="Arial" panose="020B0604020202020204" pitchFamily="34" charset="0"/>
              </a:rPr>
              <a:t>Thank you!</a:t>
            </a:r>
          </a:p>
          <a:p>
            <a:r>
              <a:rPr lang="en-GB" dirty="0" smtClean="0">
                <a:latin typeface="Arial" panose="020B0604020202020204" pitchFamily="34" charset="0"/>
                <a:cs typeface="Arial" panose="020B0604020202020204" pitchFamily="34" charset="0"/>
              </a:rPr>
              <a:t/>
            </a:r>
            <a:br>
              <a:rPr lang="en-GB" dirty="0" smtClean="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Any questions?</a:t>
            </a:r>
          </a:p>
        </p:txBody>
      </p:sp>
      <p:cxnSp>
        <p:nvCxnSpPr>
          <p:cNvPr id="7" name="Straight Connector 6"/>
          <p:cNvCxnSpPr/>
          <p:nvPr/>
        </p:nvCxnSpPr>
        <p:spPr>
          <a:xfrm>
            <a:off x="3276600" y="3505200"/>
            <a:ext cx="25146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9789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l"/>
            <a:r>
              <a:rPr lang="en-GB" sz="3600" b="1" dirty="0">
                <a:latin typeface="Arial" panose="020B0604020202020204" pitchFamily="34" charset="0"/>
                <a:cs typeface="Arial" panose="020B0604020202020204" pitchFamily="34" charset="0"/>
              </a:rPr>
              <a:t>Workshop: </a:t>
            </a:r>
            <a:r>
              <a:rPr lang="en-GB" sz="3600" dirty="0">
                <a:latin typeface="Arial" panose="020B0604020202020204" pitchFamily="34" charset="0"/>
                <a:cs typeface="Arial" panose="020B0604020202020204" pitchFamily="34" charset="0"/>
              </a:rPr>
              <a:t>Culture</a:t>
            </a:r>
          </a:p>
        </p:txBody>
      </p:sp>
      <p:sp>
        <p:nvSpPr>
          <p:cNvPr id="3" name="Content Placeholder 2"/>
          <p:cNvSpPr>
            <a:spLocks noGrp="1"/>
          </p:cNvSpPr>
          <p:nvPr>
            <p:ph idx="1"/>
          </p:nvPr>
        </p:nvSpPr>
        <p:spPr>
          <a:xfrm>
            <a:off x="533400" y="2057400"/>
            <a:ext cx="8229600" cy="4525963"/>
          </a:xfrm>
        </p:spPr>
        <p:txBody>
          <a:bodyPr/>
          <a:lstStyle/>
          <a:p>
            <a:pPr marL="0" indent="0">
              <a:buNone/>
            </a:pPr>
            <a:r>
              <a:rPr lang="en-GB" sz="2400" dirty="0" smtClean="0">
                <a:latin typeface="Arial" panose="020B0604020202020204" pitchFamily="34" charset="0"/>
                <a:cs typeface="Arial" panose="020B0604020202020204" pitchFamily="34" charset="0"/>
              </a:rPr>
              <a:t>Why care about culture?</a:t>
            </a:r>
          </a:p>
          <a:p>
            <a:pPr marL="0" indent="0">
              <a:buNone/>
            </a:pPr>
            <a:endParaRPr lang="en-GB" sz="1800" dirty="0" smtClean="0">
              <a:solidFill>
                <a:schemeClr val="accent1">
                  <a:lumMod val="75000"/>
                </a:schemeClr>
              </a:solidFill>
              <a:latin typeface="Arial" panose="020B0604020202020204" pitchFamily="34" charset="0"/>
              <a:cs typeface="Arial" panose="020B0604020202020204" pitchFamily="34" charset="0"/>
            </a:endParaRPr>
          </a:p>
          <a:p>
            <a:pPr marL="914400" lvl="1" indent="-457200">
              <a:buClr>
                <a:srgbClr val="0091D3"/>
              </a:buClr>
              <a:buFont typeface="+mj-lt"/>
              <a:buAutoNum type="arabicPeriod"/>
            </a:pPr>
            <a:r>
              <a:rPr lang="en-GB" sz="2200" dirty="0">
                <a:latin typeface="Arial" panose="020B0604020202020204" pitchFamily="34" charset="0"/>
                <a:cs typeface="Arial" panose="020B0604020202020204" pitchFamily="34" charset="0"/>
              </a:rPr>
              <a:t>We can not </a:t>
            </a:r>
            <a:r>
              <a:rPr lang="en-GB" sz="2200" dirty="0" smtClean="0">
                <a:latin typeface="Arial" panose="020B0604020202020204" pitchFamily="34" charset="0"/>
                <a:cs typeface="Arial" panose="020B0604020202020204" pitchFamily="34" charset="0"/>
              </a:rPr>
              <a:t>make sustainable improvements if people do not engage and the culture is poor!</a:t>
            </a:r>
          </a:p>
          <a:p>
            <a:pPr lvl="2">
              <a:lnSpc>
                <a:spcPct val="200000"/>
              </a:lnSpc>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Lessons learned – Winterbourne, Francis, </a:t>
            </a:r>
            <a:r>
              <a:rPr lang="en-GB" sz="2000" dirty="0" err="1" smtClean="0">
                <a:latin typeface="Arial" panose="020B0604020202020204" pitchFamily="34" charset="0"/>
                <a:cs typeface="Arial" panose="020B0604020202020204" pitchFamily="34" charset="0"/>
              </a:rPr>
              <a:t>Kirkup</a:t>
            </a:r>
            <a:r>
              <a:rPr lang="en-GB" sz="2000" dirty="0" smtClean="0">
                <a:latin typeface="Arial" panose="020B0604020202020204" pitchFamily="34" charset="0"/>
                <a:cs typeface="Arial" panose="020B0604020202020204" pitchFamily="34" charset="0"/>
              </a:rPr>
              <a:t>, etc.</a:t>
            </a:r>
          </a:p>
          <a:p>
            <a:pPr lvl="2">
              <a:buClr>
                <a:srgbClr val="F49800"/>
              </a:buClr>
              <a:buFont typeface="Wingdings" panose="05000000000000000000" pitchFamily="2" charset="2"/>
              <a:buChar char="§"/>
            </a:pPr>
            <a:r>
              <a:rPr lang="en-GB" sz="2000" dirty="0" smtClean="0">
                <a:latin typeface="Arial" panose="020B0604020202020204" pitchFamily="34" charset="0"/>
                <a:cs typeface="Arial" panose="020B0604020202020204" pitchFamily="34" charset="0"/>
              </a:rPr>
              <a:t>More recently – Hard Truths, the Journey to Putting Patients First</a:t>
            </a:r>
          </a:p>
          <a:p>
            <a:pPr marL="914400" lvl="2" indent="0">
              <a:buClr>
                <a:srgbClr val="0091D3"/>
              </a:buClr>
              <a:buNone/>
            </a:pPr>
            <a:endParaRPr lang="en-GB" sz="1800" dirty="0" smtClean="0">
              <a:latin typeface="Arial" panose="020B0604020202020204" pitchFamily="34" charset="0"/>
              <a:cs typeface="Arial" panose="020B0604020202020204" pitchFamily="34" charset="0"/>
            </a:endParaRPr>
          </a:p>
          <a:p>
            <a:pPr marL="914400" lvl="1" indent="-457200">
              <a:buClr>
                <a:srgbClr val="0091D3"/>
              </a:buClr>
              <a:buFont typeface="+mj-lt"/>
              <a:buAutoNum type="arabicPeriod"/>
            </a:pPr>
            <a:r>
              <a:rPr lang="en-GB" sz="2200" dirty="0" smtClean="0">
                <a:latin typeface="Arial" panose="020B0604020202020204" pitchFamily="34" charset="0"/>
                <a:cs typeface="Arial" panose="020B0604020202020204" pitchFamily="34" charset="0"/>
              </a:rPr>
              <a:t>We must work together to prevent another!</a:t>
            </a:r>
            <a:endParaRPr lang="en-GB" sz="2200" dirty="0">
              <a:latin typeface="Arial" panose="020B0604020202020204" pitchFamily="34" charset="0"/>
              <a:cs typeface="Arial" panose="020B0604020202020204" pitchFamily="34" charset="0"/>
            </a:endParaRPr>
          </a:p>
          <a:p>
            <a:endParaRPr lang="en-GB" dirty="0"/>
          </a:p>
        </p:txBody>
      </p:sp>
      <p:cxnSp>
        <p:nvCxnSpPr>
          <p:cNvPr id="4" name="Straight Connector 3"/>
          <p:cNvCxnSpPr/>
          <p:nvPr/>
        </p:nvCxnSpPr>
        <p:spPr>
          <a:xfrm>
            <a:off x="533400" y="1600200"/>
            <a:ext cx="4191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032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l"/>
            <a:r>
              <a:rPr lang="en-GB" sz="3600" b="1" dirty="0" smtClean="0">
                <a:latin typeface="Arial" panose="020B0604020202020204" pitchFamily="34" charset="0"/>
                <a:cs typeface="Arial" panose="020B0604020202020204" pitchFamily="34" charset="0"/>
              </a:rPr>
              <a:t>What is culture of care?</a:t>
            </a:r>
            <a:endParaRPr lang="en-GB" sz="3600" b="1" dirty="0">
              <a:latin typeface="Arial" panose="020B0604020202020204" pitchFamily="34" charset="0"/>
              <a:cs typeface="Arial" panose="020B0604020202020204" pitchFamily="34" charset="0"/>
            </a:endParaRPr>
          </a:p>
        </p:txBody>
      </p:sp>
      <p:pic>
        <p:nvPicPr>
          <p:cNvPr id="6" name="Content Placeholder 5"/>
          <p:cNvPicPr>
            <a:picLocks noGrp="1" noChangeAspect="1"/>
          </p:cNvPicPr>
          <p:nvPr>
            <p:ph idx="1"/>
          </p:nvPr>
        </p:nvPicPr>
        <p:blipFill rotWithShape="1">
          <a:blip r:embed="rId3">
            <a:extLst>
              <a:ext uri="{28A0092B-C50C-407E-A947-70E740481C1C}">
                <a14:useLocalDpi xmlns:a14="http://schemas.microsoft.com/office/drawing/2010/main" val="0"/>
              </a:ext>
            </a:extLst>
          </a:blip>
          <a:srcRect l="31974" t="13982" r="32274" b="13498"/>
          <a:stretch/>
        </p:blipFill>
        <p:spPr>
          <a:xfrm>
            <a:off x="6629400" y="2317760"/>
            <a:ext cx="2127343" cy="3048000"/>
          </a:xfrm>
          <a:ln>
            <a:solidFill>
              <a:srgbClr val="009999"/>
            </a:solidFill>
          </a:ln>
        </p:spPr>
      </p:pic>
      <p:sp>
        <p:nvSpPr>
          <p:cNvPr id="7" name="Rectangle 6"/>
          <p:cNvSpPr/>
          <p:nvPr/>
        </p:nvSpPr>
        <p:spPr>
          <a:xfrm>
            <a:off x="503582" y="2133600"/>
            <a:ext cx="5821018" cy="3416320"/>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aim of </a:t>
            </a:r>
            <a:r>
              <a:rPr lang="en-GB" sz="2400" dirty="0" smtClean="0">
                <a:latin typeface="Arial" panose="020B0604020202020204" pitchFamily="34" charset="0"/>
                <a:cs typeface="Arial" panose="020B0604020202020204" pitchFamily="34" charset="0"/>
              </a:rPr>
              <a:t>the ‘culture of care’ barometer is to ensure:</a:t>
            </a:r>
          </a:p>
          <a:p>
            <a:endParaRPr lang="en-GB" sz="2400" dirty="0" smtClean="0">
              <a:latin typeface="Arial" panose="020B0604020202020204" pitchFamily="34" charset="0"/>
              <a:cs typeface="Arial" panose="020B0604020202020204" pitchFamily="34" charset="0"/>
            </a:endParaRPr>
          </a:p>
          <a:p>
            <a:pPr marL="342900" indent="-342900">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Staff can provide </a:t>
            </a:r>
            <a:r>
              <a:rPr lang="en-GB" sz="2400" dirty="0">
                <a:latin typeface="Arial" panose="020B0604020202020204" pitchFamily="34" charset="0"/>
                <a:cs typeface="Arial" panose="020B0604020202020204" pitchFamily="34" charset="0"/>
              </a:rPr>
              <a:t>good care to </a:t>
            </a:r>
            <a:r>
              <a:rPr lang="en-GB" sz="2400" dirty="0" smtClean="0">
                <a:latin typeface="Arial" panose="020B0604020202020204" pitchFamily="34" charset="0"/>
                <a:cs typeface="Arial" panose="020B0604020202020204" pitchFamily="34" charset="0"/>
              </a:rPr>
              <a:t>patients</a:t>
            </a:r>
          </a:p>
          <a:p>
            <a:pPr marL="342900" indent="-342900">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P</a:t>
            </a:r>
            <a:r>
              <a:rPr lang="en-GB" sz="2400" dirty="0" smtClean="0">
                <a:latin typeface="Arial" panose="020B0604020202020204" pitchFamily="34" charset="0"/>
                <a:cs typeface="Arial" panose="020B0604020202020204" pitchFamily="34" charset="0"/>
              </a:rPr>
              <a:t>atients have a </a:t>
            </a:r>
            <a:r>
              <a:rPr lang="en-GB" sz="2400" dirty="0">
                <a:latin typeface="Arial" panose="020B0604020202020204" pitchFamily="34" charset="0"/>
                <a:cs typeface="Arial" panose="020B0604020202020204" pitchFamily="34" charset="0"/>
              </a:rPr>
              <a:t>good experience of their care </a:t>
            </a:r>
            <a:r>
              <a:rPr lang="en-GB" sz="2400" dirty="0" smtClean="0">
                <a:latin typeface="Arial" panose="020B0604020202020204" pitchFamily="34" charset="0"/>
                <a:cs typeface="Arial" panose="020B0604020202020204" pitchFamily="34" charset="0"/>
              </a:rPr>
              <a:t>episode</a:t>
            </a:r>
          </a:p>
          <a:p>
            <a:pPr marL="342900" indent="-342900">
              <a:buClr>
                <a:srgbClr val="0091D3"/>
              </a:buClr>
              <a:buFont typeface="Arial" panose="020B0604020202020204" pitchFamily="34" charset="0"/>
              <a:buChar char="•"/>
            </a:pPr>
            <a:r>
              <a:rPr lang="en-GB" sz="2400" dirty="0">
                <a:latin typeface="Arial" panose="020B0604020202020204" pitchFamily="34" charset="0"/>
                <a:cs typeface="Arial" panose="020B0604020202020204" pitchFamily="34" charset="0"/>
              </a:rPr>
              <a:t>S</a:t>
            </a:r>
            <a:r>
              <a:rPr lang="en-GB" sz="2400" dirty="0" smtClean="0">
                <a:latin typeface="Arial" panose="020B0604020202020204" pitchFamily="34" charset="0"/>
                <a:cs typeface="Arial" panose="020B0604020202020204" pitchFamily="34" charset="0"/>
              </a:rPr>
              <a:t>taff </a:t>
            </a:r>
            <a:r>
              <a:rPr lang="en-GB" sz="2400" dirty="0">
                <a:latin typeface="Arial" panose="020B0604020202020204" pitchFamily="34" charset="0"/>
                <a:cs typeface="Arial" panose="020B0604020202020204" pitchFamily="34" charset="0"/>
              </a:rPr>
              <a:t>feel valued and satisfied that they are </a:t>
            </a:r>
            <a:r>
              <a:rPr lang="en-GB" sz="2400" dirty="0" smtClean="0">
                <a:latin typeface="Arial" panose="020B0604020202020204" pitchFamily="34" charset="0"/>
                <a:cs typeface="Arial" panose="020B0604020202020204" pitchFamily="34" charset="0"/>
              </a:rPr>
              <a:t>able to </a:t>
            </a:r>
            <a:r>
              <a:rPr lang="en-GB" sz="2400" dirty="0">
                <a:latin typeface="Arial" panose="020B0604020202020204" pitchFamily="34" charset="0"/>
                <a:cs typeface="Arial" panose="020B0604020202020204" pitchFamily="34" charset="0"/>
              </a:rPr>
              <a:t>raise their concerns when </a:t>
            </a:r>
            <a:r>
              <a:rPr lang="en-GB" sz="2400" dirty="0" smtClean="0">
                <a:latin typeface="Arial" panose="020B0604020202020204" pitchFamily="34" charset="0"/>
                <a:cs typeface="Arial" panose="020B0604020202020204" pitchFamily="34" charset="0"/>
              </a:rPr>
              <a:t>necessary</a:t>
            </a:r>
            <a:endParaRPr lang="en-GB" sz="2400" dirty="0">
              <a:latin typeface="Arial" panose="020B0604020202020204" pitchFamily="34" charset="0"/>
              <a:cs typeface="Arial" panose="020B0604020202020204" pitchFamily="34" charset="0"/>
            </a:endParaRPr>
          </a:p>
        </p:txBody>
      </p:sp>
      <p:cxnSp>
        <p:nvCxnSpPr>
          <p:cNvPr id="5" name="Straight Connector 4"/>
          <p:cNvCxnSpPr/>
          <p:nvPr/>
        </p:nvCxnSpPr>
        <p:spPr>
          <a:xfrm>
            <a:off x="533400" y="1600200"/>
            <a:ext cx="5334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794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pPr algn="l"/>
            <a:r>
              <a:rPr lang="en-GB" sz="3600" b="1" dirty="0">
                <a:latin typeface="Arial" panose="020B0604020202020204" pitchFamily="34" charset="0"/>
                <a:cs typeface="Arial" panose="020B0604020202020204" pitchFamily="34" charset="0"/>
              </a:rPr>
              <a:t>Workshop: </a:t>
            </a:r>
            <a:r>
              <a:rPr lang="en-GB" sz="3600" dirty="0">
                <a:latin typeface="Arial" panose="020B0604020202020204" pitchFamily="34" charset="0"/>
                <a:cs typeface="Arial" panose="020B0604020202020204" pitchFamily="34" charset="0"/>
              </a:rPr>
              <a:t>Culture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9811957"/>
              </p:ext>
            </p:extLst>
          </p:nvPr>
        </p:nvGraphicFramePr>
        <p:xfrm>
          <a:off x="4038600" y="1447800"/>
          <a:ext cx="4648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33400" y="2209800"/>
            <a:ext cx="3124200" cy="3847207"/>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Developing a positive care culture.</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The features of a positive care culture are interconnected and help to facilitate and reinforce each other.</a:t>
            </a:r>
            <a:endParaRPr lang="en-GB" sz="2400" dirty="0">
              <a:latin typeface="Arial" panose="020B0604020202020204" pitchFamily="34" charset="0"/>
              <a:cs typeface="Arial" panose="020B0604020202020204" pitchFamily="34" charset="0"/>
            </a:endParaRPr>
          </a:p>
          <a:p>
            <a:endParaRPr lang="en-GB" sz="2800" dirty="0">
              <a:solidFill>
                <a:schemeClr val="accent1">
                  <a:lumMod val="75000"/>
                </a:schemeClr>
              </a:solidFill>
              <a:latin typeface="Arial" panose="020B0604020202020204" pitchFamily="34" charset="0"/>
              <a:cs typeface="Arial" panose="020B0604020202020204" pitchFamily="34" charset="0"/>
            </a:endParaRPr>
          </a:p>
        </p:txBody>
      </p:sp>
      <p:cxnSp>
        <p:nvCxnSpPr>
          <p:cNvPr id="7" name="Straight Connector 6"/>
          <p:cNvCxnSpPr/>
          <p:nvPr/>
        </p:nvCxnSpPr>
        <p:spPr>
          <a:xfrm>
            <a:off x="533400" y="1600200"/>
            <a:ext cx="4191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8218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229600" cy="1173162"/>
          </a:xfrm>
        </p:spPr>
        <p:txBody>
          <a:bodyPr>
            <a:noAutofit/>
          </a:bodyPr>
          <a:lstStyle/>
          <a:p>
            <a:pPr algn="l"/>
            <a:r>
              <a:rPr lang="en-GB" sz="3600" b="1" dirty="0" smtClean="0">
                <a:latin typeface="Arial" panose="020B0604020202020204" pitchFamily="34" charset="0"/>
                <a:cs typeface="Arial" panose="020B0604020202020204" pitchFamily="34" charset="0"/>
              </a:rPr>
              <a:t>Workshop: </a:t>
            </a:r>
            <a:r>
              <a:rPr lang="en-GB" sz="3600" dirty="0" smtClean="0">
                <a:latin typeface="Arial" panose="020B0604020202020204" pitchFamily="34" charset="0"/>
                <a:cs typeface="Arial" panose="020B0604020202020204" pitchFamily="34" charset="0"/>
              </a:rPr>
              <a:t>Culture</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3800" y="2118518"/>
            <a:ext cx="5181600" cy="4221163"/>
          </a:xfrm>
        </p:spPr>
        <p:txBody>
          <a:bodyPr>
            <a:normAutofit fontScale="92500" lnSpcReduction="20000"/>
          </a:bodyPr>
          <a:lstStyle/>
          <a:p>
            <a:pPr marL="457200" lvl="1" indent="0">
              <a:buClr>
                <a:schemeClr val="accent1">
                  <a:lumMod val="75000"/>
                </a:schemeClr>
              </a:buClr>
              <a:buNone/>
            </a:pPr>
            <a:endParaRPr lang="en-GB" sz="1900" dirty="0">
              <a:latin typeface="Arial" panose="020B0604020202020204" pitchFamily="34" charset="0"/>
              <a:cs typeface="Arial" panose="020B0604020202020204" pitchFamily="34" charset="0"/>
            </a:endParaRPr>
          </a:p>
          <a:p>
            <a:pPr marL="0" lvl="1" indent="0">
              <a:buNone/>
            </a:pPr>
            <a:r>
              <a:rPr lang="en-GB" sz="2600" b="1" dirty="0" smtClean="0">
                <a:latin typeface="Arial" panose="020B0604020202020204" pitchFamily="34" charset="0"/>
                <a:cs typeface="Arial" panose="020B0604020202020204" pitchFamily="34" charset="0"/>
              </a:rPr>
              <a:t>Care home support initiatives</a:t>
            </a:r>
          </a:p>
          <a:p>
            <a:pPr marL="0" lvl="1" indent="0">
              <a:buNone/>
            </a:pPr>
            <a:endParaRPr lang="en-GB" sz="19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itchFamily="34" charset="0"/>
              <a:buChar char="•"/>
            </a:pPr>
            <a:r>
              <a:rPr lang="en-GB" sz="2400" dirty="0" smtClean="0">
                <a:latin typeface="Arial" panose="020B0604020202020204" pitchFamily="34" charset="0"/>
                <a:cs typeface="Arial" panose="020B0604020202020204" pitchFamily="34" charset="0"/>
              </a:rPr>
              <a:t>How </a:t>
            </a:r>
            <a:r>
              <a:rPr lang="en-GB" sz="2400" dirty="0">
                <a:latin typeface="Arial" panose="020B0604020202020204" pitchFamily="34" charset="0"/>
                <a:cs typeface="Arial" panose="020B0604020202020204" pitchFamily="34" charset="0"/>
              </a:rPr>
              <a:t>does cultural change need to be managed to support the successful implementation of such an initiative? </a:t>
            </a:r>
            <a:endParaRPr lang="en-GB" sz="2400" dirty="0" smtClean="0">
              <a:latin typeface="Arial" panose="020B0604020202020204" pitchFamily="34" charset="0"/>
              <a:cs typeface="Arial" panose="020B0604020202020204" pitchFamily="34" charset="0"/>
            </a:endParaRPr>
          </a:p>
          <a:p>
            <a:pPr lvl="1">
              <a:buClr>
                <a:srgbClr val="0091D3"/>
              </a:buClr>
              <a:buFont typeface="Arial" pitchFamily="34" charset="0"/>
              <a:buChar char="•"/>
            </a:pPr>
            <a:endParaRPr lang="en-GB" sz="2400" dirty="0" smtClean="0">
              <a:latin typeface="Arial" panose="020B0604020202020204" pitchFamily="34" charset="0"/>
              <a:cs typeface="Arial" panose="020B0604020202020204" pitchFamily="34" charset="0"/>
            </a:endParaRPr>
          </a:p>
          <a:p>
            <a:pPr lvl="1">
              <a:buClr>
                <a:srgbClr val="0091D3"/>
              </a:buClr>
              <a:buFont typeface="Arial" pitchFamily="34" charset="0"/>
              <a:buChar char="•"/>
            </a:pPr>
            <a:r>
              <a:rPr lang="en-GB" sz="2400" dirty="0" smtClean="0">
                <a:latin typeface="Arial" panose="020B0604020202020204" pitchFamily="34" charset="0"/>
                <a:cs typeface="Arial" panose="020B0604020202020204" pitchFamily="34" charset="0"/>
              </a:rPr>
              <a:t>Culture is focusing on targets</a:t>
            </a:r>
            <a:r>
              <a:rPr lang="en-GB" sz="2400" dirty="0">
                <a:latin typeface="Arial" panose="020B0604020202020204" pitchFamily="34" charset="0"/>
                <a:cs typeface="Arial" panose="020B0604020202020204" pitchFamily="34" charset="0"/>
              </a:rPr>
              <a:t>, activities, resources, needs, features, organisational values, </a:t>
            </a:r>
            <a:r>
              <a:rPr lang="en-GB" sz="2400" dirty="0" smtClean="0">
                <a:latin typeface="Arial" panose="020B0604020202020204" pitchFamily="34" charset="0"/>
                <a:cs typeface="Arial" panose="020B0604020202020204" pitchFamily="34" charset="0"/>
              </a:rPr>
              <a:t>etc. </a:t>
            </a:r>
            <a:r>
              <a:rPr lang="en-GB" sz="2400" dirty="0">
                <a:latin typeface="Arial" panose="020B0604020202020204" pitchFamily="34" charset="0"/>
                <a:cs typeface="Arial" panose="020B0604020202020204" pitchFamily="34" charset="0"/>
              </a:rPr>
              <a:t>that </a:t>
            </a:r>
            <a:r>
              <a:rPr lang="en-GB" sz="2400" dirty="0" smtClean="0">
                <a:latin typeface="Arial" panose="020B0604020202020204" pitchFamily="34" charset="0"/>
                <a:cs typeface="Arial" panose="020B0604020202020204" pitchFamily="34" charset="0"/>
              </a:rPr>
              <a:t>define </a:t>
            </a:r>
            <a:r>
              <a:rPr lang="en-GB" sz="2400" dirty="0">
                <a:latin typeface="Arial" panose="020B0604020202020204" pitchFamily="34" charset="0"/>
                <a:cs typeface="Arial" panose="020B0604020202020204" pitchFamily="34" charset="0"/>
              </a:rPr>
              <a:t>the identity of their organisation, their </a:t>
            </a:r>
            <a:r>
              <a:rPr lang="en-GB" sz="2400" dirty="0" smtClean="0">
                <a:latin typeface="Arial" panose="020B0604020202020204" pitchFamily="34" charset="0"/>
                <a:cs typeface="Arial" panose="020B0604020202020204" pitchFamily="34" charset="0"/>
              </a:rPr>
              <a:t>role or their </a:t>
            </a:r>
            <a:r>
              <a:rPr lang="en-GB" sz="2400" dirty="0">
                <a:latin typeface="Arial" panose="020B0604020202020204" pitchFamily="34" charset="0"/>
                <a:cs typeface="Arial" panose="020B0604020202020204" pitchFamily="34" charset="0"/>
              </a:rPr>
              <a:t>service. </a:t>
            </a:r>
            <a:endParaRPr lang="en-GB" sz="2400" dirty="0" smtClean="0">
              <a:latin typeface="Arial" panose="020B0604020202020204" pitchFamily="34" charset="0"/>
              <a:cs typeface="Arial" panose="020B0604020202020204" pitchFamily="34" charset="0"/>
            </a:endParaRPr>
          </a:p>
          <a:p>
            <a:pPr marL="457200" lvl="1" indent="0">
              <a:buClr>
                <a:schemeClr val="accent1">
                  <a:lumMod val="75000"/>
                </a:schemeClr>
              </a:buClr>
              <a:buNone/>
            </a:pPr>
            <a:endParaRPr lang="en-GB" sz="2400" dirty="0" smtClean="0">
              <a:latin typeface="Arial" panose="020B0604020202020204" pitchFamily="34" charset="0"/>
              <a:cs typeface="Arial" panose="020B0604020202020204" pitchFamily="34" charset="0"/>
            </a:endParaRPr>
          </a:p>
        </p:txBody>
      </p:sp>
      <p:sp>
        <p:nvSpPr>
          <p:cNvPr id="5" name="Rounded Rectangular Callout 4"/>
          <p:cNvSpPr/>
          <p:nvPr/>
        </p:nvSpPr>
        <p:spPr>
          <a:xfrm rot="16200000">
            <a:off x="-281043" y="2690757"/>
            <a:ext cx="4648200" cy="3076686"/>
          </a:xfrm>
          <a:prstGeom prst="wedgeRoundRectCallout">
            <a:avLst>
              <a:gd name="adj1" fmla="val -19890"/>
              <a:gd name="adj2" fmla="val 66673"/>
              <a:gd name="adj3" fmla="val 16667"/>
            </a:avLst>
          </a:prstGeom>
          <a:solidFill>
            <a:srgbClr val="0091D3"/>
          </a:solidFill>
          <a:ln>
            <a:solidFill>
              <a:schemeClr val="bg1"/>
            </a:solidFill>
          </a:ln>
        </p:spPr>
        <p:style>
          <a:lnRef idx="2">
            <a:schemeClr val="accent1"/>
          </a:lnRef>
          <a:fillRef idx="1">
            <a:schemeClr val="lt1"/>
          </a:fillRef>
          <a:effectRef idx="0">
            <a:schemeClr val="accent1"/>
          </a:effectRef>
          <a:fontRef idx="minor">
            <a:schemeClr val="dk1"/>
          </a:fontRef>
        </p:style>
        <p:txBody>
          <a:bodyPr vert="vert" rtlCol="0" anchor="ctr"/>
          <a:lstStyle/>
          <a:p>
            <a:pPr marL="0" lvl="1">
              <a:buClr>
                <a:schemeClr val="accent1">
                  <a:lumMod val="75000"/>
                </a:schemeClr>
              </a:buClr>
              <a:buNone/>
            </a:pPr>
            <a:endParaRPr lang="en-GB" sz="2000" b="1" dirty="0" smtClean="0">
              <a:solidFill>
                <a:schemeClr val="accent1">
                  <a:lumMod val="75000"/>
                </a:schemeClr>
              </a:solidFill>
              <a:latin typeface="Arial" panose="020B0604020202020204" pitchFamily="34" charset="0"/>
              <a:cs typeface="Arial" panose="020B0604020202020204" pitchFamily="34" charset="0"/>
            </a:endParaRPr>
          </a:p>
          <a:p>
            <a:pPr marL="0" lvl="1">
              <a:buClr>
                <a:schemeClr val="accent1">
                  <a:lumMod val="75000"/>
                </a:schemeClr>
              </a:buClr>
              <a:buNone/>
            </a:pPr>
            <a:r>
              <a:rPr lang="en-GB" sz="2000" b="1" dirty="0" smtClean="0">
                <a:solidFill>
                  <a:schemeClr val="bg1"/>
                </a:solidFill>
                <a:latin typeface="Arial" panose="020B0604020202020204" pitchFamily="34" charset="0"/>
                <a:cs typeface="Arial" panose="020B0604020202020204" pitchFamily="34" charset="0"/>
              </a:rPr>
              <a:t>Key aim: </a:t>
            </a:r>
            <a:r>
              <a:rPr lang="en-GB" sz="2000" dirty="0" smtClean="0">
                <a:solidFill>
                  <a:schemeClr val="bg1"/>
                </a:solidFill>
                <a:latin typeface="Arial" panose="020B0604020202020204" pitchFamily="34" charset="0"/>
                <a:cs typeface="Arial" panose="020B0604020202020204" pitchFamily="34" charset="0"/>
              </a:rPr>
              <a:t>To improve patient care</a:t>
            </a:r>
          </a:p>
          <a:p>
            <a:pPr marL="0" lvl="1">
              <a:buClr>
                <a:schemeClr val="accent1">
                  <a:lumMod val="75000"/>
                </a:schemeClr>
              </a:buClr>
            </a:pPr>
            <a:endParaRPr lang="en-GB" sz="800" dirty="0">
              <a:solidFill>
                <a:schemeClr val="bg1"/>
              </a:solidFill>
              <a:latin typeface="Arial" panose="020B0604020202020204" pitchFamily="34" charset="0"/>
              <a:cs typeface="Arial" panose="020B0604020202020204" pitchFamily="34" charset="0"/>
            </a:endParaRPr>
          </a:p>
          <a:p>
            <a:pPr marL="0" lvl="1">
              <a:buClr>
                <a:schemeClr val="accent1">
                  <a:lumMod val="75000"/>
                </a:schemeClr>
              </a:buClr>
            </a:pPr>
            <a:r>
              <a:rPr lang="en-GB" sz="2000" b="1" dirty="0" smtClean="0">
                <a:solidFill>
                  <a:schemeClr val="bg1"/>
                </a:solidFill>
                <a:latin typeface="Arial" panose="020B0604020202020204" pitchFamily="34" charset="0"/>
                <a:cs typeface="Arial" panose="020B0604020202020204" pitchFamily="34" charset="0"/>
              </a:rPr>
              <a:t>Added benefits:</a:t>
            </a:r>
          </a:p>
          <a:p>
            <a:pPr marL="342900" lvl="1" indent="-342900">
              <a:buClr>
                <a:schemeClr val="accent1">
                  <a:lumMod val="75000"/>
                </a:schemeClr>
              </a:buClr>
              <a:buFont typeface="Arial" panose="020B0604020202020204" pitchFamily="34" charset="0"/>
              <a:buChar char="•"/>
            </a:pPr>
            <a:endParaRPr lang="en-GB" sz="800" dirty="0" smtClean="0">
              <a:solidFill>
                <a:schemeClr val="bg1"/>
              </a:solidFill>
              <a:latin typeface="Arial" panose="020B0604020202020204" pitchFamily="34" charset="0"/>
              <a:cs typeface="Arial" panose="020B0604020202020204" pitchFamily="34" charset="0"/>
            </a:endParaRPr>
          </a:p>
          <a:p>
            <a:pPr marL="342900" lvl="1" indent="-342900">
              <a:buClr>
                <a:schemeClr val="bg1"/>
              </a:buClr>
              <a:buFont typeface="Arial" panose="020B0604020202020204" pitchFamily="34" charset="0"/>
              <a:buChar char="•"/>
            </a:pPr>
            <a:r>
              <a:rPr lang="en-GB" sz="2000" dirty="0" smtClean="0">
                <a:solidFill>
                  <a:schemeClr val="bg1"/>
                </a:solidFill>
                <a:latin typeface="Arial" panose="020B0604020202020204" pitchFamily="34" charset="0"/>
                <a:cs typeface="Arial" panose="020B0604020202020204" pitchFamily="34" charset="0"/>
              </a:rPr>
              <a:t>To </a:t>
            </a:r>
            <a:r>
              <a:rPr lang="en-GB" sz="2000" dirty="0">
                <a:solidFill>
                  <a:schemeClr val="bg1"/>
                </a:solidFill>
                <a:latin typeface="Arial" panose="020B0604020202020204" pitchFamily="34" charset="0"/>
                <a:cs typeface="Arial" panose="020B0604020202020204" pitchFamily="34" charset="0"/>
              </a:rPr>
              <a:t>reduce </a:t>
            </a:r>
            <a:r>
              <a:rPr lang="en-GB" sz="2000" dirty="0" smtClean="0">
                <a:solidFill>
                  <a:schemeClr val="bg1"/>
                </a:solidFill>
                <a:latin typeface="Arial" panose="020B0604020202020204" pitchFamily="34" charset="0"/>
                <a:cs typeface="Arial" panose="020B0604020202020204" pitchFamily="34" charset="0"/>
              </a:rPr>
              <a:t>non-elective </a:t>
            </a:r>
            <a:r>
              <a:rPr lang="en-GB" sz="2000" dirty="0">
                <a:solidFill>
                  <a:schemeClr val="bg1"/>
                </a:solidFill>
                <a:latin typeface="Arial" panose="020B0604020202020204" pitchFamily="34" charset="0"/>
                <a:cs typeface="Arial" panose="020B0604020202020204" pitchFamily="34" charset="0"/>
              </a:rPr>
              <a:t>activity in admissions of older people / people with long term conditions to </a:t>
            </a:r>
            <a:r>
              <a:rPr lang="en-GB" sz="2000" dirty="0" smtClean="0">
                <a:solidFill>
                  <a:schemeClr val="bg1"/>
                </a:solidFill>
                <a:latin typeface="Arial" panose="020B0604020202020204" pitchFamily="34" charset="0"/>
                <a:cs typeface="Arial" panose="020B0604020202020204" pitchFamily="34" charset="0"/>
              </a:rPr>
              <a:t>hospital</a:t>
            </a:r>
          </a:p>
          <a:p>
            <a:pPr marL="342900" lvl="1" indent="-342900">
              <a:buClr>
                <a:schemeClr val="bg1"/>
              </a:buClr>
              <a:buFont typeface="Arial" panose="020B0604020202020204" pitchFamily="34" charset="0"/>
              <a:buChar char="•"/>
            </a:pPr>
            <a:r>
              <a:rPr lang="en-GB" sz="2000" dirty="0" smtClean="0">
                <a:solidFill>
                  <a:schemeClr val="bg1"/>
                </a:solidFill>
                <a:latin typeface="Arial" panose="020B0604020202020204" pitchFamily="34" charset="0"/>
                <a:cs typeface="Arial" panose="020B0604020202020204" pitchFamily="34" charset="0"/>
              </a:rPr>
              <a:t>To improve staff morale</a:t>
            </a:r>
          </a:p>
          <a:p>
            <a:pPr marL="342900" lvl="1" indent="-342900">
              <a:buClr>
                <a:schemeClr val="accent1">
                  <a:lumMod val="75000"/>
                </a:schemeClr>
              </a:buClr>
              <a:buFont typeface="Arial" panose="020B0604020202020204" pitchFamily="34" charset="0"/>
              <a:buChar char="•"/>
            </a:pPr>
            <a:endParaRPr lang="en-GB" sz="2000" dirty="0">
              <a:solidFill>
                <a:schemeClr val="tx1"/>
              </a:solidFill>
              <a:latin typeface="Arial" panose="020B0604020202020204" pitchFamily="34" charset="0"/>
              <a:cs typeface="Arial" panose="020B0604020202020204" pitchFamily="34" charset="0"/>
            </a:endParaRPr>
          </a:p>
        </p:txBody>
      </p:sp>
      <p:cxnSp>
        <p:nvCxnSpPr>
          <p:cNvPr id="6" name="Straight Connector 5"/>
          <p:cNvCxnSpPr/>
          <p:nvPr/>
        </p:nvCxnSpPr>
        <p:spPr>
          <a:xfrm>
            <a:off x="533400" y="1600200"/>
            <a:ext cx="4191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4490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1"/>
            <a:ext cx="8229600" cy="4267200"/>
          </a:xfrm>
        </p:spPr>
        <p:txBody>
          <a:bodyPr>
            <a:normAutofit lnSpcReduction="10000"/>
          </a:bodyPr>
          <a:lstStyle/>
          <a:p>
            <a:pPr marL="0" indent="0">
              <a:buNone/>
            </a:pPr>
            <a:r>
              <a:rPr lang="en-GB" sz="2800" dirty="0" smtClean="0">
                <a:latin typeface="Arial" panose="020B0604020202020204" pitchFamily="34" charset="0"/>
                <a:cs typeface="Arial" panose="020B0604020202020204" pitchFamily="34" charset="0"/>
              </a:rPr>
              <a:t>What did we find?</a:t>
            </a:r>
          </a:p>
          <a:p>
            <a:pPr marL="0" indent="0">
              <a:buNone/>
            </a:pPr>
            <a:endParaRPr lang="en-GB" sz="2800" dirty="0" smtClean="0">
              <a:solidFill>
                <a:schemeClr val="accent1">
                  <a:lumMod val="75000"/>
                </a:schemeClr>
              </a:solidFill>
              <a:latin typeface="Arial" panose="020B0604020202020204" pitchFamily="34" charset="0"/>
              <a:cs typeface="Arial" panose="020B0604020202020204" pitchFamily="34" charset="0"/>
            </a:endParaRPr>
          </a:p>
          <a:p>
            <a:pPr>
              <a:buClr>
                <a:srgbClr val="0091D3"/>
              </a:buClr>
            </a:pPr>
            <a:r>
              <a:rPr lang="en-GB" sz="2400" dirty="0" smtClean="0">
                <a:latin typeface="Arial" panose="020B0604020202020204" pitchFamily="34" charset="0"/>
                <a:cs typeface="Arial" panose="020B0604020202020204" pitchFamily="34" charset="0"/>
              </a:rPr>
              <a:t>CQC reports ‘require improvements’</a:t>
            </a:r>
          </a:p>
          <a:p>
            <a:pPr>
              <a:buClr>
                <a:srgbClr val="0091D3"/>
              </a:buClr>
            </a:pPr>
            <a:r>
              <a:rPr lang="en-GB" sz="2400" dirty="0">
                <a:latin typeface="Arial" panose="020B0604020202020204" pitchFamily="34" charset="0"/>
                <a:cs typeface="Arial" panose="020B0604020202020204" pitchFamily="34" charset="0"/>
              </a:rPr>
              <a:t>S</a:t>
            </a:r>
            <a:r>
              <a:rPr lang="en-GB" sz="2400" dirty="0" smtClean="0">
                <a:latin typeface="Arial" panose="020B0604020202020204" pitchFamily="34" charset="0"/>
                <a:cs typeface="Arial" panose="020B0604020202020204" pitchFamily="34" charset="0"/>
              </a:rPr>
              <a:t>afeguarding alerts</a:t>
            </a:r>
          </a:p>
          <a:p>
            <a:pPr>
              <a:buClr>
                <a:srgbClr val="0091D3"/>
              </a:buClr>
            </a:pPr>
            <a:r>
              <a:rPr lang="en-GB" sz="2400" dirty="0">
                <a:latin typeface="Arial" panose="020B0604020202020204" pitchFamily="34" charset="0"/>
                <a:cs typeface="Arial" panose="020B0604020202020204" pitchFamily="34" charset="0"/>
              </a:rPr>
              <a:t>Leadership – lack of </a:t>
            </a:r>
            <a:endParaRPr lang="en-GB" sz="2400" dirty="0" smtClean="0">
              <a:latin typeface="Arial" panose="020B0604020202020204" pitchFamily="34" charset="0"/>
              <a:cs typeface="Arial" panose="020B0604020202020204" pitchFamily="34" charset="0"/>
            </a:endParaRPr>
          </a:p>
          <a:p>
            <a:pPr>
              <a:buClr>
                <a:srgbClr val="0091D3"/>
              </a:buClr>
            </a:pPr>
            <a:r>
              <a:rPr lang="en-GB" sz="2400" dirty="0" smtClean="0">
                <a:latin typeface="Arial" panose="020B0604020202020204" pitchFamily="34" charset="0"/>
                <a:cs typeface="Arial" panose="020B0604020202020204" pitchFamily="34" charset="0"/>
              </a:rPr>
              <a:t>Recognition that we had people doing a good job</a:t>
            </a:r>
          </a:p>
          <a:p>
            <a:pPr>
              <a:buClr>
                <a:srgbClr val="0091D3"/>
              </a:buClr>
            </a:pPr>
            <a:r>
              <a:rPr lang="en-GB" sz="2400" dirty="0">
                <a:latin typeface="Arial" panose="020B0604020202020204" pitchFamily="34" charset="0"/>
                <a:cs typeface="Arial" panose="020B0604020202020204" pitchFamily="34" charset="0"/>
              </a:rPr>
              <a:t>E</a:t>
            </a:r>
            <a:r>
              <a:rPr lang="en-GB" sz="2400" dirty="0" smtClean="0">
                <a:latin typeface="Arial" panose="020B0604020202020204" pitchFamily="34" charset="0"/>
                <a:cs typeface="Arial" panose="020B0604020202020204" pitchFamily="34" charset="0"/>
              </a:rPr>
              <a:t>vidence of difficulty recruiting and retaining good nurses </a:t>
            </a:r>
            <a:endParaRPr lang="en-GB" sz="2400" dirty="0">
              <a:latin typeface="Arial" panose="020B0604020202020204" pitchFamily="34" charset="0"/>
              <a:cs typeface="Arial" panose="020B0604020202020204" pitchFamily="34" charset="0"/>
            </a:endParaRPr>
          </a:p>
          <a:p>
            <a:pPr>
              <a:buClr>
                <a:srgbClr val="0091D3"/>
              </a:buClr>
            </a:pPr>
            <a:r>
              <a:rPr lang="en-GB" sz="2400" dirty="0">
                <a:latin typeface="Arial" panose="020B0604020202020204" pitchFamily="34" charset="0"/>
                <a:cs typeface="Arial" panose="020B0604020202020204" pitchFamily="34" charset="0"/>
              </a:rPr>
              <a:t>L</a:t>
            </a:r>
            <a:r>
              <a:rPr lang="en-GB" sz="2400" dirty="0" smtClean="0">
                <a:latin typeface="Arial" panose="020B0604020202020204" pitchFamily="34" charset="0"/>
                <a:cs typeface="Arial" panose="020B0604020202020204" pitchFamily="34" charset="0"/>
              </a:rPr>
              <a:t>ack of standardisation in the quality of care</a:t>
            </a:r>
          </a:p>
          <a:p>
            <a:pPr>
              <a:buClr>
                <a:srgbClr val="0091D3"/>
              </a:buClr>
            </a:pPr>
            <a:r>
              <a:rPr lang="en-GB" sz="2400" dirty="0">
                <a:latin typeface="Arial" panose="020B0604020202020204" pitchFamily="34" charset="0"/>
                <a:cs typeface="Arial" panose="020B0604020202020204" pitchFamily="34" charset="0"/>
              </a:rPr>
              <a:t>Closure of one care home</a:t>
            </a:r>
          </a:p>
          <a:p>
            <a:pPr>
              <a:buClr>
                <a:srgbClr val="0091D3"/>
              </a:buClr>
            </a:pPr>
            <a:endParaRPr lang="en-GB" sz="2400" dirty="0" smtClean="0">
              <a:solidFill>
                <a:srgbClr val="FF0000"/>
              </a:solidFill>
              <a:latin typeface="Arial" panose="020B0604020202020204" pitchFamily="34" charset="0"/>
              <a:cs typeface="Arial" panose="020B0604020202020204" pitchFamily="34" charset="0"/>
            </a:endParaRPr>
          </a:p>
          <a:p>
            <a:pPr marL="0" indent="0">
              <a:buClr>
                <a:schemeClr val="accent1">
                  <a:lumMod val="75000"/>
                </a:schemeClr>
              </a:buClr>
              <a:buNone/>
            </a:pPr>
            <a:endParaRPr lang="en-GB" sz="2400" dirty="0">
              <a:solidFill>
                <a:schemeClr val="accent1">
                  <a:lumMod val="75000"/>
                </a:schemeClr>
              </a:solidFill>
              <a:latin typeface="Arial" panose="020B0604020202020204" pitchFamily="34" charset="0"/>
              <a:cs typeface="Arial" panose="020B0604020202020204" pitchFamily="34" charset="0"/>
            </a:endParaRPr>
          </a:p>
          <a:p>
            <a:pPr marL="0" indent="0">
              <a:buNone/>
            </a:pPr>
            <a:endParaRPr lang="en-GB" sz="2400" dirty="0">
              <a:solidFill>
                <a:schemeClr val="accent1">
                  <a:lumMod val="75000"/>
                </a:schemeClr>
              </a:solidFill>
              <a:latin typeface="Arial" panose="020B0604020202020204" pitchFamily="34" charset="0"/>
              <a:cs typeface="Arial" panose="020B0604020202020204" pitchFamily="34" charset="0"/>
            </a:endParaRPr>
          </a:p>
          <a:p>
            <a:pPr marL="0" indent="0">
              <a:buNone/>
            </a:pPr>
            <a:endParaRPr lang="en-GB" sz="2400" dirty="0">
              <a:solidFill>
                <a:srgbClr val="FF0000"/>
              </a:solidFill>
              <a:latin typeface="Arial" panose="020B0604020202020204" pitchFamily="34" charset="0"/>
              <a:cs typeface="Arial" panose="020B0604020202020204" pitchFamily="34" charset="0"/>
            </a:endParaRPr>
          </a:p>
        </p:txBody>
      </p:sp>
      <p:sp>
        <p:nvSpPr>
          <p:cNvPr id="4"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Workshop: </a:t>
            </a:r>
            <a:r>
              <a:rPr lang="en-GB" sz="3600" dirty="0" smtClean="0">
                <a:latin typeface="Arial" panose="020B0604020202020204" pitchFamily="34" charset="0"/>
                <a:cs typeface="Arial" panose="020B0604020202020204" pitchFamily="34" charset="0"/>
              </a:rPr>
              <a:t>Culture</a:t>
            </a:r>
            <a:endParaRPr lang="en-GB" sz="3600" dirty="0">
              <a:latin typeface="Arial" panose="020B0604020202020204" pitchFamily="34" charset="0"/>
              <a:cs typeface="Arial" panose="020B0604020202020204" pitchFamily="34" charset="0"/>
            </a:endParaRPr>
          </a:p>
        </p:txBody>
      </p:sp>
      <p:cxnSp>
        <p:nvCxnSpPr>
          <p:cNvPr id="5" name="Straight Connector 4"/>
          <p:cNvCxnSpPr/>
          <p:nvPr/>
        </p:nvCxnSpPr>
        <p:spPr>
          <a:xfrm>
            <a:off x="533400" y="1600200"/>
            <a:ext cx="4191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168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Care home support initiatives</a:t>
            </a:r>
            <a:endParaRPr lang="en-GB" sz="3600" dirty="0">
              <a:latin typeface="Arial" panose="020B0604020202020204" pitchFamily="34" charset="0"/>
              <a:cs typeface="Arial" panose="020B0604020202020204" pitchFamily="34" charset="0"/>
            </a:endParaRPr>
          </a:p>
        </p:txBody>
      </p:sp>
      <p:cxnSp>
        <p:nvCxnSpPr>
          <p:cNvPr id="8" name="Straight Connector 7"/>
          <p:cNvCxnSpPr/>
          <p:nvPr/>
        </p:nvCxnSpPr>
        <p:spPr>
          <a:xfrm>
            <a:off x="533400" y="1600200"/>
            <a:ext cx="66167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1642872"/>
            <a:ext cx="5029200" cy="5029200"/>
          </a:xfrm>
          <a:prstGeom prst="rect">
            <a:avLst/>
          </a:prstGeom>
        </p:spPr>
      </p:pic>
    </p:spTree>
    <p:extLst>
      <p:ext uri="{BB962C8B-B14F-4D97-AF65-F5344CB8AC3E}">
        <p14:creationId xmlns:p14="http://schemas.microsoft.com/office/powerpoint/2010/main" val="429334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4525963"/>
          </a:xfrm>
        </p:spPr>
        <p:txBody>
          <a:bodyPr/>
          <a:lstStyle/>
          <a:p>
            <a:pPr marL="0" indent="0">
              <a:buNone/>
            </a:pPr>
            <a:r>
              <a:rPr lang="en-GB" sz="2800" dirty="0" smtClean="0">
                <a:latin typeface="Arial" panose="020B0604020202020204" pitchFamily="34" charset="0"/>
                <a:cs typeface="Arial" panose="020B0604020202020204" pitchFamily="34" charset="0"/>
              </a:rPr>
              <a:t>Collaboration</a:t>
            </a:r>
          </a:p>
          <a:p>
            <a:pPr marL="0" indent="0">
              <a:buNone/>
            </a:pPr>
            <a:endParaRPr lang="en-GB" sz="2800" dirty="0" smtClean="0">
              <a:solidFill>
                <a:schemeClr val="accent1">
                  <a:lumMod val="75000"/>
                </a:schemeClr>
              </a:solidFill>
              <a:latin typeface="Arial" panose="020B0604020202020204" pitchFamily="34" charset="0"/>
              <a:cs typeface="Arial" panose="020B0604020202020204" pitchFamily="34" charset="0"/>
            </a:endParaRPr>
          </a:p>
          <a:p>
            <a:pPr lvl="1">
              <a:buClr>
                <a:srgbClr val="0091D3"/>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Care </a:t>
            </a:r>
            <a:r>
              <a:rPr lang="en-GB" sz="2400" dirty="0">
                <a:latin typeface="Arial" panose="020B0604020202020204" pitchFamily="34" charset="0"/>
                <a:cs typeface="Arial" panose="020B0604020202020204" pitchFamily="34" charset="0"/>
              </a:rPr>
              <a:t>Home Quality Collaborative – a task and finish group with multi-agency and multi-disciplinary membership, working together to agree quality measures, initiatives and joint </a:t>
            </a:r>
            <a:r>
              <a:rPr lang="en-GB" sz="2400" dirty="0" smtClean="0">
                <a:latin typeface="Arial" panose="020B0604020202020204" pitchFamily="34" charset="0"/>
                <a:cs typeface="Arial" panose="020B0604020202020204" pitchFamily="34" charset="0"/>
              </a:rPr>
              <a:t>improvements</a:t>
            </a:r>
          </a:p>
        </p:txBody>
      </p:sp>
      <p:sp>
        <p:nvSpPr>
          <p:cNvPr id="4" name="Title 1"/>
          <p:cNvSpPr txBox="1">
            <a:spLocks/>
          </p:cNvSpPr>
          <p:nvPr/>
        </p:nvSpPr>
        <p:spPr>
          <a:xfrm>
            <a:off x="457200" y="655638"/>
            <a:ext cx="8229600" cy="1173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600" b="1" dirty="0" smtClean="0">
                <a:latin typeface="Arial" panose="020B0604020202020204" pitchFamily="34" charset="0"/>
                <a:cs typeface="Arial" panose="020B0604020202020204" pitchFamily="34" charset="0"/>
              </a:rPr>
              <a:t>Progress to date</a:t>
            </a:r>
            <a:endParaRPr lang="en-GB" sz="3600" dirty="0">
              <a:latin typeface="Arial" panose="020B0604020202020204" pitchFamily="34" charset="0"/>
              <a:cs typeface="Arial" panose="020B0604020202020204" pitchFamily="34" charset="0"/>
            </a:endParaRPr>
          </a:p>
        </p:txBody>
      </p:sp>
      <p:cxnSp>
        <p:nvCxnSpPr>
          <p:cNvPr id="5" name="Straight Connector 4"/>
          <p:cNvCxnSpPr/>
          <p:nvPr/>
        </p:nvCxnSpPr>
        <p:spPr>
          <a:xfrm>
            <a:off x="533400" y="1600200"/>
            <a:ext cx="3810000" cy="0"/>
          </a:xfrm>
          <a:prstGeom prst="line">
            <a:avLst/>
          </a:prstGeom>
          <a:ln w="38100">
            <a:solidFill>
              <a:srgbClr val="0091D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9957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1572</Words>
  <Application>Microsoft Office PowerPoint</Application>
  <PresentationFormat>On-screen Show (4:3)</PresentationFormat>
  <Paragraphs>243</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Workshop 3: Care home support initiatives: Driving up quality in care homes</vt:lpstr>
      <vt:lpstr>Background: Culture</vt:lpstr>
      <vt:lpstr>Workshop: Culture</vt:lpstr>
      <vt:lpstr>What is culture of care?</vt:lpstr>
      <vt:lpstr>Workshop: Culture</vt:lpstr>
      <vt:lpstr>Workshop: Culture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Driving up Quality in Care Homes</dc:title>
  <dc:creator>Clarke Dawn (CSRCCG)</dc:creator>
  <cp:lastModifiedBy>Helen Podmore</cp:lastModifiedBy>
  <cp:revision>68</cp:revision>
  <cp:lastPrinted>2015-10-23T08:11:51Z</cp:lastPrinted>
  <dcterms:created xsi:type="dcterms:W3CDTF">2006-08-16T00:00:00Z</dcterms:created>
  <dcterms:modified xsi:type="dcterms:W3CDTF">2015-10-28T12:22:13Z</dcterms:modified>
</cp:coreProperties>
</file>