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59" r:id="rId4"/>
    <p:sldId id="270" r:id="rId5"/>
    <p:sldId id="267" r:id="rId6"/>
    <p:sldId id="273" r:id="rId7"/>
    <p:sldId id="272" r:id="rId8"/>
    <p:sldId id="266" r:id="rId9"/>
    <p:sldId id="268" r:id="rId10"/>
    <p:sldId id="271" r:id="rId11"/>
    <p:sldId id="269"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3712" autoAdjust="0"/>
  </p:normalViewPr>
  <p:slideViewPr>
    <p:cSldViewPr snapToGrid="0">
      <p:cViewPr>
        <p:scale>
          <a:sx n="41" d="100"/>
          <a:sy n="41" d="100"/>
        </p:scale>
        <p:origin x="-1776" y="-282"/>
      </p:cViewPr>
      <p:guideLst>
        <p:guide orient="horz" pos="2160"/>
        <p:guide pos="3840"/>
      </p:guideLst>
    </p:cSldViewPr>
  </p:slideViewPr>
  <p:outlineViewPr>
    <p:cViewPr>
      <p:scale>
        <a:sx n="33" d="100"/>
        <a:sy n="33" d="100"/>
      </p:scale>
      <p:origin x="0" y="-228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C2615D-4C6B-4413-B5A6-C0DF2BC6F77F}" type="doc">
      <dgm:prSet loTypeId="urn:microsoft.com/office/officeart/2009/3/layout/IncreasingArrowsProcess" loCatId="process" qsTypeId="urn:microsoft.com/office/officeart/2005/8/quickstyle/simple1" qsCatId="simple" csTypeId="urn:microsoft.com/office/officeart/2005/8/colors/colorful4" csCatId="colorful" phldr="1"/>
      <dgm:spPr/>
      <dgm:t>
        <a:bodyPr/>
        <a:lstStyle/>
        <a:p>
          <a:endParaRPr lang="en-GB"/>
        </a:p>
      </dgm:t>
    </dgm:pt>
    <dgm:pt modelId="{5633A647-5956-47F0-A167-2616D579DCAD}">
      <dgm:prSet phldrT="[Text]"/>
      <dgm:spPr/>
      <dgm:t>
        <a:bodyPr/>
        <a:lstStyle/>
        <a:p>
          <a:r>
            <a:rPr lang="en-GB" b="1" dirty="0" smtClean="0">
              <a:solidFill>
                <a:schemeClr val="tx1"/>
              </a:solidFill>
            </a:rPr>
            <a:t>Session 1 (July): Why? </a:t>
          </a:r>
          <a:r>
            <a:rPr lang="en-GB" b="0" dirty="0" err="1" smtClean="0">
              <a:solidFill>
                <a:schemeClr val="tx1"/>
              </a:solidFill>
            </a:rPr>
            <a:t>Ongoing</a:t>
          </a:r>
          <a:r>
            <a:rPr lang="en-GB" b="0" dirty="0" smtClean="0">
              <a:solidFill>
                <a:schemeClr val="tx1"/>
              </a:solidFill>
            </a:rPr>
            <a:t> engagement throughout the project</a:t>
          </a:r>
          <a:endParaRPr lang="en-GB" b="0" dirty="0">
            <a:solidFill>
              <a:schemeClr val="tx1"/>
            </a:solidFill>
          </a:endParaRPr>
        </a:p>
      </dgm:t>
    </dgm:pt>
    <dgm:pt modelId="{C40FE60F-AE02-43E8-843C-B19215DFC7E0}" type="parTrans" cxnId="{1375FD89-AB37-4A61-B11F-7DA68B2457AB}">
      <dgm:prSet/>
      <dgm:spPr/>
      <dgm:t>
        <a:bodyPr/>
        <a:lstStyle/>
        <a:p>
          <a:endParaRPr lang="en-GB"/>
        </a:p>
      </dgm:t>
    </dgm:pt>
    <dgm:pt modelId="{037196E9-1AF3-4532-8C57-B262CFC844BE}" type="sibTrans" cxnId="{1375FD89-AB37-4A61-B11F-7DA68B2457AB}">
      <dgm:prSet/>
      <dgm:spPr/>
      <dgm:t>
        <a:bodyPr/>
        <a:lstStyle/>
        <a:p>
          <a:endParaRPr lang="en-GB"/>
        </a:p>
      </dgm:t>
    </dgm:pt>
    <dgm:pt modelId="{65DCE6E5-57B4-491F-B2B0-0DAE8E47A8CB}">
      <dgm:prSet phldrT="[Text]"/>
      <dgm:spPr/>
      <dgm:t>
        <a:bodyPr/>
        <a:lstStyle/>
        <a:p>
          <a:endParaRPr lang="en-GB" sz="1600" dirty="0" smtClean="0"/>
        </a:p>
        <a:p>
          <a:endParaRPr lang="en-GB" sz="1600" dirty="0"/>
        </a:p>
      </dgm:t>
    </dgm:pt>
    <dgm:pt modelId="{3456B821-407F-43FE-8E72-2C1D35B07D69}" type="parTrans" cxnId="{7892E6BF-C47B-4E3D-BAD1-4BB24C7B22DD}">
      <dgm:prSet/>
      <dgm:spPr/>
      <dgm:t>
        <a:bodyPr/>
        <a:lstStyle/>
        <a:p>
          <a:endParaRPr lang="en-GB"/>
        </a:p>
      </dgm:t>
    </dgm:pt>
    <dgm:pt modelId="{A9F16B76-2595-4268-A4E7-1AD320B1D3FD}" type="sibTrans" cxnId="{7892E6BF-C47B-4E3D-BAD1-4BB24C7B22DD}">
      <dgm:prSet/>
      <dgm:spPr/>
      <dgm:t>
        <a:bodyPr/>
        <a:lstStyle/>
        <a:p>
          <a:endParaRPr lang="en-GB"/>
        </a:p>
      </dgm:t>
    </dgm:pt>
    <dgm:pt modelId="{5B2D3489-034B-4399-B9F8-42AB03397C35}">
      <dgm:prSet phldrT="[Text]"/>
      <dgm:spPr/>
      <dgm:t>
        <a:bodyPr/>
        <a:lstStyle/>
        <a:p>
          <a:r>
            <a:rPr lang="en-GB" b="1" dirty="0" smtClean="0">
              <a:solidFill>
                <a:schemeClr val="tx1"/>
              </a:solidFill>
            </a:rPr>
            <a:t>Session 2 (Sep): How? </a:t>
          </a:r>
          <a:endParaRPr lang="en-GB" b="1" dirty="0">
            <a:solidFill>
              <a:schemeClr val="tx1"/>
            </a:solidFill>
          </a:endParaRPr>
        </a:p>
      </dgm:t>
    </dgm:pt>
    <dgm:pt modelId="{7179DFBF-8C85-4E2E-A944-41DADE36C70D}" type="parTrans" cxnId="{52C8E6E6-BBF8-4F5C-9144-326D5BFB8AC3}">
      <dgm:prSet/>
      <dgm:spPr/>
      <dgm:t>
        <a:bodyPr/>
        <a:lstStyle/>
        <a:p>
          <a:endParaRPr lang="en-GB"/>
        </a:p>
      </dgm:t>
    </dgm:pt>
    <dgm:pt modelId="{BFF120C0-8591-423B-8A36-DF06B57C0472}" type="sibTrans" cxnId="{52C8E6E6-BBF8-4F5C-9144-326D5BFB8AC3}">
      <dgm:prSet/>
      <dgm:spPr/>
      <dgm:t>
        <a:bodyPr/>
        <a:lstStyle/>
        <a:p>
          <a:endParaRPr lang="en-GB"/>
        </a:p>
      </dgm:t>
    </dgm:pt>
    <dgm:pt modelId="{CBB1C6D4-5FDF-41B1-8F68-8BE146F2AA19}">
      <dgm:prSet phldrT="[Text]"/>
      <dgm:spPr/>
      <dgm:t>
        <a:bodyPr/>
        <a:lstStyle/>
        <a:p>
          <a:r>
            <a:rPr lang="en-GB" dirty="0" smtClean="0"/>
            <a:t>3) Reviewing progress and agreeing success  measures</a:t>
          </a:r>
        </a:p>
        <a:p>
          <a:endParaRPr lang="en-GB" dirty="0" smtClean="0"/>
        </a:p>
        <a:p>
          <a:r>
            <a:rPr lang="en-GB" dirty="0" smtClean="0"/>
            <a:t>4) Learning\refreshing new way of working based on that</a:t>
          </a:r>
        </a:p>
        <a:p>
          <a:endParaRPr lang="en-GB" dirty="0" smtClean="0"/>
        </a:p>
        <a:p>
          <a:r>
            <a:rPr lang="en-GB" dirty="0" smtClean="0"/>
            <a:t>5) Planning how we test this way of working</a:t>
          </a:r>
          <a:endParaRPr lang="en-GB" dirty="0"/>
        </a:p>
      </dgm:t>
    </dgm:pt>
    <dgm:pt modelId="{233DDB6F-C5CE-4D3B-9D12-05E7A05A004F}" type="parTrans" cxnId="{D0609E2A-9B4B-4FC5-ADB5-CA89CBE43312}">
      <dgm:prSet/>
      <dgm:spPr/>
      <dgm:t>
        <a:bodyPr/>
        <a:lstStyle/>
        <a:p>
          <a:endParaRPr lang="en-GB"/>
        </a:p>
      </dgm:t>
    </dgm:pt>
    <dgm:pt modelId="{27585F06-75C3-4573-9FE3-0A2EDE6FD2FD}" type="sibTrans" cxnId="{D0609E2A-9B4B-4FC5-ADB5-CA89CBE43312}">
      <dgm:prSet/>
      <dgm:spPr/>
      <dgm:t>
        <a:bodyPr/>
        <a:lstStyle/>
        <a:p>
          <a:endParaRPr lang="en-GB"/>
        </a:p>
      </dgm:t>
    </dgm:pt>
    <dgm:pt modelId="{3141F2AD-5A1C-4348-850D-D7CF973DFE78}">
      <dgm:prSet phldrT="[Text]"/>
      <dgm:spPr/>
      <dgm:t>
        <a:bodyPr/>
        <a:lstStyle/>
        <a:p>
          <a:r>
            <a:rPr lang="en-GB" b="1" dirty="0" smtClean="0"/>
            <a:t>Session 3 (Oct)</a:t>
          </a:r>
          <a:r>
            <a:rPr lang="en-GB" dirty="0" smtClean="0"/>
            <a:t>: </a:t>
          </a:r>
          <a:r>
            <a:rPr lang="en-GB" b="1" dirty="0" smtClean="0"/>
            <a:t>What next?</a:t>
          </a:r>
          <a:endParaRPr lang="en-GB" b="1" dirty="0"/>
        </a:p>
      </dgm:t>
    </dgm:pt>
    <dgm:pt modelId="{51224866-EC93-4198-9713-08689F7CEA6A}" type="parTrans" cxnId="{4435C780-3750-473A-A0DC-0B50A169555C}">
      <dgm:prSet/>
      <dgm:spPr/>
      <dgm:t>
        <a:bodyPr/>
        <a:lstStyle/>
        <a:p>
          <a:endParaRPr lang="en-GB"/>
        </a:p>
      </dgm:t>
    </dgm:pt>
    <dgm:pt modelId="{A6F37CBB-623E-4FF3-8F3A-98DAE83E5F2F}" type="sibTrans" cxnId="{4435C780-3750-473A-A0DC-0B50A169555C}">
      <dgm:prSet/>
      <dgm:spPr/>
      <dgm:t>
        <a:bodyPr/>
        <a:lstStyle/>
        <a:p>
          <a:endParaRPr lang="en-GB"/>
        </a:p>
      </dgm:t>
    </dgm:pt>
    <dgm:pt modelId="{5D6EEE80-BC2E-4035-8043-893D2ADB0A47}">
      <dgm:prSet phldrT="[Text]"/>
      <dgm:spPr/>
      <dgm:t>
        <a:bodyPr/>
        <a:lstStyle/>
        <a:p>
          <a:pPr defTabSz="933450">
            <a:lnSpc>
              <a:spcPct val="90000"/>
            </a:lnSpc>
            <a:spcBef>
              <a:spcPct val="0"/>
            </a:spcBef>
            <a:spcAft>
              <a:spcPct val="35000"/>
            </a:spcAft>
          </a:pPr>
          <a:r>
            <a:rPr lang="en-GB" dirty="0" smtClean="0"/>
            <a:t>6) Reviewing what we have learned</a:t>
          </a:r>
        </a:p>
        <a:p>
          <a:pPr defTabSz="933450">
            <a:lnSpc>
              <a:spcPct val="90000"/>
            </a:lnSpc>
            <a:spcBef>
              <a:spcPct val="0"/>
            </a:spcBef>
            <a:spcAft>
              <a:spcPct val="35000"/>
            </a:spcAft>
          </a:pPr>
          <a:endParaRPr lang="en-GB" dirty="0" smtClean="0"/>
        </a:p>
        <a:p>
          <a:pPr defTabSz="933450">
            <a:lnSpc>
              <a:spcPct val="90000"/>
            </a:lnSpc>
            <a:spcBef>
              <a:spcPct val="0"/>
            </a:spcBef>
            <a:spcAft>
              <a:spcPct val="35000"/>
            </a:spcAft>
          </a:pPr>
          <a:r>
            <a:rPr lang="en-GB" dirty="0" smtClean="0"/>
            <a:t>7) Agreeing what needs to change\stay the same about the approach</a:t>
          </a:r>
        </a:p>
        <a:p>
          <a:pPr defTabSz="933450">
            <a:lnSpc>
              <a:spcPct val="90000"/>
            </a:lnSpc>
            <a:spcBef>
              <a:spcPct val="0"/>
            </a:spcBef>
            <a:spcAft>
              <a:spcPct val="35000"/>
            </a:spcAft>
          </a:pPr>
          <a:endParaRPr lang="en-GB" dirty="0" smtClean="0"/>
        </a:p>
        <a:p>
          <a:pPr defTabSz="933450">
            <a:lnSpc>
              <a:spcPct val="90000"/>
            </a:lnSpc>
            <a:spcBef>
              <a:spcPct val="0"/>
            </a:spcBef>
            <a:spcAft>
              <a:spcPct val="35000"/>
            </a:spcAft>
          </a:pPr>
          <a:r>
            <a:rPr lang="en-GB" dirty="0" smtClean="0"/>
            <a:t>8) Planning how to share this learning more widely and influence the development of ONE team across  Manchester</a:t>
          </a:r>
          <a:endParaRPr lang="en-GB" dirty="0"/>
        </a:p>
      </dgm:t>
    </dgm:pt>
    <dgm:pt modelId="{C7827797-6B67-4762-AB1B-FDF3B98F7DE9}" type="parTrans" cxnId="{E35A3D0D-587C-44DF-8BC2-EAB62BBF8F78}">
      <dgm:prSet/>
      <dgm:spPr/>
      <dgm:t>
        <a:bodyPr/>
        <a:lstStyle/>
        <a:p>
          <a:endParaRPr lang="en-GB"/>
        </a:p>
      </dgm:t>
    </dgm:pt>
    <dgm:pt modelId="{23F76DE8-F803-4588-A08B-CB37C5C93421}" type="sibTrans" cxnId="{E35A3D0D-587C-44DF-8BC2-EAB62BBF8F78}">
      <dgm:prSet/>
      <dgm:spPr/>
      <dgm:t>
        <a:bodyPr/>
        <a:lstStyle/>
        <a:p>
          <a:endParaRPr lang="en-GB"/>
        </a:p>
      </dgm:t>
    </dgm:pt>
    <dgm:pt modelId="{B4169F9B-7B99-4F97-879B-DCD79F8C102D}">
      <dgm:prSet custT="1"/>
      <dgm:spPr/>
      <dgm:t>
        <a:bodyPr/>
        <a:lstStyle/>
        <a:p>
          <a:r>
            <a:rPr lang="en-GB" sz="1800" dirty="0" smtClean="0"/>
            <a:t>1) Understanding why we are here and what the project was trying to achieve. </a:t>
          </a:r>
        </a:p>
      </dgm:t>
    </dgm:pt>
    <dgm:pt modelId="{6123A9DE-619D-4A60-B442-046063024996}" type="parTrans" cxnId="{025813D4-A03F-4382-8747-DF2981955B92}">
      <dgm:prSet/>
      <dgm:spPr/>
      <dgm:t>
        <a:bodyPr/>
        <a:lstStyle/>
        <a:p>
          <a:endParaRPr lang="en-GB"/>
        </a:p>
      </dgm:t>
    </dgm:pt>
    <dgm:pt modelId="{3A6D52AB-227D-4745-A653-7F09AA54DC65}" type="sibTrans" cxnId="{025813D4-A03F-4382-8747-DF2981955B92}">
      <dgm:prSet/>
      <dgm:spPr/>
      <dgm:t>
        <a:bodyPr/>
        <a:lstStyle/>
        <a:p>
          <a:endParaRPr lang="en-GB"/>
        </a:p>
      </dgm:t>
    </dgm:pt>
    <dgm:pt modelId="{2735E53B-9F85-4567-880C-792B624DA850}">
      <dgm:prSet custT="1"/>
      <dgm:spPr/>
      <dgm:t>
        <a:bodyPr/>
        <a:lstStyle/>
        <a:p>
          <a:endParaRPr lang="en-GB" sz="1800" dirty="0" smtClean="0"/>
        </a:p>
      </dgm:t>
    </dgm:pt>
    <dgm:pt modelId="{B1AF1ADD-C4A2-4DE5-B688-3731B2516A75}" type="parTrans" cxnId="{F15B8E29-5875-4FBE-9E70-83CF856BB51A}">
      <dgm:prSet/>
      <dgm:spPr/>
      <dgm:t>
        <a:bodyPr/>
        <a:lstStyle/>
        <a:p>
          <a:endParaRPr lang="en-GB"/>
        </a:p>
      </dgm:t>
    </dgm:pt>
    <dgm:pt modelId="{6F7AC3C2-9E77-4FCE-8844-91E918F67D60}" type="sibTrans" cxnId="{F15B8E29-5875-4FBE-9E70-83CF856BB51A}">
      <dgm:prSet/>
      <dgm:spPr/>
      <dgm:t>
        <a:bodyPr/>
        <a:lstStyle/>
        <a:p>
          <a:endParaRPr lang="en-GB"/>
        </a:p>
      </dgm:t>
    </dgm:pt>
    <dgm:pt modelId="{892503F1-3F00-48E1-8B21-39B7C13C8DBA}">
      <dgm:prSet custT="1"/>
      <dgm:spPr/>
      <dgm:t>
        <a:bodyPr/>
        <a:lstStyle/>
        <a:p>
          <a:r>
            <a:rPr lang="en-GB" sz="1800" dirty="0" smtClean="0"/>
            <a:t>2) Developing measures for success</a:t>
          </a:r>
        </a:p>
      </dgm:t>
    </dgm:pt>
    <dgm:pt modelId="{BE1308AF-F142-444C-A0C3-8ABA3DF892C1}" type="parTrans" cxnId="{06FAFED4-6145-4C7D-B8FD-6A633CD1C497}">
      <dgm:prSet/>
      <dgm:spPr/>
      <dgm:t>
        <a:bodyPr/>
        <a:lstStyle/>
        <a:p>
          <a:endParaRPr lang="en-GB"/>
        </a:p>
      </dgm:t>
    </dgm:pt>
    <dgm:pt modelId="{07FBE61D-0FE2-4CA0-A77A-688B35D06024}" type="sibTrans" cxnId="{06FAFED4-6145-4C7D-B8FD-6A633CD1C497}">
      <dgm:prSet/>
      <dgm:spPr/>
      <dgm:t>
        <a:bodyPr/>
        <a:lstStyle/>
        <a:p>
          <a:endParaRPr lang="en-GB"/>
        </a:p>
      </dgm:t>
    </dgm:pt>
    <dgm:pt modelId="{51965F9F-BC9D-43D7-BBB9-FCAA1B838DC6}" type="pres">
      <dgm:prSet presAssocID="{64C2615D-4C6B-4413-B5A6-C0DF2BC6F77F}" presName="Name0" presStyleCnt="0">
        <dgm:presLayoutVars>
          <dgm:chMax val="5"/>
          <dgm:chPref val="5"/>
          <dgm:dir/>
          <dgm:animLvl val="lvl"/>
        </dgm:presLayoutVars>
      </dgm:prSet>
      <dgm:spPr/>
      <dgm:t>
        <a:bodyPr/>
        <a:lstStyle/>
        <a:p>
          <a:endParaRPr lang="en-GB"/>
        </a:p>
      </dgm:t>
    </dgm:pt>
    <dgm:pt modelId="{9D99088B-C0D4-45D1-B839-B846325153C7}" type="pres">
      <dgm:prSet presAssocID="{5633A647-5956-47F0-A167-2616D579DCAD}" presName="parentText1" presStyleLbl="node1" presStyleIdx="0" presStyleCnt="3" custScaleX="101975">
        <dgm:presLayoutVars>
          <dgm:chMax/>
          <dgm:chPref val="3"/>
          <dgm:bulletEnabled val="1"/>
        </dgm:presLayoutVars>
      </dgm:prSet>
      <dgm:spPr/>
      <dgm:t>
        <a:bodyPr/>
        <a:lstStyle/>
        <a:p>
          <a:endParaRPr lang="en-GB"/>
        </a:p>
      </dgm:t>
    </dgm:pt>
    <dgm:pt modelId="{A29A7EFF-350B-4D22-B3A9-4DCBBC8297E3}" type="pres">
      <dgm:prSet presAssocID="{5633A647-5956-47F0-A167-2616D579DCAD}" presName="childText1" presStyleLbl="solidAlignAcc1" presStyleIdx="0" presStyleCnt="3" custScaleX="74894" custScaleY="97643" custLinFactNeighborX="-14728" custLinFactNeighborY="-2055">
        <dgm:presLayoutVars>
          <dgm:chMax val="0"/>
          <dgm:chPref val="0"/>
          <dgm:bulletEnabled val="1"/>
        </dgm:presLayoutVars>
      </dgm:prSet>
      <dgm:spPr/>
      <dgm:t>
        <a:bodyPr/>
        <a:lstStyle/>
        <a:p>
          <a:endParaRPr lang="en-GB"/>
        </a:p>
      </dgm:t>
    </dgm:pt>
    <dgm:pt modelId="{238EAF16-87E4-4E97-BEE0-52B162D3A91F}" type="pres">
      <dgm:prSet presAssocID="{5B2D3489-034B-4399-B9F8-42AB03397C35}" presName="parentText2" presStyleLbl="node1" presStyleIdx="1" presStyleCnt="3" custScaleX="119605" custLinFactNeighborX="-1627" custLinFactNeighborY="1288">
        <dgm:presLayoutVars>
          <dgm:chMax/>
          <dgm:chPref val="3"/>
          <dgm:bulletEnabled val="1"/>
        </dgm:presLayoutVars>
      </dgm:prSet>
      <dgm:spPr/>
      <dgm:t>
        <a:bodyPr/>
        <a:lstStyle/>
        <a:p>
          <a:endParaRPr lang="en-GB"/>
        </a:p>
      </dgm:t>
    </dgm:pt>
    <dgm:pt modelId="{C94B638A-02A1-4014-A563-84F6FEEE8BFC}" type="pres">
      <dgm:prSet presAssocID="{5B2D3489-034B-4399-B9F8-42AB03397C35}" presName="childText2" presStyleLbl="solidAlignAcc1" presStyleIdx="1" presStyleCnt="3" custLinFactNeighborX="-24210" custLinFactNeighborY="746">
        <dgm:presLayoutVars>
          <dgm:chMax val="0"/>
          <dgm:chPref val="0"/>
          <dgm:bulletEnabled val="1"/>
        </dgm:presLayoutVars>
      </dgm:prSet>
      <dgm:spPr/>
      <dgm:t>
        <a:bodyPr/>
        <a:lstStyle/>
        <a:p>
          <a:endParaRPr lang="en-GB"/>
        </a:p>
      </dgm:t>
    </dgm:pt>
    <dgm:pt modelId="{9627CD20-854F-46A9-B08F-3C3DE654C549}" type="pres">
      <dgm:prSet presAssocID="{3141F2AD-5A1C-4348-850D-D7CF973DFE78}" presName="parentText3" presStyleLbl="node1" presStyleIdx="2" presStyleCnt="3" custScaleX="138773" custLinFactNeighborX="3908" custLinFactNeighborY="-2576">
        <dgm:presLayoutVars>
          <dgm:chMax/>
          <dgm:chPref val="3"/>
          <dgm:bulletEnabled val="1"/>
        </dgm:presLayoutVars>
      </dgm:prSet>
      <dgm:spPr/>
      <dgm:t>
        <a:bodyPr/>
        <a:lstStyle/>
        <a:p>
          <a:endParaRPr lang="en-GB"/>
        </a:p>
      </dgm:t>
    </dgm:pt>
    <dgm:pt modelId="{7E15F872-B2AC-4228-9618-3C42241E9DF1}" type="pres">
      <dgm:prSet presAssocID="{3141F2AD-5A1C-4348-850D-D7CF973DFE78}" presName="childText3" presStyleLbl="solidAlignAcc1" presStyleIdx="2" presStyleCnt="3" custScaleX="145913">
        <dgm:presLayoutVars>
          <dgm:chMax val="0"/>
          <dgm:chPref val="0"/>
          <dgm:bulletEnabled val="1"/>
        </dgm:presLayoutVars>
      </dgm:prSet>
      <dgm:spPr/>
      <dgm:t>
        <a:bodyPr/>
        <a:lstStyle/>
        <a:p>
          <a:endParaRPr lang="en-GB"/>
        </a:p>
      </dgm:t>
    </dgm:pt>
  </dgm:ptLst>
  <dgm:cxnLst>
    <dgm:cxn modelId="{52C8E6E6-BBF8-4F5C-9144-326D5BFB8AC3}" srcId="{64C2615D-4C6B-4413-B5A6-C0DF2BC6F77F}" destId="{5B2D3489-034B-4399-B9F8-42AB03397C35}" srcOrd="1" destOrd="0" parTransId="{7179DFBF-8C85-4E2E-A944-41DADE36C70D}" sibTransId="{BFF120C0-8591-423B-8A36-DF06B57C0472}"/>
    <dgm:cxn modelId="{4435C780-3750-473A-A0DC-0B50A169555C}" srcId="{64C2615D-4C6B-4413-B5A6-C0DF2BC6F77F}" destId="{3141F2AD-5A1C-4348-850D-D7CF973DFE78}" srcOrd="2" destOrd="0" parTransId="{51224866-EC93-4198-9713-08689F7CEA6A}" sibTransId="{A6F37CBB-623E-4FF3-8F3A-98DAE83E5F2F}"/>
    <dgm:cxn modelId="{7892E6BF-C47B-4E3D-BAD1-4BB24C7B22DD}" srcId="{5633A647-5956-47F0-A167-2616D579DCAD}" destId="{65DCE6E5-57B4-491F-B2B0-0DAE8E47A8CB}" srcOrd="0" destOrd="0" parTransId="{3456B821-407F-43FE-8E72-2C1D35B07D69}" sibTransId="{A9F16B76-2595-4268-A4E7-1AD320B1D3FD}"/>
    <dgm:cxn modelId="{B2119ED2-02CA-4564-BE2C-A5018CC1EE39}" type="presOf" srcId="{65DCE6E5-57B4-491F-B2B0-0DAE8E47A8CB}" destId="{A29A7EFF-350B-4D22-B3A9-4DCBBC8297E3}" srcOrd="0" destOrd="0" presId="urn:microsoft.com/office/officeart/2009/3/layout/IncreasingArrowsProcess"/>
    <dgm:cxn modelId="{06FAFED4-6145-4C7D-B8FD-6A633CD1C497}" srcId="{5633A647-5956-47F0-A167-2616D579DCAD}" destId="{892503F1-3F00-48E1-8B21-39B7C13C8DBA}" srcOrd="3" destOrd="0" parTransId="{BE1308AF-F142-444C-A0C3-8ABA3DF892C1}" sibTransId="{07FBE61D-0FE2-4CA0-A77A-688B35D06024}"/>
    <dgm:cxn modelId="{791BE2CE-10B0-412A-A2BA-A75F1D137B79}" type="presOf" srcId="{2735E53B-9F85-4567-880C-792B624DA850}" destId="{A29A7EFF-350B-4D22-B3A9-4DCBBC8297E3}" srcOrd="0" destOrd="2" presId="urn:microsoft.com/office/officeart/2009/3/layout/IncreasingArrowsProcess"/>
    <dgm:cxn modelId="{44290BF3-DF73-419F-848A-EC6DC5FB6319}" type="presOf" srcId="{64C2615D-4C6B-4413-B5A6-C0DF2BC6F77F}" destId="{51965F9F-BC9D-43D7-BBB9-FCAA1B838DC6}" srcOrd="0" destOrd="0" presId="urn:microsoft.com/office/officeart/2009/3/layout/IncreasingArrowsProcess"/>
    <dgm:cxn modelId="{179B9F49-336C-49B9-A201-AB104782EE61}" type="presOf" srcId="{CBB1C6D4-5FDF-41B1-8F68-8BE146F2AA19}" destId="{C94B638A-02A1-4014-A563-84F6FEEE8BFC}" srcOrd="0" destOrd="0" presId="urn:microsoft.com/office/officeart/2009/3/layout/IncreasingArrowsProcess"/>
    <dgm:cxn modelId="{E35A3D0D-587C-44DF-8BC2-EAB62BBF8F78}" srcId="{3141F2AD-5A1C-4348-850D-D7CF973DFE78}" destId="{5D6EEE80-BC2E-4035-8043-893D2ADB0A47}" srcOrd="0" destOrd="0" parTransId="{C7827797-6B67-4762-AB1B-FDF3B98F7DE9}" sibTransId="{23F76DE8-F803-4588-A08B-CB37C5C93421}"/>
    <dgm:cxn modelId="{06E1007A-8019-40C2-89F2-3C425CC673D4}" type="presOf" srcId="{B4169F9B-7B99-4F97-879B-DCD79F8C102D}" destId="{A29A7EFF-350B-4D22-B3A9-4DCBBC8297E3}" srcOrd="0" destOrd="1" presId="urn:microsoft.com/office/officeart/2009/3/layout/IncreasingArrowsProcess"/>
    <dgm:cxn modelId="{233F4C7B-1054-48B7-8D18-30C4D385582A}" type="presOf" srcId="{5B2D3489-034B-4399-B9F8-42AB03397C35}" destId="{238EAF16-87E4-4E97-BEE0-52B162D3A91F}" srcOrd="0" destOrd="0" presId="urn:microsoft.com/office/officeart/2009/3/layout/IncreasingArrowsProcess"/>
    <dgm:cxn modelId="{1375FD89-AB37-4A61-B11F-7DA68B2457AB}" srcId="{64C2615D-4C6B-4413-B5A6-C0DF2BC6F77F}" destId="{5633A647-5956-47F0-A167-2616D579DCAD}" srcOrd="0" destOrd="0" parTransId="{C40FE60F-AE02-43E8-843C-B19215DFC7E0}" sibTransId="{037196E9-1AF3-4532-8C57-B262CFC844BE}"/>
    <dgm:cxn modelId="{D38C24C9-BBFC-42D1-99F0-DEED96A77FC6}" type="presOf" srcId="{5D6EEE80-BC2E-4035-8043-893D2ADB0A47}" destId="{7E15F872-B2AC-4228-9618-3C42241E9DF1}" srcOrd="0" destOrd="0" presId="urn:microsoft.com/office/officeart/2009/3/layout/IncreasingArrowsProcess"/>
    <dgm:cxn modelId="{F1E1ADCC-EFCE-43AB-96ED-70E5C67B7294}" type="presOf" srcId="{5633A647-5956-47F0-A167-2616D579DCAD}" destId="{9D99088B-C0D4-45D1-B839-B846325153C7}" srcOrd="0" destOrd="0" presId="urn:microsoft.com/office/officeart/2009/3/layout/IncreasingArrowsProcess"/>
    <dgm:cxn modelId="{DF83A3F6-A956-40A9-A98C-60B16E03C154}" type="presOf" srcId="{892503F1-3F00-48E1-8B21-39B7C13C8DBA}" destId="{A29A7EFF-350B-4D22-B3A9-4DCBBC8297E3}" srcOrd="0" destOrd="3" presId="urn:microsoft.com/office/officeart/2009/3/layout/IncreasingArrowsProcess"/>
    <dgm:cxn modelId="{025813D4-A03F-4382-8747-DF2981955B92}" srcId="{5633A647-5956-47F0-A167-2616D579DCAD}" destId="{B4169F9B-7B99-4F97-879B-DCD79F8C102D}" srcOrd="1" destOrd="0" parTransId="{6123A9DE-619D-4A60-B442-046063024996}" sibTransId="{3A6D52AB-227D-4745-A653-7F09AA54DC65}"/>
    <dgm:cxn modelId="{D0609E2A-9B4B-4FC5-ADB5-CA89CBE43312}" srcId="{5B2D3489-034B-4399-B9F8-42AB03397C35}" destId="{CBB1C6D4-5FDF-41B1-8F68-8BE146F2AA19}" srcOrd="0" destOrd="0" parTransId="{233DDB6F-C5CE-4D3B-9D12-05E7A05A004F}" sibTransId="{27585F06-75C3-4573-9FE3-0A2EDE6FD2FD}"/>
    <dgm:cxn modelId="{2D13D898-EEFA-44A1-BEDC-459AFF1BD76F}" type="presOf" srcId="{3141F2AD-5A1C-4348-850D-D7CF973DFE78}" destId="{9627CD20-854F-46A9-B08F-3C3DE654C549}" srcOrd="0" destOrd="0" presId="urn:microsoft.com/office/officeart/2009/3/layout/IncreasingArrowsProcess"/>
    <dgm:cxn modelId="{F15B8E29-5875-4FBE-9E70-83CF856BB51A}" srcId="{5633A647-5956-47F0-A167-2616D579DCAD}" destId="{2735E53B-9F85-4567-880C-792B624DA850}" srcOrd="2" destOrd="0" parTransId="{B1AF1ADD-C4A2-4DE5-B688-3731B2516A75}" sibTransId="{6F7AC3C2-9E77-4FCE-8844-91E918F67D60}"/>
    <dgm:cxn modelId="{9B1AED71-4759-4FCB-8398-4374A047F8C4}" type="presParOf" srcId="{51965F9F-BC9D-43D7-BBB9-FCAA1B838DC6}" destId="{9D99088B-C0D4-45D1-B839-B846325153C7}" srcOrd="0" destOrd="0" presId="urn:microsoft.com/office/officeart/2009/3/layout/IncreasingArrowsProcess"/>
    <dgm:cxn modelId="{A15876EA-24A6-437B-9509-3DE6C0243E6C}" type="presParOf" srcId="{51965F9F-BC9D-43D7-BBB9-FCAA1B838DC6}" destId="{A29A7EFF-350B-4D22-B3A9-4DCBBC8297E3}" srcOrd="1" destOrd="0" presId="urn:microsoft.com/office/officeart/2009/3/layout/IncreasingArrowsProcess"/>
    <dgm:cxn modelId="{1F1E68B0-6882-465A-BF42-28164C549B3E}" type="presParOf" srcId="{51965F9F-BC9D-43D7-BBB9-FCAA1B838DC6}" destId="{238EAF16-87E4-4E97-BEE0-52B162D3A91F}" srcOrd="2" destOrd="0" presId="urn:microsoft.com/office/officeart/2009/3/layout/IncreasingArrowsProcess"/>
    <dgm:cxn modelId="{E7B87B26-5575-4901-A894-05276AE7E493}" type="presParOf" srcId="{51965F9F-BC9D-43D7-BBB9-FCAA1B838DC6}" destId="{C94B638A-02A1-4014-A563-84F6FEEE8BFC}" srcOrd="3" destOrd="0" presId="urn:microsoft.com/office/officeart/2009/3/layout/IncreasingArrowsProcess"/>
    <dgm:cxn modelId="{A4FC65D6-6906-4D3D-9D32-87CAC5256D48}" type="presParOf" srcId="{51965F9F-BC9D-43D7-BBB9-FCAA1B838DC6}" destId="{9627CD20-854F-46A9-B08F-3C3DE654C549}" srcOrd="4" destOrd="0" presId="urn:microsoft.com/office/officeart/2009/3/layout/IncreasingArrowsProcess"/>
    <dgm:cxn modelId="{9726E497-0DB4-4CE6-BC14-01A6E71D1ABE}" type="presParOf" srcId="{51965F9F-BC9D-43D7-BBB9-FCAA1B838DC6}" destId="{7E15F872-B2AC-4228-9618-3C42241E9DF1}" srcOrd="5"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9088B-C0D4-45D1-B839-B846325153C7}">
      <dsp:nvSpPr>
        <dsp:cNvPr id="0" name=""/>
        <dsp:cNvSpPr/>
      </dsp:nvSpPr>
      <dsp:spPr>
        <a:xfrm>
          <a:off x="-98518" y="11187"/>
          <a:ext cx="10143455" cy="1448662"/>
        </a:xfrm>
        <a:prstGeom prst="rightArrow">
          <a:avLst>
            <a:gd name="adj1" fmla="val 50000"/>
            <a:gd name="adj2" fmla="val 5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229975" numCol="1" spcCol="1270" anchor="ctr" anchorCtr="0">
          <a:noAutofit/>
        </a:bodyPr>
        <a:lstStyle/>
        <a:p>
          <a:pPr lvl="0" algn="l" defTabSz="1111250">
            <a:lnSpc>
              <a:spcPct val="90000"/>
            </a:lnSpc>
            <a:spcBef>
              <a:spcPct val="0"/>
            </a:spcBef>
            <a:spcAft>
              <a:spcPct val="35000"/>
            </a:spcAft>
          </a:pPr>
          <a:r>
            <a:rPr lang="en-GB" sz="2500" b="1" kern="1200" dirty="0" smtClean="0">
              <a:solidFill>
                <a:schemeClr val="tx1"/>
              </a:solidFill>
            </a:rPr>
            <a:t>Session 1 (July): Why? </a:t>
          </a:r>
          <a:r>
            <a:rPr lang="en-GB" sz="2500" b="0" kern="1200" dirty="0" err="1" smtClean="0">
              <a:solidFill>
                <a:schemeClr val="tx1"/>
              </a:solidFill>
            </a:rPr>
            <a:t>Ongoing</a:t>
          </a:r>
          <a:r>
            <a:rPr lang="en-GB" sz="2500" b="0" kern="1200" dirty="0" smtClean="0">
              <a:solidFill>
                <a:schemeClr val="tx1"/>
              </a:solidFill>
            </a:rPr>
            <a:t> engagement throughout the project</a:t>
          </a:r>
          <a:endParaRPr lang="en-GB" sz="2500" b="0" kern="1200" dirty="0">
            <a:solidFill>
              <a:schemeClr val="tx1"/>
            </a:solidFill>
          </a:endParaRPr>
        </a:p>
      </dsp:txBody>
      <dsp:txXfrm>
        <a:off x="-98518" y="373353"/>
        <a:ext cx="9781290" cy="724331"/>
      </dsp:txXfrm>
    </dsp:sp>
    <dsp:sp modelId="{A29A7EFF-350B-4D22-B3A9-4DCBBC8297E3}">
      <dsp:nvSpPr>
        <dsp:cNvPr id="0" name=""/>
        <dsp:cNvSpPr/>
      </dsp:nvSpPr>
      <dsp:spPr>
        <a:xfrm>
          <a:off x="0" y="1103855"/>
          <a:ext cx="2294510" cy="2724881"/>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711200">
            <a:lnSpc>
              <a:spcPct val="90000"/>
            </a:lnSpc>
            <a:spcBef>
              <a:spcPct val="0"/>
            </a:spcBef>
            <a:spcAft>
              <a:spcPct val="35000"/>
            </a:spcAft>
          </a:pPr>
          <a:endParaRPr lang="en-GB" sz="1600" kern="1200" dirty="0" smtClean="0"/>
        </a:p>
        <a:p>
          <a:pPr lvl="0" algn="l" defTabSz="711200">
            <a:lnSpc>
              <a:spcPct val="90000"/>
            </a:lnSpc>
            <a:spcBef>
              <a:spcPct val="0"/>
            </a:spcBef>
            <a:spcAft>
              <a:spcPct val="35000"/>
            </a:spcAft>
          </a:pPr>
          <a:endParaRPr lang="en-GB" sz="1600" kern="1200" dirty="0"/>
        </a:p>
        <a:p>
          <a:pPr lvl="0" algn="l" defTabSz="800100">
            <a:lnSpc>
              <a:spcPct val="90000"/>
            </a:lnSpc>
            <a:spcBef>
              <a:spcPct val="0"/>
            </a:spcBef>
            <a:spcAft>
              <a:spcPct val="35000"/>
            </a:spcAft>
          </a:pPr>
          <a:r>
            <a:rPr lang="en-GB" sz="1800" kern="1200" dirty="0" smtClean="0"/>
            <a:t>1) Understanding why we are here and what the project was trying to achieve. </a:t>
          </a:r>
        </a:p>
        <a:p>
          <a:pPr lvl="0" algn="l" defTabSz="800100">
            <a:lnSpc>
              <a:spcPct val="90000"/>
            </a:lnSpc>
            <a:spcBef>
              <a:spcPct val="0"/>
            </a:spcBef>
            <a:spcAft>
              <a:spcPct val="35000"/>
            </a:spcAft>
          </a:pPr>
          <a:endParaRPr lang="en-GB" sz="1800" kern="1200" dirty="0" smtClean="0"/>
        </a:p>
        <a:p>
          <a:pPr lvl="0" algn="l" defTabSz="800100">
            <a:lnSpc>
              <a:spcPct val="90000"/>
            </a:lnSpc>
            <a:spcBef>
              <a:spcPct val="0"/>
            </a:spcBef>
            <a:spcAft>
              <a:spcPct val="35000"/>
            </a:spcAft>
          </a:pPr>
          <a:r>
            <a:rPr lang="en-GB" sz="1800" kern="1200" dirty="0" smtClean="0"/>
            <a:t>2) Developing measures for success</a:t>
          </a:r>
        </a:p>
      </dsp:txBody>
      <dsp:txXfrm>
        <a:off x="0" y="1103855"/>
        <a:ext cx="2294510" cy="2724881"/>
      </dsp:txXfrm>
    </dsp:sp>
    <dsp:sp modelId="{238EAF16-87E4-4E97-BEE0-52B162D3A91F}">
      <dsp:nvSpPr>
        <dsp:cNvPr id="0" name=""/>
        <dsp:cNvSpPr/>
      </dsp:nvSpPr>
      <dsp:spPr>
        <a:xfrm>
          <a:off x="2276655" y="512733"/>
          <a:ext cx="8232801" cy="1448662"/>
        </a:xfrm>
        <a:prstGeom prst="rightArrow">
          <a:avLst>
            <a:gd name="adj1" fmla="val 50000"/>
            <a:gd name="adj2" fmla="val 50000"/>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229975" numCol="1" spcCol="1270" anchor="ctr" anchorCtr="0">
          <a:noAutofit/>
        </a:bodyPr>
        <a:lstStyle/>
        <a:p>
          <a:pPr lvl="0" algn="l" defTabSz="1111250">
            <a:lnSpc>
              <a:spcPct val="90000"/>
            </a:lnSpc>
            <a:spcBef>
              <a:spcPct val="0"/>
            </a:spcBef>
            <a:spcAft>
              <a:spcPct val="35000"/>
            </a:spcAft>
          </a:pPr>
          <a:r>
            <a:rPr lang="en-GB" sz="2500" b="1" kern="1200" dirty="0" smtClean="0">
              <a:solidFill>
                <a:schemeClr val="tx1"/>
              </a:solidFill>
            </a:rPr>
            <a:t>Session 2 (Sep): How? </a:t>
          </a:r>
          <a:endParaRPr lang="en-GB" sz="2500" b="1" kern="1200" dirty="0">
            <a:solidFill>
              <a:schemeClr val="tx1"/>
            </a:solidFill>
          </a:endParaRPr>
        </a:p>
      </dsp:txBody>
      <dsp:txXfrm>
        <a:off x="2276655" y="874899"/>
        <a:ext cx="7870636" cy="724331"/>
      </dsp:txXfrm>
    </dsp:sp>
    <dsp:sp modelId="{C94B638A-02A1-4014-A563-84F6FEEE8BFC}">
      <dsp:nvSpPr>
        <dsp:cNvPr id="0" name=""/>
        <dsp:cNvSpPr/>
      </dsp:nvSpPr>
      <dsp:spPr>
        <a:xfrm>
          <a:off x="2321669" y="1632021"/>
          <a:ext cx="3063676" cy="2790657"/>
        </a:xfrm>
        <a:prstGeom prst="rect">
          <a:avLst/>
        </a:prstGeom>
        <a:solidFill>
          <a:schemeClr val="lt1">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GB" sz="1700" kern="1200" dirty="0" smtClean="0"/>
            <a:t>3) Reviewing progress and agreeing success  measures</a:t>
          </a:r>
        </a:p>
        <a:p>
          <a:pPr lvl="0" algn="l" defTabSz="755650">
            <a:lnSpc>
              <a:spcPct val="90000"/>
            </a:lnSpc>
            <a:spcBef>
              <a:spcPct val="0"/>
            </a:spcBef>
            <a:spcAft>
              <a:spcPct val="35000"/>
            </a:spcAft>
          </a:pPr>
          <a:endParaRPr lang="en-GB" sz="1700" kern="1200" dirty="0" smtClean="0"/>
        </a:p>
        <a:p>
          <a:pPr lvl="0" algn="l" defTabSz="755650">
            <a:lnSpc>
              <a:spcPct val="90000"/>
            </a:lnSpc>
            <a:spcBef>
              <a:spcPct val="0"/>
            </a:spcBef>
            <a:spcAft>
              <a:spcPct val="35000"/>
            </a:spcAft>
          </a:pPr>
          <a:r>
            <a:rPr lang="en-GB" sz="1700" kern="1200" dirty="0" smtClean="0"/>
            <a:t>4) Learning\refreshing new way of working based on that</a:t>
          </a:r>
        </a:p>
        <a:p>
          <a:pPr lvl="0" algn="l" defTabSz="755650">
            <a:lnSpc>
              <a:spcPct val="90000"/>
            </a:lnSpc>
            <a:spcBef>
              <a:spcPct val="0"/>
            </a:spcBef>
            <a:spcAft>
              <a:spcPct val="35000"/>
            </a:spcAft>
          </a:pPr>
          <a:endParaRPr lang="en-GB" sz="1700" kern="1200" dirty="0" smtClean="0"/>
        </a:p>
        <a:p>
          <a:pPr lvl="0" algn="l" defTabSz="755650">
            <a:lnSpc>
              <a:spcPct val="90000"/>
            </a:lnSpc>
            <a:spcBef>
              <a:spcPct val="0"/>
            </a:spcBef>
            <a:spcAft>
              <a:spcPct val="35000"/>
            </a:spcAft>
          </a:pPr>
          <a:r>
            <a:rPr lang="en-GB" sz="1700" kern="1200" dirty="0" smtClean="0"/>
            <a:t>5) Planning how we test this way of working</a:t>
          </a:r>
          <a:endParaRPr lang="en-GB" sz="1700" kern="1200" dirty="0"/>
        </a:p>
      </dsp:txBody>
      <dsp:txXfrm>
        <a:off x="2321669" y="1632021"/>
        <a:ext cx="3063676" cy="2790657"/>
      </dsp:txXfrm>
    </dsp:sp>
    <dsp:sp modelId="{9627CD20-854F-46A9-B08F-3C3DE654C549}">
      <dsp:nvSpPr>
        <dsp:cNvPr id="0" name=""/>
        <dsp:cNvSpPr/>
      </dsp:nvSpPr>
      <dsp:spPr>
        <a:xfrm>
          <a:off x="5386565" y="939644"/>
          <a:ext cx="5300641" cy="1448662"/>
        </a:xfrm>
        <a:prstGeom prst="rightArrow">
          <a:avLst>
            <a:gd name="adj1" fmla="val 50000"/>
            <a:gd name="adj2" fmla="val 5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229975" numCol="1" spcCol="1270" anchor="ctr" anchorCtr="0">
          <a:noAutofit/>
        </a:bodyPr>
        <a:lstStyle/>
        <a:p>
          <a:pPr lvl="0" algn="l" defTabSz="1111250">
            <a:lnSpc>
              <a:spcPct val="90000"/>
            </a:lnSpc>
            <a:spcBef>
              <a:spcPct val="0"/>
            </a:spcBef>
            <a:spcAft>
              <a:spcPct val="35000"/>
            </a:spcAft>
          </a:pPr>
          <a:r>
            <a:rPr lang="en-GB" sz="2500" b="1" kern="1200" dirty="0" smtClean="0"/>
            <a:t>Session 3 (Oct)</a:t>
          </a:r>
          <a:r>
            <a:rPr lang="en-GB" sz="2500" kern="1200" dirty="0" smtClean="0"/>
            <a:t>: </a:t>
          </a:r>
          <a:r>
            <a:rPr lang="en-GB" sz="2500" b="1" kern="1200" dirty="0" smtClean="0"/>
            <a:t>What next?</a:t>
          </a:r>
          <a:endParaRPr lang="en-GB" sz="2500" b="1" kern="1200" dirty="0"/>
        </a:p>
      </dsp:txBody>
      <dsp:txXfrm>
        <a:off x="5386565" y="1301810"/>
        <a:ext cx="4938476" cy="724331"/>
      </dsp:txXfrm>
    </dsp:sp>
    <dsp:sp modelId="{7E15F872-B2AC-4228-9618-3C42241E9DF1}">
      <dsp:nvSpPr>
        <dsp:cNvPr id="0" name=""/>
        <dsp:cNvSpPr/>
      </dsp:nvSpPr>
      <dsp:spPr>
        <a:xfrm>
          <a:off x="5423749" y="2094090"/>
          <a:ext cx="4470302" cy="2749816"/>
        </a:xfrm>
        <a:prstGeom prst="rect">
          <a:avLst/>
        </a:prstGeom>
        <a:solidFill>
          <a:schemeClr val="lt1">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933450">
            <a:lnSpc>
              <a:spcPct val="90000"/>
            </a:lnSpc>
            <a:spcBef>
              <a:spcPct val="0"/>
            </a:spcBef>
            <a:spcAft>
              <a:spcPct val="35000"/>
            </a:spcAft>
          </a:pPr>
          <a:r>
            <a:rPr lang="en-GB" sz="1700" kern="1200" dirty="0" smtClean="0"/>
            <a:t>6) Reviewing what we have learned</a:t>
          </a:r>
        </a:p>
        <a:p>
          <a:pPr lvl="0" algn="l" defTabSz="933450">
            <a:lnSpc>
              <a:spcPct val="90000"/>
            </a:lnSpc>
            <a:spcBef>
              <a:spcPct val="0"/>
            </a:spcBef>
            <a:spcAft>
              <a:spcPct val="35000"/>
            </a:spcAft>
          </a:pPr>
          <a:endParaRPr lang="en-GB" sz="1700" kern="1200" dirty="0" smtClean="0"/>
        </a:p>
        <a:p>
          <a:pPr lvl="0" algn="l" defTabSz="933450">
            <a:lnSpc>
              <a:spcPct val="90000"/>
            </a:lnSpc>
            <a:spcBef>
              <a:spcPct val="0"/>
            </a:spcBef>
            <a:spcAft>
              <a:spcPct val="35000"/>
            </a:spcAft>
          </a:pPr>
          <a:r>
            <a:rPr lang="en-GB" sz="1700" kern="1200" dirty="0" smtClean="0"/>
            <a:t>7) Agreeing what needs to change\stay the same about the approach</a:t>
          </a:r>
        </a:p>
        <a:p>
          <a:pPr lvl="0" algn="l" defTabSz="933450">
            <a:lnSpc>
              <a:spcPct val="90000"/>
            </a:lnSpc>
            <a:spcBef>
              <a:spcPct val="0"/>
            </a:spcBef>
            <a:spcAft>
              <a:spcPct val="35000"/>
            </a:spcAft>
          </a:pPr>
          <a:endParaRPr lang="en-GB" sz="1700" kern="1200" dirty="0" smtClean="0"/>
        </a:p>
        <a:p>
          <a:pPr lvl="0" algn="l" defTabSz="933450">
            <a:lnSpc>
              <a:spcPct val="90000"/>
            </a:lnSpc>
            <a:spcBef>
              <a:spcPct val="0"/>
            </a:spcBef>
            <a:spcAft>
              <a:spcPct val="35000"/>
            </a:spcAft>
          </a:pPr>
          <a:r>
            <a:rPr lang="en-GB" sz="1700" kern="1200" dirty="0" smtClean="0"/>
            <a:t>8) Planning how to share this learning more widely and influence the development of ONE team across  Manchester</a:t>
          </a:r>
          <a:endParaRPr lang="en-GB" sz="1700" kern="1200" dirty="0"/>
        </a:p>
      </dsp:txBody>
      <dsp:txXfrm>
        <a:off x="5423749" y="2094090"/>
        <a:ext cx="4470302" cy="2749816"/>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D7F734-8D10-47F2-9C18-C7CD2AE9A4D5}" type="datetimeFigureOut">
              <a:rPr lang="en-GB" smtClean="0"/>
              <a:t>12/11/2015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18AA9C-F991-486B-9682-9CF93D1BF010}" type="slidenum">
              <a:rPr lang="en-GB" smtClean="0"/>
              <a:t>‹#›</a:t>
            </a:fld>
            <a:endParaRPr lang="en-GB"/>
          </a:p>
        </p:txBody>
      </p:sp>
    </p:spTree>
    <p:extLst>
      <p:ext uri="{BB962C8B-B14F-4D97-AF65-F5344CB8AC3E}">
        <p14:creationId xmlns:p14="http://schemas.microsoft.com/office/powerpoint/2010/main" val="1474999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Triona</a:t>
            </a:r>
            <a:endParaRPr lang="en-GB" dirty="0"/>
          </a:p>
        </p:txBody>
      </p:sp>
      <p:sp>
        <p:nvSpPr>
          <p:cNvPr id="4" name="Slide Number Placeholder 3"/>
          <p:cNvSpPr>
            <a:spLocks noGrp="1"/>
          </p:cNvSpPr>
          <p:nvPr>
            <p:ph type="sldNum" sz="quarter" idx="10"/>
          </p:nvPr>
        </p:nvSpPr>
        <p:spPr/>
        <p:txBody>
          <a:bodyPr/>
          <a:lstStyle/>
          <a:p>
            <a:fld id="{7318AA9C-F991-486B-9682-9CF93D1BF010}" type="slidenum">
              <a:rPr lang="en-GB" smtClean="0"/>
              <a:t>4</a:t>
            </a:fld>
            <a:endParaRPr lang="en-GB"/>
          </a:p>
        </p:txBody>
      </p:sp>
    </p:spTree>
    <p:extLst>
      <p:ext uri="{BB962C8B-B14F-4D97-AF65-F5344CB8AC3E}">
        <p14:creationId xmlns:p14="http://schemas.microsoft.com/office/powerpoint/2010/main" val="2130352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18AA9C-F991-486B-9682-9CF93D1BF010}" type="slidenum">
              <a:rPr lang="en-GB" smtClean="0"/>
              <a:t>7</a:t>
            </a:fld>
            <a:endParaRPr lang="en-GB"/>
          </a:p>
        </p:txBody>
      </p:sp>
    </p:spTree>
    <p:extLst>
      <p:ext uri="{BB962C8B-B14F-4D97-AF65-F5344CB8AC3E}">
        <p14:creationId xmlns:p14="http://schemas.microsoft.com/office/powerpoint/2010/main" val="3768094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Co-production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 Process – everyone has different definitions and expectations of what co-production means and looks like in practice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smtClean="0"/>
              <a:t>Challenges</a:t>
            </a:r>
            <a:r>
              <a:rPr lang="en-GB" baseline="0" dirty="0" smtClean="0"/>
              <a:t> – recruitment of people to work with the project, building of trust that this will be different, working to the simplest common denominator, takes time to deliver a co-produced outcome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 Benefits – increased ownership and understanding of what you are trying to achieve by all parties, more acceptable\likely to be sustained product (model), increased understanding of all parties about what it is like to be in each others’ shoes, improved communication (requires constant review)</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Team dynamics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smtClean="0"/>
              <a:t>Roles and responsibilities – who takes lead responsibility for the patient\person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smtClean="0"/>
              <a:t>Authority</a:t>
            </a:r>
            <a:r>
              <a:rPr lang="en-GB" baseline="0" dirty="0" smtClean="0"/>
              <a:t> and decision making in relation for both staff and patient\service user\client\person are all different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Explicit acknowledgement and involvement of community and voluntary sector as active partner, as well as the person and their carer (if there is one)</a:t>
            </a:r>
            <a:endParaRPr lang="en-GB" dirty="0"/>
          </a:p>
        </p:txBody>
      </p:sp>
      <p:sp>
        <p:nvSpPr>
          <p:cNvPr id="4" name="Slide Number Placeholder 3"/>
          <p:cNvSpPr>
            <a:spLocks noGrp="1"/>
          </p:cNvSpPr>
          <p:nvPr>
            <p:ph type="sldNum" sz="quarter" idx="10"/>
          </p:nvPr>
        </p:nvSpPr>
        <p:spPr/>
        <p:txBody>
          <a:bodyPr/>
          <a:lstStyle/>
          <a:p>
            <a:fld id="{7318AA9C-F991-486B-9682-9CF93D1BF010}" type="slidenum">
              <a:rPr lang="en-GB" smtClean="0"/>
              <a:t>8</a:t>
            </a:fld>
            <a:endParaRPr lang="en-GB"/>
          </a:p>
        </p:txBody>
      </p:sp>
    </p:spTree>
    <p:extLst>
      <p:ext uri="{BB962C8B-B14F-4D97-AF65-F5344CB8AC3E}">
        <p14:creationId xmlns:p14="http://schemas.microsoft.com/office/powerpoint/2010/main" val="1515394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Role of the carer is complex</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ea typeface="Calibri" panose="020F0502020204030204" pitchFamily="34" charset="0"/>
                <a:cs typeface="Times New Roman" panose="02020603050405020304" pitchFamily="18" charset="0"/>
              </a:rPr>
              <a:t>if there isn’t an identified carer involved with that person? Assumptions about the carer role and who that is? Family members (sometimes they don’t want to be), also cultural pressures on carers acknowledging that there is an issue to seek support, multiple people within a family who may take on that role</a:t>
            </a:r>
          </a:p>
          <a:p>
            <a:endParaRPr lang="en-GB" dirty="0"/>
          </a:p>
        </p:txBody>
      </p:sp>
      <p:sp>
        <p:nvSpPr>
          <p:cNvPr id="4" name="Slide Number Placeholder 3"/>
          <p:cNvSpPr>
            <a:spLocks noGrp="1"/>
          </p:cNvSpPr>
          <p:nvPr>
            <p:ph type="sldNum" sz="quarter" idx="10"/>
          </p:nvPr>
        </p:nvSpPr>
        <p:spPr/>
        <p:txBody>
          <a:bodyPr/>
          <a:lstStyle/>
          <a:p>
            <a:fld id="{7318AA9C-F991-486B-9682-9CF93D1BF010}" type="slidenum">
              <a:rPr lang="en-GB" smtClean="0"/>
              <a:t>9</a:t>
            </a:fld>
            <a:endParaRPr lang="en-GB"/>
          </a:p>
        </p:txBody>
      </p:sp>
    </p:spTree>
    <p:extLst>
      <p:ext uri="{BB962C8B-B14F-4D97-AF65-F5344CB8AC3E}">
        <p14:creationId xmlns:p14="http://schemas.microsoft.com/office/powerpoint/2010/main" val="3896237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18AA9C-F991-486B-9682-9CF93D1BF010}" type="slidenum">
              <a:rPr lang="en-GB" smtClean="0"/>
              <a:t>10</a:t>
            </a:fld>
            <a:endParaRPr lang="en-GB"/>
          </a:p>
        </p:txBody>
      </p:sp>
    </p:spTree>
    <p:extLst>
      <p:ext uri="{BB962C8B-B14F-4D97-AF65-F5344CB8AC3E}">
        <p14:creationId xmlns:p14="http://schemas.microsoft.com/office/powerpoint/2010/main" val="36709083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00C55AB-1FC4-40DA-AC34-E33AAA46C689}" type="datetimeFigureOut">
              <a:rPr lang="en-GB" smtClean="0"/>
              <a:t>12/11/2015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23F6D8-B884-4270-9EFD-B85C9B91CEF3}"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0600" y="6057900"/>
            <a:ext cx="3284804" cy="596900"/>
          </a:xfrm>
          <a:prstGeom prst="rect">
            <a:avLst/>
          </a:prstGeom>
        </p:spPr>
      </p:pic>
    </p:spTree>
    <p:extLst>
      <p:ext uri="{BB962C8B-B14F-4D97-AF65-F5344CB8AC3E}">
        <p14:creationId xmlns:p14="http://schemas.microsoft.com/office/powerpoint/2010/main" val="496694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0C55AB-1FC4-40DA-AC34-E33AAA46C689}" type="datetimeFigureOut">
              <a:rPr lang="en-GB" smtClean="0"/>
              <a:t>12/11/2015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23F6D8-B884-4270-9EFD-B85C9B91CEF3}"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1067" y="6263055"/>
            <a:ext cx="2522733" cy="458420"/>
          </a:xfrm>
          <a:prstGeom prst="rect">
            <a:avLst/>
          </a:prstGeom>
        </p:spPr>
      </p:pic>
    </p:spTree>
    <p:extLst>
      <p:ext uri="{BB962C8B-B14F-4D97-AF65-F5344CB8AC3E}">
        <p14:creationId xmlns:p14="http://schemas.microsoft.com/office/powerpoint/2010/main" val="2250497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0C55AB-1FC4-40DA-AC34-E33AAA46C689}" type="datetimeFigureOut">
              <a:rPr lang="en-GB" smtClean="0"/>
              <a:t>12/11/2015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23F6D8-B884-4270-9EFD-B85C9B91CEF3}"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24900" y="6279210"/>
            <a:ext cx="2433833" cy="442265"/>
          </a:xfrm>
          <a:prstGeom prst="rect">
            <a:avLst/>
          </a:prstGeom>
        </p:spPr>
      </p:pic>
    </p:spTree>
    <p:extLst>
      <p:ext uri="{BB962C8B-B14F-4D97-AF65-F5344CB8AC3E}">
        <p14:creationId xmlns:p14="http://schemas.microsoft.com/office/powerpoint/2010/main" val="256091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0C55AB-1FC4-40DA-AC34-E33AAA46C689}" type="datetimeFigureOut">
              <a:rPr lang="en-GB" smtClean="0"/>
              <a:t>12/11/2015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23F6D8-B884-4270-9EFD-B85C9B91CEF3}"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067" y="6176963"/>
            <a:ext cx="2649733" cy="481498"/>
          </a:xfrm>
          <a:prstGeom prst="rect">
            <a:avLst/>
          </a:prstGeom>
        </p:spPr>
      </p:pic>
    </p:spTree>
    <p:extLst>
      <p:ext uri="{BB962C8B-B14F-4D97-AF65-F5344CB8AC3E}">
        <p14:creationId xmlns:p14="http://schemas.microsoft.com/office/powerpoint/2010/main" val="1558672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0C55AB-1FC4-40DA-AC34-E33AAA46C689}" type="datetimeFigureOut">
              <a:rPr lang="en-GB" smtClean="0"/>
              <a:t>12/11/2015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23F6D8-B884-4270-9EFD-B85C9B91CEF3}"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4067" y="6298163"/>
            <a:ext cx="2649733" cy="481498"/>
          </a:xfrm>
          <a:prstGeom prst="rect">
            <a:avLst/>
          </a:prstGeom>
        </p:spPr>
      </p:pic>
    </p:spTree>
    <p:extLst>
      <p:ext uri="{BB962C8B-B14F-4D97-AF65-F5344CB8AC3E}">
        <p14:creationId xmlns:p14="http://schemas.microsoft.com/office/powerpoint/2010/main" val="2368328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00C55AB-1FC4-40DA-AC34-E33AAA46C689}" type="datetimeFigureOut">
              <a:rPr lang="en-GB" smtClean="0"/>
              <a:t>12/11/2015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23F6D8-B884-4270-9EFD-B85C9B91CEF3}"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63000" y="6290715"/>
            <a:ext cx="2370516" cy="430760"/>
          </a:xfrm>
          <a:prstGeom prst="rect">
            <a:avLst/>
          </a:prstGeom>
        </p:spPr>
      </p:pic>
    </p:spTree>
    <p:extLst>
      <p:ext uri="{BB962C8B-B14F-4D97-AF65-F5344CB8AC3E}">
        <p14:creationId xmlns:p14="http://schemas.microsoft.com/office/powerpoint/2010/main" val="3046172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00C55AB-1FC4-40DA-AC34-E33AAA46C689}" type="datetimeFigureOut">
              <a:rPr lang="en-GB" smtClean="0"/>
              <a:t>12/11/2015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23F6D8-B884-4270-9EFD-B85C9B91CEF3}" type="slidenum">
              <a:rPr lang="en-GB" smtClean="0"/>
              <a:t>‹#›</a:t>
            </a:fld>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24900" y="6292912"/>
            <a:ext cx="2358427" cy="428563"/>
          </a:xfrm>
          <a:prstGeom prst="rect">
            <a:avLst/>
          </a:prstGeom>
        </p:spPr>
      </p:pic>
    </p:spTree>
    <p:extLst>
      <p:ext uri="{BB962C8B-B14F-4D97-AF65-F5344CB8AC3E}">
        <p14:creationId xmlns:p14="http://schemas.microsoft.com/office/powerpoint/2010/main" val="3005926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00C55AB-1FC4-40DA-AC34-E33AAA46C689}" type="datetimeFigureOut">
              <a:rPr lang="en-GB" smtClean="0"/>
              <a:t>12/11/2015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23F6D8-B884-4270-9EFD-B85C9B91CEF3}" type="slidenum">
              <a:rPr lang="en-GB" smtClean="0"/>
              <a:t>‹#›</a:t>
            </a:fld>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37600" y="6290086"/>
            <a:ext cx="2738633" cy="497652"/>
          </a:xfrm>
          <a:prstGeom prst="rect">
            <a:avLst/>
          </a:prstGeom>
        </p:spPr>
      </p:pic>
    </p:spTree>
    <p:extLst>
      <p:ext uri="{BB962C8B-B14F-4D97-AF65-F5344CB8AC3E}">
        <p14:creationId xmlns:p14="http://schemas.microsoft.com/office/powerpoint/2010/main" val="1934822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0C55AB-1FC4-40DA-AC34-E33AAA46C689}" type="datetimeFigureOut">
              <a:rPr lang="en-GB" smtClean="0"/>
              <a:t>12/11/2015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23F6D8-B884-4270-9EFD-B85C9B91CEF3}" type="slidenum">
              <a:rPr lang="en-GB" smtClean="0"/>
              <a:t>‹#›</a:t>
            </a:fld>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2467" y="6221515"/>
            <a:ext cx="2751333" cy="499960"/>
          </a:xfrm>
          <a:prstGeom prst="rect">
            <a:avLst/>
          </a:prstGeom>
        </p:spPr>
      </p:pic>
    </p:spTree>
    <p:extLst>
      <p:ext uri="{BB962C8B-B14F-4D97-AF65-F5344CB8AC3E}">
        <p14:creationId xmlns:p14="http://schemas.microsoft.com/office/powerpoint/2010/main" val="170997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0C55AB-1FC4-40DA-AC34-E33AAA46C689}" type="datetimeFigureOut">
              <a:rPr lang="en-GB" smtClean="0"/>
              <a:t>12/11/2015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23F6D8-B884-4270-9EFD-B85C9B91CEF3}"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1633" y="6281517"/>
            <a:ext cx="2421133" cy="439958"/>
          </a:xfrm>
          <a:prstGeom prst="rect">
            <a:avLst/>
          </a:prstGeom>
        </p:spPr>
      </p:pic>
    </p:spTree>
    <p:extLst>
      <p:ext uri="{BB962C8B-B14F-4D97-AF65-F5344CB8AC3E}">
        <p14:creationId xmlns:p14="http://schemas.microsoft.com/office/powerpoint/2010/main" val="2232918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0C55AB-1FC4-40DA-AC34-E33AAA46C689}" type="datetimeFigureOut">
              <a:rPr lang="en-GB" smtClean="0"/>
              <a:t>12/11/2015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23F6D8-B884-4270-9EFD-B85C9B91CEF3}"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08653" y="6186296"/>
            <a:ext cx="2945147" cy="535179"/>
          </a:xfrm>
          <a:prstGeom prst="rect">
            <a:avLst/>
          </a:prstGeom>
        </p:spPr>
      </p:pic>
    </p:spTree>
    <p:extLst>
      <p:ext uri="{BB962C8B-B14F-4D97-AF65-F5344CB8AC3E}">
        <p14:creationId xmlns:p14="http://schemas.microsoft.com/office/powerpoint/2010/main" val="2728607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0C55AB-1FC4-40DA-AC34-E33AAA46C689}" type="datetimeFigureOut">
              <a:rPr lang="en-GB" smtClean="0"/>
              <a:t>12/11/2015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3F6D8-B884-4270-9EFD-B85C9B91CEF3}" type="slidenum">
              <a:rPr lang="en-GB" smtClean="0"/>
              <a:t>‹#›</a:t>
            </a:fld>
            <a:endParaRPr lang="en-GB"/>
          </a:p>
        </p:txBody>
      </p:sp>
    </p:spTree>
    <p:extLst>
      <p:ext uri="{BB962C8B-B14F-4D97-AF65-F5344CB8AC3E}">
        <p14:creationId xmlns:p14="http://schemas.microsoft.com/office/powerpoint/2010/main" val="327526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latin typeface="Verdana" panose="020B0604030504040204" pitchFamily="34" charset="0"/>
                <a:ea typeface="Verdana" panose="020B0604030504040204" pitchFamily="34" charset="0"/>
                <a:cs typeface="Verdana" panose="020B0604030504040204" pitchFamily="34" charset="0"/>
              </a:rPr>
              <a:t>Coaching model for Person Centred Care</a:t>
            </a:r>
            <a:br>
              <a:rPr lang="en-GB" dirty="0" smtClean="0">
                <a:latin typeface="Verdana" panose="020B0604030504040204" pitchFamily="34" charset="0"/>
                <a:ea typeface="Verdana" panose="020B0604030504040204" pitchFamily="34" charset="0"/>
                <a:cs typeface="Verdana" panose="020B0604030504040204" pitchFamily="34" charset="0"/>
              </a:rPr>
            </a:br>
            <a:r>
              <a:rPr lang="en-GB" dirty="0" smtClean="0">
                <a:latin typeface="Verdana" panose="020B0604030504040204" pitchFamily="34" charset="0"/>
                <a:ea typeface="Verdana" panose="020B0604030504040204" pitchFamily="34" charset="0"/>
                <a:cs typeface="Verdana" panose="020B0604030504040204" pitchFamily="34" charset="0"/>
              </a:rPr>
              <a:t>“Person to Partner model”</a:t>
            </a:r>
            <a:endParaRPr lang="en-GB"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5451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66"/>
                </a:solidFill>
              </a:rPr>
              <a:t>Potential (workforce) risks moving forward</a:t>
            </a:r>
            <a:endParaRPr lang="en-GB" b="1" dirty="0">
              <a:solidFill>
                <a:srgbClr val="FF0066"/>
              </a:solidFill>
            </a:endParaRPr>
          </a:p>
        </p:txBody>
      </p:sp>
      <p:sp>
        <p:nvSpPr>
          <p:cNvPr id="3" name="Content Placeholder 2"/>
          <p:cNvSpPr>
            <a:spLocks noGrp="1"/>
          </p:cNvSpPr>
          <p:nvPr>
            <p:ph idx="1"/>
          </p:nvPr>
        </p:nvSpPr>
        <p:spPr>
          <a:xfrm>
            <a:off x="726831" y="1406769"/>
            <a:ext cx="10626969" cy="4770194"/>
          </a:xfrm>
        </p:spPr>
        <p:txBody>
          <a:bodyPr>
            <a:normAutofit lnSpcReduction="10000"/>
          </a:bodyPr>
          <a:lstStyle/>
          <a:p>
            <a:r>
              <a:rPr lang="en-GB" sz="3200" dirty="0"/>
              <a:t>l</a:t>
            </a:r>
            <a:r>
              <a:rPr lang="en-GB" sz="3200" dirty="0" smtClean="0"/>
              <a:t>ack of </a:t>
            </a:r>
            <a:r>
              <a:rPr lang="en-GB" sz="3200" b="1" dirty="0" smtClean="0"/>
              <a:t>common governance processes</a:t>
            </a:r>
            <a:r>
              <a:rPr lang="en-GB" sz="3200" dirty="0" smtClean="0"/>
              <a:t> across partner agencies within the team leads to confusion and potential gaps where people may fall down</a:t>
            </a:r>
          </a:p>
          <a:p>
            <a:endParaRPr lang="en-GB" sz="3200" dirty="0" smtClean="0"/>
          </a:p>
          <a:p>
            <a:r>
              <a:rPr lang="en-GB" sz="3200" dirty="0" smtClean="0"/>
              <a:t>“Patient to Partner” </a:t>
            </a:r>
            <a:r>
              <a:rPr lang="en-GB" sz="3200" b="1" dirty="0" smtClean="0"/>
              <a:t>not everyone wants to be a partner </a:t>
            </a:r>
            <a:r>
              <a:rPr lang="en-GB" sz="3200" dirty="0" smtClean="0"/>
              <a:t>- may want to stay as a patient or the professional prefers to work in a more traditional way</a:t>
            </a:r>
          </a:p>
          <a:p>
            <a:endParaRPr lang="en-GB" sz="3200" dirty="0" smtClean="0"/>
          </a:p>
          <a:p>
            <a:r>
              <a:rPr lang="en-GB" sz="3200" dirty="0"/>
              <a:t>l</a:t>
            </a:r>
            <a:r>
              <a:rPr lang="en-GB" sz="3200" dirty="0" smtClean="0"/>
              <a:t>ack of </a:t>
            </a:r>
            <a:r>
              <a:rPr lang="en-GB" sz="3200" b="1" dirty="0" smtClean="0"/>
              <a:t>availability of the teams </a:t>
            </a:r>
            <a:r>
              <a:rPr lang="en-GB" sz="3200" dirty="0" smtClean="0"/>
              <a:t>for training and support to work in the new way</a:t>
            </a:r>
            <a:endParaRPr lang="en-GB" sz="3200" dirty="0"/>
          </a:p>
          <a:p>
            <a:endParaRPr lang="en-GB" sz="3200" dirty="0" smtClean="0"/>
          </a:p>
          <a:p>
            <a:endParaRPr lang="en-GB" dirty="0"/>
          </a:p>
          <a:p>
            <a:endParaRPr lang="en-GB" dirty="0" smtClean="0"/>
          </a:p>
          <a:p>
            <a:endParaRPr lang="en-GB" dirty="0" smtClean="0"/>
          </a:p>
          <a:p>
            <a:endParaRPr lang="en-GB" dirty="0"/>
          </a:p>
        </p:txBody>
      </p:sp>
    </p:spTree>
    <p:extLst>
      <p:ext uri="{BB962C8B-B14F-4D97-AF65-F5344CB8AC3E}">
        <p14:creationId xmlns:p14="http://schemas.microsoft.com/office/powerpoint/2010/main" val="2557822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966579" y="0"/>
            <a:ext cx="3111689" cy="263854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00900">
            <a:off x="7688061" y="2170221"/>
            <a:ext cx="2557036" cy="2794900"/>
          </a:xfrm>
          <a:prstGeom prst="rect">
            <a:avLst/>
          </a:prstGeom>
        </p:spPr>
      </p:pic>
      <p:sp>
        <p:nvSpPr>
          <p:cNvPr id="2" name="Title 1"/>
          <p:cNvSpPr>
            <a:spLocks noGrp="1"/>
          </p:cNvSpPr>
          <p:nvPr>
            <p:ph type="title"/>
          </p:nvPr>
        </p:nvSpPr>
        <p:spPr>
          <a:xfrm>
            <a:off x="439615" y="0"/>
            <a:ext cx="10515600" cy="1325563"/>
          </a:xfrm>
        </p:spPr>
        <p:txBody>
          <a:bodyPr>
            <a:normAutofit/>
          </a:bodyPr>
          <a:lstStyle/>
          <a:p>
            <a:r>
              <a:rPr lang="en-GB" sz="3600" b="1" dirty="0" smtClean="0">
                <a:solidFill>
                  <a:srgbClr val="FFC000"/>
                </a:solidFill>
              </a:rPr>
              <a:t>Next steps</a:t>
            </a:r>
            <a:endParaRPr lang="en-GB" sz="3600" b="1" dirty="0">
              <a:solidFill>
                <a:srgbClr val="FFC000"/>
              </a:solidFill>
            </a:endParaRPr>
          </a:p>
        </p:txBody>
      </p:sp>
      <p:sp>
        <p:nvSpPr>
          <p:cNvPr id="3" name="Content Placeholder 2"/>
          <p:cNvSpPr>
            <a:spLocks noGrp="1"/>
          </p:cNvSpPr>
          <p:nvPr>
            <p:ph idx="1"/>
          </p:nvPr>
        </p:nvSpPr>
        <p:spPr>
          <a:xfrm>
            <a:off x="422031" y="1078523"/>
            <a:ext cx="10931769" cy="5416061"/>
          </a:xfrm>
        </p:spPr>
        <p:txBody>
          <a:bodyPr>
            <a:noAutofit/>
          </a:bodyPr>
          <a:lstStyle/>
          <a:p>
            <a:r>
              <a:rPr lang="en-GB" sz="3200" dirty="0" smtClean="0"/>
              <a:t>Finalise the development of the model</a:t>
            </a:r>
          </a:p>
          <a:p>
            <a:endParaRPr lang="en-GB" sz="3200" dirty="0" smtClean="0"/>
          </a:p>
          <a:p>
            <a:r>
              <a:rPr lang="en-GB" sz="3200" dirty="0" smtClean="0"/>
              <a:t>Test the impact of the new way of working more widely</a:t>
            </a:r>
          </a:p>
          <a:p>
            <a:endParaRPr lang="en-GB" sz="3200" dirty="0" smtClean="0"/>
          </a:p>
          <a:p>
            <a:r>
              <a:rPr lang="en-GB" sz="3200" dirty="0" smtClean="0"/>
              <a:t>Complete evaluation approach and model</a:t>
            </a:r>
          </a:p>
          <a:p>
            <a:endParaRPr lang="en-GB" sz="3200" dirty="0"/>
          </a:p>
          <a:p>
            <a:r>
              <a:rPr lang="en-GB" sz="3200" dirty="0" smtClean="0"/>
              <a:t>Develop and further test training materials </a:t>
            </a:r>
          </a:p>
          <a:p>
            <a:endParaRPr lang="en-GB" sz="3200" dirty="0" smtClean="0"/>
          </a:p>
          <a:p>
            <a:r>
              <a:rPr lang="en-GB" sz="3200" dirty="0" smtClean="0"/>
              <a:t>Share the learning with relevant stakeholders at key points of Living Longer Living Better programme</a:t>
            </a:r>
          </a:p>
        </p:txBody>
      </p:sp>
    </p:spTree>
    <p:extLst>
      <p:ext uri="{BB962C8B-B14F-4D97-AF65-F5344CB8AC3E}">
        <p14:creationId xmlns:p14="http://schemas.microsoft.com/office/powerpoint/2010/main" val="240982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FF0066"/>
                </a:solidFill>
              </a:rPr>
              <a:t>Thank you!</a:t>
            </a:r>
            <a:endParaRPr lang="en-GB" b="1" dirty="0">
              <a:solidFill>
                <a:srgbClr val="FF0066"/>
              </a:solidFill>
            </a:endParaRPr>
          </a:p>
        </p:txBody>
      </p:sp>
      <p:sp>
        <p:nvSpPr>
          <p:cNvPr id="3" name="Content Placeholder 2"/>
          <p:cNvSpPr>
            <a:spLocks noGrp="1"/>
          </p:cNvSpPr>
          <p:nvPr>
            <p:ph sz="half" idx="1"/>
          </p:nvPr>
        </p:nvSpPr>
        <p:spPr>
          <a:xfrm>
            <a:off x="5732172" y="1690688"/>
            <a:ext cx="5621628" cy="4351338"/>
          </a:xfrm>
        </p:spPr>
        <p:txBody>
          <a:bodyPr>
            <a:normAutofit/>
          </a:bodyPr>
          <a:lstStyle/>
          <a:p>
            <a:endParaRPr lang="en-GB" dirty="0" smtClean="0"/>
          </a:p>
          <a:p>
            <a:pPr marL="0" indent="0">
              <a:buNone/>
            </a:pPr>
            <a:r>
              <a:rPr lang="en-GB" dirty="0" smtClean="0"/>
              <a:t>Contact details</a:t>
            </a:r>
            <a:endParaRPr lang="en-GB" dirty="0" smtClean="0"/>
          </a:p>
          <a:p>
            <a:pPr marL="0" indent="0">
              <a:buNone/>
            </a:pPr>
            <a:endParaRPr lang="en-GB" dirty="0" smtClean="0"/>
          </a:p>
          <a:p>
            <a:pPr marL="0" indent="0">
              <a:buNone/>
            </a:pPr>
            <a:r>
              <a:rPr lang="en-GB" dirty="0" smtClean="0"/>
              <a:t>E-mail</a:t>
            </a:r>
            <a:r>
              <a:rPr lang="en-GB" dirty="0" smtClean="0"/>
              <a:t>: </a:t>
            </a:r>
            <a:r>
              <a:rPr lang="en-GB" u="sng" dirty="0" smtClean="0">
                <a:solidFill>
                  <a:schemeClr val="accent1">
                    <a:lumMod val="50000"/>
                  </a:schemeClr>
                </a:solidFill>
              </a:rPr>
              <a:t>angela.beacon@manchester.gov.uk</a:t>
            </a:r>
            <a:endParaRPr lang="en-GB" u="sng" dirty="0" smtClean="0">
              <a:solidFill>
                <a:schemeClr val="accent1">
                  <a:lumMod val="50000"/>
                </a:schemeClr>
              </a:solidFill>
            </a:endParaRPr>
          </a:p>
          <a:p>
            <a:pPr marL="0" indent="0">
              <a:buNone/>
            </a:pPr>
            <a:r>
              <a:rPr lang="en-GB" dirty="0" smtClean="0"/>
              <a:t>Mobile</a:t>
            </a:r>
            <a:r>
              <a:rPr lang="en-GB" dirty="0" smtClean="0"/>
              <a:t>:  </a:t>
            </a:r>
            <a:r>
              <a:rPr lang="en-GB" dirty="0"/>
              <a:t>07507 </a:t>
            </a:r>
            <a:r>
              <a:rPr lang="en-GB" dirty="0" smtClean="0"/>
              <a:t>227844</a:t>
            </a:r>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0105" y="1851025"/>
            <a:ext cx="5127839" cy="4351338"/>
          </a:xfrm>
        </p:spPr>
      </p:pic>
    </p:spTree>
    <p:extLst>
      <p:ext uri="{BB962C8B-B14F-4D97-AF65-F5344CB8AC3E}">
        <p14:creationId xmlns:p14="http://schemas.microsoft.com/office/powerpoint/2010/main" val="2472139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83354" y="2214155"/>
            <a:ext cx="4448527" cy="3774893"/>
          </a:xfrm>
        </p:spPr>
      </p:pic>
      <p:sp>
        <p:nvSpPr>
          <p:cNvPr id="2" name="Title 1"/>
          <p:cNvSpPr>
            <a:spLocks noGrp="1"/>
          </p:cNvSpPr>
          <p:nvPr>
            <p:ph type="title"/>
          </p:nvPr>
        </p:nvSpPr>
        <p:spPr/>
        <p:txBody>
          <a:bodyPr>
            <a:normAutofit/>
          </a:bodyPr>
          <a:lstStyle/>
          <a:p>
            <a:r>
              <a:rPr lang="en-GB" sz="3600" b="1" dirty="0" smtClean="0">
                <a:solidFill>
                  <a:srgbClr val="FF0066"/>
                </a:solidFill>
                <a:ea typeface="Verdana" panose="020B0604030504040204" pitchFamily="34" charset="0"/>
                <a:cs typeface="Verdana" panose="020B0604030504040204" pitchFamily="34" charset="0"/>
              </a:rPr>
              <a:t>What is this project about?</a:t>
            </a:r>
            <a:endParaRPr lang="en-GB" sz="3600" b="1" dirty="0">
              <a:solidFill>
                <a:srgbClr val="FF0066"/>
              </a:solidFill>
              <a:ea typeface="Verdana" panose="020B0604030504040204" pitchFamily="34" charset="0"/>
              <a:cs typeface="Verdana" panose="020B0604030504040204" pitchFamily="34" charset="0"/>
            </a:endParaRPr>
          </a:p>
        </p:txBody>
      </p:sp>
      <p:sp>
        <p:nvSpPr>
          <p:cNvPr id="5" name="Rectangle 4"/>
          <p:cNvSpPr/>
          <p:nvPr/>
        </p:nvSpPr>
        <p:spPr>
          <a:xfrm rot="17103829">
            <a:off x="2783029" y="2951426"/>
            <a:ext cx="2755883" cy="923330"/>
          </a:xfrm>
          <a:prstGeom prst="rect">
            <a:avLst/>
          </a:prstGeom>
          <a:noFill/>
        </p:spPr>
        <p:txBody>
          <a:bodyPr wrap="none" lIns="91440" tIns="45720" rIns="91440" bIns="45720">
            <a:prstTxWarp prst="textArchUp">
              <a:avLst/>
            </a:prstTxWarp>
            <a:spAutoFit/>
          </a:bodyPr>
          <a:lstStyle/>
          <a:p>
            <a:pPr algn="ctr"/>
            <a:r>
              <a:rPr lang="en-US" sz="5400" b="0" cap="none" spc="0" dirty="0" smtClean="0">
                <a:ln w="0"/>
                <a:solidFill>
                  <a:srgbClr val="FFC000"/>
                </a:solidFill>
                <a:effectLst>
                  <a:outerShdw blurRad="38100" dist="19050" dir="2700000" algn="tl" rotWithShape="0">
                    <a:schemeClr val="dk1">
                      <a:alpha val="40000"/>
                    </a:schemeClr>
                  </a:outerShdw>
                </a:effectLst>
              </a:rPr>
              <a:t>Coaching</a:t>
            </a:r>
            <a:endParaRPr lang="en-US" sz="5400" b="0" cap="none" spc="0" dirty="0">
              <a:ln w="0"/>
              <a:solidFill>
                <a:srgbClr val="FFC000"/>
              </a:solidFill>
              <a:effectLst>
                <a:outerShdw blurRad="38100" dist="19050" dir="2700000" algn="tl" rotWithShape="0">
                  <a:schemeClr val="dk1">
                    <a:alpha val="40000"/>
                  </a:schemeClr>
                </a:outerShdw>
              </a:effectLst>
            </a:endParaRPr>
          </a:p>
        </p:txBody>
      </p:sp>
      <p:sp>
        <p:nvSpPr>
          <p:cNvPr id="6" name="Rectangle 5"/>
          <p:cNvSpPr/>
          <p:nvPr/>
        </p:nvSpPr>
        <p:spPr>
          <a:xfrm rot="4038947">
            <a:off x="5949094" y="3119143"/>
            <a:ext cx="4420502" cy="923330"/>
          </a:xfrm>
          <a:prstGeom prst="rect">
            <a:avLst/>
          </a:prstGeom>
          <a:noFill/>
        </p:spPr>
        <p:txBody>
          <a:bodyPr wrap="none" lIns="91440" tIns="45720" rIns="91440" bIns="45720">
            <a:prstTxWarp prst="textArchUp">
              <a:avLst/>
            </a:prstTxWarp>
            <a:spAutoFit/>
          </a:bodyPr>
          <a:lstStyle/>
          <a:p>
            <a:pPr algn="ctr"/>
            <a:r>
              <a:rPr lang="en-US" sz="5400" b="0" cap="none" spc="0" dirty="0" smtClean="0">
                <a:ln w="0"/>
                <a:solidFill>
                  <a:srgbClr val="0070C0"/>
                </a:solidFill>
                <a:effectLst>
                  <a:outerShdw blurRad="38100" dist="19050" dir="2700000" algn="tl" rotWithShape="0">
                    <a:schemeClr val="dk1">
                      <a:alpha val="40000"/>
                    </a:schemeClr>
                  </a:outerShdw>
                </a:effectLst>
              </a:rPr>
              <a:t>Co-production</a:t>
            </a:r>
            <a:endParaRPr lang="en-US" sz="5400" b="0" cap="none" spc="0" dirty="0">
              <a:ln w="0"/>
              <a:solidFill>
                <a:srgbClr val="0070C0"/>
              </a:solidFill>
              <a:effectLst>
                <a:outerShdw blurRad="38100" dist="19050" dir="2700000" algn="tl" rotWithShape="0">
                  <a:schemeClr val="dk1">
                    <a:alpha val="40000"/>
                  </a:schemeClr>
                </a:outerShdw>
              </a:effectLst>
            </a:endParaRPr>
          </a:p>
        </p:txBody>
      </p:sp>
      <p:sp>
        <p:nvSpPr>
          <p:cNvPr id="7" name="Rectangle 6"/>
          <p:cNvSpPr/>
          <p:nvPr/>
        </p:nvSpPr>
        <p:spPr>
          <a:xfrm>
            <a:off x="2665928" y="4612027"/>
            <a:ext cx="7083380" cy="1539808"/>
          </a:xfrm>
          <a:prstGeom prst="rect">
            <a:avLst/>
          </a:prstGeom>
          <a:noFill/>
        </p:spPr>
        <p:txBody>
          <a:bodyPr wrap="none" lIns="91440" tIns="45720" rIns="91440" bIns="45720">
            <a:prstTxWarp prst="textArchDown">
              <a:avLst/>
            </a:prstTxWarp>
            <a:spAutoFit/>
          </a:bodyPr>
          <a:lstStyle/>
          <a:p>
            <a:pPr algn="ctr"/>
            <a:r>
              <a:rPr lang="en-US" sz="5400" b="0" cap="none" spc="0" dirty="0" smtClean="0">
                <a:ln w="0"/>
                <a:solidFill>
                  <a:srgbClr val="00B050"/>
                </a:solidFill>
                <a:effectLst>
                  <a:outerShdw blurRad="38100" dist="19050" dir="2700000" algn="tl" rotWithShape="0">
                    <a:schemeClr val="dk1">
                      <a:alpha val="40000"/>
                    </a:schemeClr>
                  </a:outerShdw>
                </a:effectLst>
              </a:rPr>
              <a:t>Better health outcomes</a:t>
            </a:r>
            <a:endParaRPr lang="en-US" sz="5400" b="0" cap="none" spc="0" dirty="0">
              <a:ln w="0"/>
              <a:solidFill>
                <a:srgbClr val="00B05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5878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0"/>
            <a:ext cx="10515600" cy="1325563"/>
          </a:xfrm>
        </p:spPr>
        <p:txBody>
          <a:bodyPr>
            <a:normAutofit/>
          </a:bodyPr>
          <a:lstStyle/>
          <a:p>
            <a:r>
              <a:rPr lang="en-GB" sz="3600" b="1" dirty="0" smtClean="0">
                <a:solidFill>
                  <a:srgbClr val="FFC000"/>
                </a:solidFill>
                <a:ea typeface="Verdana" panose="020B0604030504040204" pitchFamily="34" charset="0"/>
                <a:cs typeface="Verdana" panose="020B0604030504040204" pitchFamily="34" charset="0"/>
              </a:rPr>
              <a:t>What do we want to achieve by when?</a:t>
            </a:r>
            <a:endParaRPr lang="en-GB" sz="3600" b="1" dirty="0">
              <a:solidFill>
                <a:srgbClr val="FFC000"/>
              </a:solidFill>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391886" y="1088571"/>
            <a:ext cx="10961914" cy="5558972"/>
          </a:xfrm>
        </p:spPr>
        <p:txBody>
          <a:bodyPr>
            <a:normAutofit fontScale="85000" lnSpcReduction="20000"/>
          </a:bodyPr>
          <a:lstStyle/>
          <a:p>
            <a:pPr marL="0" indent="0">
              <a:buNone/>
            </a:pPr>
            <a:r>
              <a:rPr lang="en-GB" b="1" dirty="0" smtClean="0">
                <a:ea typeface="Verdana" panose="020B0604030504040204" pitchFamily="34" charset="0"/>
                <a:cs typeface="Verdana" panose="020B0604030504040204" pitchFamily="34" charset="0"/>
              </a:rPr>
              <a:t>Aim: </a:t>
            </a:r>
          </a:p>
          <a:p>
            <a:pPr marL="0" indent="0">
              <a:buNone/>
            </a:pPr>
            <a:r>
              <a:rPr lang="en-GB" dirty="0" smtClean="0">
                <a:ea typeface="Verdana" panose="020B0604030504040204" pitchFamily="34" charset="0"/>
                <a:cs typeface="Verdana" panose="020B0604030504040204" pitchFamily="34" charset="0"/>
              </a:rPr>
              <a:t>Jointly develop and test a model for integrated care teams to use when working with patients and their carers as partners in care</a:t>
            </a:r>
            <a:endParaRPr lang="en-GB" dirty="0">
              <a:ea typeface="Verdana" panose="020B0604030504040204" pitchFamily="34" charset="0"/>
              <a:cs typeface="Verdana" panose="020B0604030504040204" pitchFamily="34" charset="0"/>
            </a:endParaRPr>
          </a:p>
          <a:p>
            <a:pPr marL="0" indent="0">
              <a:buNone/>
            </a:pPr>
            <a:endParaRPr lang="en-GB" dirty="0" smtClean="0">
              <a:ea typeface="Verdana" panose="020B0604030504040204" pitchFamily="34" charset="0"/>
              <a:cs typeface="Verdana" panose="020B0604030504040204" pitchFamily="34" charset="0"/>
            </a:endParaRPr>
          </a:p>
          <a:p>
            <a:pPr marL="0" indent="0">
              <a:buNone/>
            </a:pPr>
            <a:r>
              <a:rPr lang="en-GB" b="1" dirty="0" smtClean="0">
                <a:ea typeface="Verdana" panose="020B0604030504040204" pitchFamily="34" charset="0"/>
                <a:cs typeface="Verdana" panose="020B0604030504040204" pitchFamily="34" charset="0"/>
              </a:rPr>
              <a:t>Objectives: </a:t>
            </a:r>
          </a:p>
          <a:p>
            <a:r>
              <a:rPr lang="en-GB" dirty="0" smtClean="0">
                <a:ea typeface="Verdana" panose="020B0604030504040204" pitchFamily="34" charset="0"/>
                <a:cs typeface="Verdana" panose="020B0604030504040204" pitchFamily="34" charset="0"/>
              </a:rPr>
              <a:t>Understand what research is available on the impact on health outcomes of using a coaching style approach (literature review)</a:t>
            </a:r>
          </a:p>
          <a:p>
            <a:r>
              <a:rPr lang="en-GB" dirty="0" smtClean="0">
                <a:ea typeface="Verdana" panose="020B0604030504040204" pitchFamily="34" charset="0"/>
                <a:cs typeface="Verdana" panose="020B0604030504040204" pitchFamily="34" charset="0"/>
              </a:rPr>
              <a:t>Jointly develop a coaching model for person centred care</a:t>
            </a:r>
          </a:p>
          <a:p>
            <a:r>
              <a:rPr lang="en-GB" dirty="0" smtClean="0">
                <a:ea typeface="Verdana" panose="020B0604030504040204" pitchFamily="34" charset="0"/>
                <a:cs typeface="Verdana" panose="020B0604030504040204" pitchFamily="34" charset="0"/>
              </a:rPr>
              <a:t>Pilot the evolving model and integrate the learning into a final model</a:t>
            </a:r>
          </a:p>
          <a:p>
            <a:r>
              <a:rPr lang="en-GB" dirty="0" smtClean="0">
                <a:ea typeface="Verdana" panose="020B0604030504040204" pitchFamily="34" charset="0"/>
                <a:cs typeface="Verdana" panose="020B0604030504040204" pitchFamily="34" charset="0"/>
              </a:rPr>
              <a:t>Produce a training needs analysis for professionals based on the agreed model</a:t>
            </a:r>
          </a:p>
          <a:p>
            <a:r>
              <a:rPr lang="en-GB" dirty="0" smtClean="0">
                <a:ea typeface="Verdana" panose="020B0604030504040204" pitchFamily="34" charset="0"/>
                <a:cs typeface="Verdana" panose="020B0604030504040204" pitchFamily="34" charset="0"/>
              </a:rPr>
              <a:t>Evaluate the learning from using the process of co-production and piloting of the model itself</a:t>
            </a:r>
          </a:p>
          <a:p>
            <a:pPr marL="0" indent="0">
              <a:buNone/>
            </a:pPr>
            <a:endParaRPr lang="en-GB" dirty="0" smtClean="0">
              <a:ea typeface="Verdana" panose="020B0604030504040204" pitchFamily="34" charset="0"/>
              <a:cs typeface="Verdana" panose="020B0604030504040204" pitchFamily="34" charset="0"/>
            </a:endParaRPr>
          </a:p>
          <a:p>
            <a:pPr marL="0" indent="0">
              <a:buNone/>
            </a:pPr>
            <a:r>
              <a:rPr lang="en-GB" b="1" dirty="0" smtClean="0">
                <a:ea typeface="Verdana" panose="020B0604030504040204" pitchFamily="34" charset="0"/>
                <a:cs typeface="Verdana" panose="020B0604030504040204" pitchFamily="34" charset="0"/>
              </a:rPr>
              <a:t>Timescales</a:t>
            </a:r>
            <a:r>
              <a:rPr lang="en-GB" dirty="0" smtClean="0">
                <a:ea typeface="Verdana" panose="020B0604030504040204" pitchFamily="34" charset="0"/>
                <a:cs typeface="Verdana" panose="020B0604030504040204" pitchFamily="34" charset="0"/>
              </a:rPr>
              <a:t>: </a:t>
            </a:r>
          </a:p>
          <a:p>
            <a:pPr marL="0" indent="0">
              <a:buNone/>
            </a:pPr>
            <a:r>
              <a:rPr lang="en-GB" dirty="0" smtClean="0">
                <a:ea typeface="Verdana" panose="020B0604030504040204" pitchFamily="34" charset="0"/>
                <a:cs typeface="Verdana" panose="020B0604030504040204" pitchFamily="34" charset="0"/>
              </a:rPr>
              <a:t>April 2015 – Sep 2015</a:t>
            </a:r>
          </a:p>
          <a:p>
            <a:pPr marL="0" indent="0">
              <a:buNone/>
            </a:pPr>
            <a:endParaRPr lang="en-GB" dirty="0"/>
          </a:p>
        </p:txBody>
      </p:sp>
    </p:spTree>
    <p:extLst>
      <p:ext uri="{BB962C8B-B14F-4D97-AF65-F5344CB8AC3E}">
        <p14:creationId xmlns:p14="http://schemas.microsoft.com/office/powerpoint/2010/main" val="1964376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712411" y="0"/>
            <a:ext cx="2479589" cy="2102556"/>
          </a:xfrm>
          <a:prstGeom prst="rect">
            <a:avLst/>
          </a:prstGeom>
        </p:spPr>
      </p:pic>
      <p:sp>
        <p:nvSpPr>
          <p:cNvPr id="2" name="Title 1"/>
          <p:cNvSpPr>
            <a:spLocks noGrp="1"/>
          </p:cNvSpPr>
          <p:nvPr>
            <p:ph type="title"/>
          </p:nvPr>
        </p:nvSpPr>
        <p:spPr>
          <a:xfrm>
            <a:off x="241040" y="271819"/>
            <a:ext cx="10515600" cy="1325563"/>
          </a:xfrm>
        </p:spPr>
        <p:txBody>
          <a:bodyPr>
            <a:normAutofit/>
          </a:bodyPr>
          <a:lstStyle/>
          <a:p>
            <a:r>
              <a:rPr lang="en-GB" sz="3600" b="1" dirty="0" smtClean="0">
                <a:solidFill>
                  <a:srgbClr val="0070C0"/>
                </a:solidFill>
              </a:rPr>
              <a:t>How did we do that? </a:t>
            </a:r>
            <a:endParaRPr lang="en-GB" sz="3600" b="1" dirty="0">
              <a:solidFill>
                <a:srgbClr val="0070C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4578485"/>
              </p:ext>
            </p:extLst>
          </p:nvPr>
        </p:nvGraphicFramePr>
        <p:xfrm>
          <a:off x="298580" y="1396416"/>
          <a:ext cx="10588689" cy="48550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67542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966579" y="0"/>
            <a:ext cx="3111689" cy="2638542"/>
          </a:xfrm>
          <a:prstGeom prst="rect">
            <a:avLst/>
          </a:prstGeom>
        </p:spPr>
      </p:pic>
      <p:sp>
        <p:nvSpPr>
          <p:cNvPr id="2" name="Title 1"/>
          <p:cNvSpPr>
            <a:spLocks noGrp="1"/>
          </p:cNvSpPr>
          <p:nvPr>
            <p:ph type="title"/>
          </p:nvPr>
        </p:nvSpPr>
        <p:spPr>
          <a:xfrm>
            <a:off x="278642" y="160409"/>
            <a:ext cx="10515600" cy="1325563"/>
          </a:xfrm>
        </p:spPr>
        <p:txBody>
          <a:bodyPr>
            <a:normAutofit/>
          </a:bodyPr>
          <a:lstStyle/>
          <a:p>
            <a:r>
              <a:rPr lang="en-GB" sz="3600" b="1" dirty="0" smtClean="0">
                <a:solidFill>
                  <a:srgbClr val="92D050"/>
                </a:solidFill>
              </a:rPr>
              <a:t>Where are we now? </a:t>
            </a:r>
            <a:endParaRPr lang="en-GB" sz="3600" b="1" dirty="0">
              <a:solidFill>
                <a:srgbClr val="92D050"/>
              </a:solidFill>
            </a:endParaRPr>
          </a:p>
        </p:txBody>
      </p:sp>
      <p:sp>
        <p:nvSpPr>
          <p:cNvPr id="3" name="Content Placeholder 2"/>
          <p:cNvSpPr>
            <a:spLocks noGrp="1"/>
          </p:cNvSpPr>
          <p:nvPr>
            <p:ph idx="1"/>
          </p:nvPr>
        </p:nvSpPr>
        <p:spPr>
          <a:xfrm>
            <a:off x="750627" y="1319271"/>
            <a:ext cx="10603173" cy="4857692"/>
          </a:xfrm>
        </p:spPr>
        <p:txBody>
          <a:bodyPr>
            <a:normAutofit fontScale="92500" lnSpcReduction="10000"/>
          </a:bodyPr>
          <a:lstStyle/>
          <a:p>
            <a:r>
              <a:rPr lang="en-GB" dirty="0" smtClean="0"/>
              <a:t>Literature review completed</a:t>
            </a:r>
          </a:p>
          <a:p>
            <a:r>
              <a:rPr lang="en-GB" dirty="0" smtClean="0"/>
              <a:t>Co-production of coaching model complete</a:t>
            </a:r>
          </a:p>
          <a:p>
            <a:r>
              <a:rPr lang="en-GB" dirty="0" smtClean="0"/>
              <a:t>Success measures developed, tested and agreed</a:t>
            </a:r>
          </a:p>
          <a:p>
            <a:r>
              <a:rPr lang="en-GB" dirty="0"/>
              <a:t>Three development workshops delivered and one additional training session in the model</a:t>
            </a:r>
          </a:p>
          <a:p>
            <a:r>
              <a:rPr lang="en-GB" dirty="0" smtClean="0"/>
              <a:t>Extensive stakeholder engagement across a range of groups and organisations giving input to the final product - model</a:t>
            </a:r>
          </a:p>
          <a:p>
            <a:r>
              <a:rPr lang="en-GB" dirty="0" smtClean="0"/>
              <a:t>Completion and sharing of interim learning review across Living Longer Living Better programme (Manchester city wide)</a:t>
            </a:r>
          </a:p>
          <a:p>
            <a:r>
              <a:rPr lang="en-GB" dirty="0" smtClean="0"/>
              <a:t>Training tools in production</a:t>
            </a:r>
          </a:p>
          <a:p>
            <a:r>
              <a:rPr lang="en-GB" dirty="0" smtClean="0"/>
              <a:t>Evaluation framework agreed with data sharing agreement for self care</a:t>
            </a:r>
          </a:p>
          <a:p>
            <a:endParaRPr lang="en-GB" dirty="0" smtClean="0"/>
          </a:p>
          <a:p>
            <a:endParaRPr lang="en-GB" dirty="0" smtClean="0"/>
          </a:p>
        </p:txBody>
      </p:sp>
    </p:spTree>
    <p:extLst>
      <p:ext uri="{BB962C8B-B14F-4D97-AF65-F5344CB8AC3E}">
        <p14:creationId xmlns:p14="http://schemas.microsoft.com/office/powerpoint/2010/main" val="25234780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66"/>
                </a:solidFill>
              </a:rPr>
              <a:t>Patient to Partner model </a:t>
            </a:r>
            <a:endParaRPr lang="en-GB" b="1" dirty="0">
              <a:solidFill>
                <a:srgbClr val="FF0066"/>
              </a:solidFill>
            </a:endParaRPr>
          </a:p>
        </p:txBody>
      </p:sp>
      <p:sp>
        <p:nvSpPr>
          <p:cNvPr id="3" name="Content Placeholder 2"/>
          <p:cNvSpPr>
            <a:spLocks noGrp="1"/>
          </p:cNvSpPr>
          <p:nvPr>
            <p:ph idx="1"/>
          </p:nvPr>
        </p:nvSpPr>
        <p:spPr/>
        <p:txBody>
          <a:bodyPr/>
          <a:lstStyle/>
          <a:p>
            <a:pPr marL="0" indent="0">
              <a:buNone/>
            </a:pPr>
            <a:endParaRPr lang="en-GB" dirty="0"/>
          </a:p>
        </p:txBody>
      </p:sp>
      <p:pic>
        <p:nvPicPr>
          <p:cNvPr id="1026" name="Picture 2" descr="C:\Users\mzysscbs\Downloads\CTC_promptgraphic-5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3207" y="1365733"/>
            <a:ext cx="6610793" cy="4671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304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24939152"/>
              </p:ext>
            </p:extLst>
          </p:nvPr>
        </p:nvGraphicFramePr>
        <p:xfrm>
          <a:off x="234462" y="174631"/>
          <a:ext cx="11768212" cy="5859109"/>
        </p:xfrm>
        <a:graphic>
          <a:graphicData uri="http://schemas.openxmlformats.org/drawingml/2006/table">
            <a:tbl>
              <a:tblPr firstRow="1" bandRow="1">
                <a:tableStyleId>{5C22544A-7EE6-4342-B048-85BDC9FD1C3A}</a:tableStyleId>
              </a:tblPr>
              <a:tblGrid>
                <a:gridCol w="5573506"/>
                <a:gridCol w="1238941"/>
                <a:gridCol w="1065315"/>
                <a:gridCol w="1344149"/>
                <a:gridCol w="1344149"/>
                <a:gridCol w="1202152"/>
              </a:tblGrid>
              <a:tr h="1068015">
                <a:tc>
                  <a:txBody>
                    <a:bodyPr/>
                    <a:lstStyle/>
                    <a:p>
                      <a:pPr algn="ctr"/>
                      <a:r>
                        <a:rPr lang="en-GB" sz="3600" dirty="0" smtClean="0">
                          <a:solidFill>
                            <a:srgbClr val="FFC000"/>
                          </a:solidFill>
                        </a:rPr>
                        <a:t>Measures for success</a:t>
                      </a:r>
                    </a:p>
                    <a:p>
                      <a:endParaRPr lang="en-GB" sz="1600" dirty="0" smtClean="0">
                        <a:solidFill>
                          <a:srgbClr val="00B050"/>
                        </a:solidFill>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860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Strongly</a:t>
                      </a:r>
                      <a:r>
                        <a:rPr lang="en-GB" sz="1600" baseline="0" dirty="0" smtClean="0"/>
                        <a:t> agree</a:t>
                      </a:r>
                      <a:endParaRPr lang="en-GB" sz="16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t>Slightly agree</a:t>
                      </a:r>
                      <a:endParaRPr lang="en-GB" sz="16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t>Neither  agree nor</a:t>
                      </a:r>
                      <a:r>
                        <a:rPr lang="en-GB" sz="1600" baseline="0" dirty="0" smtClean="0"/>
                        <a:t> disagree</a:t>
                      </a:r>
                      <a:endParaRPr lang="en-GB" sz="16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t>Slightly disagree</a:t>
                      </a:r>
                      <a:endParaRPr lang="en-GB" sz="16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t>Strongly disagree</a:t>
                      </a:r>
                      <a:endParaRPr lang="en-GB" sz="16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860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t>I am listened to and agreed action is taken</a:t>
                      </a:r>
                      <a:endParaRPr lang="en-GB" sz="24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800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t>I am given information that meets my needs </a:t>
                      </a:r>
                      <a:endParaRPr lang="en-GB" sz="24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289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t>I feel part of the team</a:t>
                      </a:r>
                      <a:endParaRPr lang="en-GB" sz="24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361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t>I am sent to the right person to help me if I need support </a:t>
                      </a:r>
                      <a:endParaRPr lang="en-GB" sz="24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369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t>I am involved in decisions about  my care</a:t>
                      </a:r>
                      <a:endParaRPr lang="en-GB" sz="24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1026" name="Picture 2" descr="C:\Users\mzysscbs\Google Drive\Central Manchester CCG\Coaching Model for Person Centred Care project\Evaluation\Smiley measures\stronglyagre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0656" y="335084"/>
            <a:ext cx="1049685" cy="78726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zysscbs\Google Drive\Central Manchester CCG\Coaching Model for Person Centred Care project\Evaluation\Smiley measures\agre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V="1">
            <a:off x="7014533" y="335084"/>
            <a:ext cx="1012987" cy="7597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zysscbs\Google Drive\Central Manchester CCG\Coaching Model for Person Centred Care project\Evaluation\Smiley measures\neith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1956" y="335084"/>
            <a:ext cx="1067424" cy="80056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zysscbs\Google Drive\Central Manchester CCG\Coaching Model for Person Centred Care project\Evaluation\Smiley measures\disagre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77397" y="311500"/>
            <a:ext cx="1081131" cy="8108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zysscbs\Google Drive\Central Manchester CCG\Coaching Model for Person Centred Care project\Evaluation\Smiley measures\stronglydisagre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85730" y="335084"/>
            <a:ext cx="1049685" cy="787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912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700054" y="0"/>
            <a:ext cx="2378214" cy="2016595"/>
          </a:xfrm>
          <a:prstGeom prst="rect">
            <a:avLst/>
          </a:prstGeom>
        </p:spPr>
      </p:pic>
      <p:sp>
        <p:nvSpPr>
          <p:cNvPr id="2" name="Title 1"/>
          <p:cNvSpPr>
            <a:spLocks noGrp="1"/>
          </p:cNvSpPr>
          <p:nvPr>
            <p:ph type="title"/>
          </p:nvPr>
        </p:nvSpPr>
        <p:spPr>
          <a:xfrm>
            <a:off x="838200" y="110293"/>
            <a:ext cx="10515600" cy="897005"/>
          </a:xfrm>
        </p:spPr>
        <p:txBody>
          <a:bodyPr>
            <a:normAutofit/>
          </a:bodyPr>
          <a:lstStyle/>
          <a:p>
            <a:r>
              <a:rPr lang="en-GB" sz="3600" b="1" dirty="0" smtClean="0">
                <a:solidFill>
                  <a:srgbClr val="0070C0"/>
                </a:solidFill>
              </a:rPr>
              <a:t>What have we learned so far? </a:t>
            </a:r>
            <a:endParaRPr lang="en-GB" sz="3600" b="1" dirty="0">
              <a:solidFill>
                <a:srgbClr val="0070C0"/>
              </a:solidFill>
            </a:endParaRPr>
          </a:p>
        </p:txBody>
      </p:sp>
      <p:sp>
        <p:nvSpPr>
          <p:cNvPr id="3" name="Content Placeholder 2"/>
          <p:cNvSpPr>
            <a:spLocks noGrp="1"/>
          </p:cNvSpPr>
          <p:nvPr>
            <p:ph idx="1"/>
          </p:nvPr>
        </p:nvSpPr>
        <p:spPr>
          <a:xfrm>
            <a:off x="398585" y="1008296"/>
            <a:ext cx="11465169" cy="5345611"/>
          </a:xfrm>
        </p:spPr>
        <p:txBody>
          <a:bodyPr>
            <a:noAutofit/>
          </a:bodyPr>
          <a:lstStyle/>
          <a:p>
            <a:pPr marL="0" indent="0">
              <a:lnSpc>
                <a:spcPct val="107000"/>
              </a:lnSpc>
              <a:buNone/>
            </a:pPr>
            <a:r>
              <a:rPr lang="en-GB" b="1" dirty="0" smtClean="0">
                <a:ea typeface="Calibri" panose="020F0502020204030204" pitchFamily="34" charset="0"/>
                <a:cs typeface="Times New Roman" panose="02020603050405020304" pitchFamily="18" charset="0"/>
              </a:rPr>
              <a:t>Co-production </a:t>
            </a:r>
          </a:p>
          <a:p>
            <a:pPr marL="457200" lvl="1" indent="0">
              <a:lnSpc>
                <a:spcPct val="107000"/>
              </a:lnSpc>
              <a:buNone/>
            </a:pPr>
            <a:r>
              <a:rPr lang="en-GB" sz="2800" dirty="0" smtClean="0">
                <a:ea typeface="Calibri" panose="020F0502020204030204" pitchFamily="34" charset="0"/>
                <a:cs typeface="Times New Roman" panose="02020603050405020304" pitchFamily="18" charset="0"/>
              </a:rPr>
              <a:t>1) process       2)  challenges        3) benefits </a:t>
            </a:r>
          </a:p>
          <a:p>
            <a:pPr marL="0" indent="0">
              <a:lnSpc>
                <a:spcPct val="107000"/>
              </a:lnSpc>
              <a:buNone/>
            </a:pPr>
            <a:r>
              <a:rPr lang="en-GB" b="1" dirty="0" smtClean="0">
                <a:ea typeface="Calibri" panose="020F0502020204030204" pitchFamily="34" charset="0"/>
                <a:cs typeface="Times New Roman" panose="02020603050405020304" pitchFamily="18" charset="0"/>
              </a:rPr>
              <a:t>Team dynamics</a:t>
            </a:r>
          </a:p>
          <a:p>
            <a:pPr marL="914400" lvl="1" indent="-457200">
              <a:lnSpc>
                <a:spcPct val="107000"/>
              </a:lnSpc>
              <a:buAutoNum type="arabicParenR"/>
            </a:pPr>
            <a:r>
              <a:rPr lang="en-GB" sz="2800" dirty="0" smtClean="0">
                <a:ea typeface="Calibri" panose="020F0502020204030204" pitchFamily="34" charset="0"/>
                <a:cs typeface="Times New Roman" panose="02020603050405020304" pitchFamily="18" charset="0"/>
              </a:rPr>
              <a:t>roles </a:t>
            </a:r>
            <a:r>
              <a:rPr lang="en-GB" sz="2800" dirty="0">
                <a:ea typeface="Calibri" panose="020F0502020204030204" pitchFamily="34" charset="0"/>
                <a:cs typeface="Times New Roman" panose="02020603050405020304" pitchFamily="18" charset="0"/>
              </a:rPr>
              <a:t>and responsibilities </a:t>
            </a:r>
            <a:r>
              <a:rPr lang="en-GB" sz="2800" dirty="0" smtClean="0">
                <a:ea typeface="Calibri" panose="020F0502020204030204" pitchFamily="34" charset="0"/>
                <a:cs typeface="Times New Roman" panose="02020603050405020304" pitchFamily="18" charset="0"/>
              </a:rPr>
              <a:t>      </a:t>
            </a:r>
          </a:p>
          <a:p>
            <a:pPr marL="914400" lvl="1" indent="-457200">
              <a:lnSpc>
                <a:spcPct val="107000"/>
              </a:lnSpc>
              <a:buAutoNum type="arabicParenR"/>
            </a:pPr>
            <a:r>
              <a:rPr lang="en-GB" sz="2800" dirty="0" smtClean="0">
                <a:ea typeface="Calibri" panose="020F0502020204030204" pitchFamily="34" charset="0"/>
                <a:cs typeface="Times New Roman" panose="02020603050405020304" pitchFamily="18" charset="0"/>
              </a:rPr>
              <a:t>”new” dynamic of working in partnership </a:t>
            </a:r>
          </a:p>
          <a:p>
            <a:pPr marL="457200" lvl="1" indent="0">
              <a:lnSpc>
                <a:spcPct val="107000"/>
              </a:lnSpc>
              <a:buNone/>
            </a:pPr>
            <a:r>
              <a:rPr lang="en-GB" sz="2800" dirty="0" smtClean="0">
                <a:ea typeface="Calibri" panose="020F0502020204030204" pitchFamily="34" charset="0"/>
                <a:cs typeface="Times New Roman" panose="02020603050405020304" pitchFamily="18" charset="0"/>
              </a:rPr>
              <a:t>3)  who is “the team”? (role of community and voluntary sector)</a:t>
            </a:r>
          </a:p>
          <a:p>
            <a:pPr marL="0" indent="0">
              <a:lnSpc>
                <a:spcPct val="107000"/>
              </a:lnSpc>
              <a:buNone/>
            </a:pPr>
            <a:r>
              <a:rPr lang="en-GB" b="1" dirty="0" smtClean="0">
                <a:ea typeface="Calibri" panose="020F0502020204030204" pitchFamily="34" charset="0"/>
                <a:cs typeface="Times New Roman" panose="02020603050405020304" pitchFamily="18" charset="0"/>
              </a:rPr>
              <a:t>Empowerment and responsibility</a:t>
            </a:r>
          </a:p>
          <a:p>
            <a:pPr marL="457200" lvl="1" indent="0">
              <a:lnSpc>
                <a:spcPct val="107000"/>
              </a:lnSpc>
              <a:buNone/>
            </a:pPr>
            <a:r>
              <a:rPr lang="en-GB" sz="2800" dirty="0" smtClean="0">
                <a:ea typeface="Calibri" panose="020F0502020204030204" pitchFamily="34" charset="0"/>
                <a:cs typeface="Times New Roman" panose="02020603050405020304" pitchFamily="18" charset="0"/>
              </a:rPr>
              <a:t>1)  not everyone wants to or is comfortable working in this way</a:t>
            </a:r>
          </a:p>
          <a:p>
            <a:pPr marL="971550" lvl="1" indent="-514350">
              <a:lnSpc>
                <a:spcPct val="107000"/>
              </a:lnSpc>
              <a:buAutoNum type="arabicParenR" startAt="2"/>
            </a:pPr>
            <a:r>
              <a:rPr lang="en-GB" sz="2800" dirty="0" smtClean="0">
                <a:ea typeface="Calibri" panose="020F0502020204030204" pitchFamily="34" charset="0"/>
                <a:cs typeface="Times New Roman" panose="02020603050405020304" pitchFamily="18" charset="0"/>
              </a:rPr>
              <a:t>it takes time (a precious commodity)       </a:t>
            </a:r>
          </a:p>
          <a:p>
            <a:pPr marL="971550" lvl="1" indent="-514350">
              <a:lnSpc>
                <a:spcPct val="107000"/>
              </a:lnSpc>
              <a:buAutoNum type="arabicParenR" startAt="2"/>
            </a:pPr>
            <a:r>
              <a:rPr lang="en-GB" sz="2800" dirty="0" smtClean="0">
                <a:ea typeface="Calibri" panose="020F0502020204030204" pitchFamily="34" charset="0"/>
                <a:cs typeface="Times New Roman" panose="02020603050405020304" pitchFamily="18" charset="0"/>
              </a:rPr>
              <a:t>language  (shared) &amp; use of jargon</a:t>
            </a:r>
            <a:endParaRPr lang="en-GB" sz="2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2042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811265" y="0"/>
            <a:ext cx="2267003" cy="1922294"/>
          </a:xfrm>
          <a:prstGeom prst="rect">
            <a:avLst/>
          </a:prstGeom>
        </p:spPr>
      </p:pic>
      <p:sp>
        <p:nvSpPr>
          <p:cNvPr id="2" name="Title 1"/>
          <p:cNvSpPr>
            <a:spLocks noGrp="1"/>
          </p:cNvSpPr>
          <p:nvPr>
            <p:ph type="title"/>
          </p:nvPr>
        </p:nvSpPr>
        <p:spPr>
          <a:xfrm>
            <a:off x="838200" y="365126"/>
            <a:ext cx="10515600" cy="849526"/>
          </a:xfrm>
        </p:spPr>
        <p:txBody>
          <a:bodyPr>
            <a:normAutofit/>
          </a:bodyPr>
          <a:lstStyle/>
          <a:p>
            <a:r>
              <a:rPr lang="en-GB" sz="3600" b="1" dirty="0" smtClean="0">
                <a:solidFill>
                  <a:srgbClr val="92D050"/>
                </a:solidFill>
              </a:rPr>
              <a:t>What else have we learned? </a:t>
            </a:r>
            <a:endParaRPr lang="en-GB" sz="3600" b="1" dirty="0">
              <a:solidFill>
                <a:srgbClr val="92D050"/>
              </a:solidFill>
            </a:endParaRPr>
          </a:p>
        </p:txBody>
      </p:sp>
      <p:sp>
        <p:nvSpPr>
          <p:cNvPr id="3" name="Content Placeholder 2"/>
          <p:cNvSpPr>
            <a:spLocks noGrp="1"/>
          </p:cNvSpPr>
          <p:nvPr>
            <p:ph idx="1"/>
          </p:nvPr>
        </p:nvSpPr>
        <p:spPr>
          <a:xfrm>
            <a:off x="838199" y="1214652"/>
            <a:ext cx="10857931" cy="4962311"/>
          </a:xfrm>
        </p:spPr>
        <p:txBody>
          <a:bodyPr>
            <a:normAutofit/>
          </a:bodyPr>
          <a:lstStyle/>
          <a:p>
            <a:pPr>
              <a:lnSpc>
                <a:spcPct val="107000"/>
              </a:lnSpc>
            </a:pPr>
            <a:r>
              <a:rPr lang="en-GB" b="1" dirty="0">
                <a:ea typeface="Calibri" panose="020F0502020204030204" pitchFamily="34" charset="0"/>
                <a:cs typeface="Times New Roman" panose="02020603050405020304" pitchFamily="18" charset="0"/>
              </a:rPr>
              <a:t>c</a:t>
            </a:r>
            <a:r>
              <a:rPr lang="en-GB" b="1" dirty="0" smtClean="0">
                <a:ea typeface="Calibri" panose="020F0502020204030204" pitchFamily="34" charset="0"/>
                <a:cs typeface="Times New Roman" panose="02020603050405020304" pitchFamily="18" charset="0"/>
              </a:rPr>
              <a:t>ulture – </a:t>
            </a:r>
            <a:r>
              <a:rPr lang="en-GB" dirty="0" smtClean="0">
                <a:ea typeface="Calibri" panose="020F0502020204030204" pitchFamily="34" charset="0"/>
                <a:cs typeface="Times New Roman" panose="02020603050405020304" pitchFamily="18" charset="0"/>
              </a:rPr>
              <a:t>organisational culture and cultural sensitivity for the people that you are working with</a:t>
            </a:r>
          </a:p>
          <a:p>
            <a:pPr>
              <a:lnSpc>
                <a:spcPct val="107000"/>
              </a:lnSpc>
            </a:pPr>
            <a:r>
              <a:rPr lang="en-GB" b="1" dirty="0" smtClean="0">
                <a:ea typeface="Calibri" panose="020F0502020204030204" pitchFamily="34" charset="0"/>
                <a:cs typeface="Times New Roman" panose="02020603050405020304" pitchFamily="18" charset="0"/>
              </a:rPr>
              <a:t>diverse </a:t>
            </a:r>
            <a:r>
              <a:rPr lang="en-GB" b="1" dirty="0">
                <a:ea typeface="Calibri" panose="020F0502020204030204" pitchFamily="34" charset="0"/>
                <a:cs typeface="Times New Roman" panose="02020603050405020304" pitchFamily="18" charset="0"/>
              </a:rPr>
              <a:t>populations and expectations </a:t>
            </a:r>
            <a:r>
              <a:rPr lang="en-GB" dirty="0">
                <a:ea typeface="Calibri" panose="020F0502020204030204" pitchFamily="34" charset="0"/>
                <a:cs typeface="Times New Roman" panose="02020603050405020304" pitchFamily="18" charset="0"/>
              </a:rPr>
              <a:t>-  essential to seek engagement and involvement of each </a:t>
            </a:r>
            <a:r>
              <a:rPr lang="en-GB" dirty="0" smtClean="0">
                <a:ea typeface="Calibri" panose="020F0502020204030204" pitchFamily="34" charset="0"/>
                <a:cs typeface="Times New Roman" panose="02020603050405020304" pitchFamily="18" charset="0"/>
              </a:rPr>
              <a:t>neighbourhood </a:t>
            </a:r>
            <a:r>
              <a:rPr lang="en-GB" dirty="0">
                <a:ea typeface="Calibri" panose="020F0502020204030204" pitchFamily="34" charset="0"/>
                <a:cs typeface="Times New Roman" panose="02020603050405020304" pitchFamily="18" charset="0"/>
              </a:rPr>
              <a:t>in developing new ways of working </a:t>
            </a:r>
            <a:r>
              <a:rPr lang="en-GB" dirty="0" smtClean="0">
                <a:ea typeface="Calibri" panose="020F0502020204030204" pitchFamily="34" charset="0"/>
                <a:cs typeface="Times New Roman" panose="02020603050405020304" pitchFamily="18" charset="0"/>
              </a:rPr>
              <a:t>to gain the ownership and acceptance of that way of working</a:t>
            </a:r>
            <a:endParaRPr lang="en-GB" dirty="0">
              <a:ea typeface="Calibri" panose="020F0502020204030204" pitchFamily="34" charset="0"/>
              <a:cs typeface="Times New Roman" panose="02020603050405020304" pitchFamily="18" charset="0"/>
            </a:endParaRPr>
          </a:p>
          <a:p>
            <a:pPr>
              <a:lnSpc>
                <a:spcPct val="107000"/>
              </a:lnSpc>
            </a:pPr>
            <a:r>
              <a:rPr lang="en-GB" dirty="0" smtClean="0">
                <a:ea typeface="Calibri" panose="020F0502020204030204" pitchFamily="34" charset="0"/>
                <a:cs typeface="Times New Roman" panose="02020603050405020304" pitchFamily="18" charset="0"/>
              </a:rPr>
              <a:t>the </a:t>
            </a:r>
            <a:r>
              <a:rPr lang="en-GB" dirty="0">
                <a:ea typeface="Calibri" panose="020F0502020204030204" pitchFamily="34" charset="0"/>
                <a:cs typeface="Times New Roman" panose="02020603050405020304" pitchFamily="18" charset="0"/>
              </a:rPr>
              <a:t>use of coaching principles in their own right will </a:t>
            </a:r>
            <a:r>
              <a:rPr lang="en-GB" b="1" dirty="0">
                <a:ea typeface="Calibri" panose="020F0502020204030204" pitchFamily="34" charset="0"/>
                <a:cs typeface="Times New Roman" panose="02020603050405020304" pitchFamily="18" charset="0"/>
              </a:rPr>
              <a:t>not automatically </a:t>
            </a:r>
            <a:r>
              <a:rPr lang="en-GB" dirty="0">
                <a:ea typeface="Calibri" panose="020F0502020204030204" pitchFamily="34" charset="0"/>
                <a:cs typeface="Times New Roman" panose="02020603050405020304" pitchFamily="18" charset="0"/>
              </a:rPr>
              <a:t>lead to all people become actively engaged in their care</a:t>
            </a:r>
          </a:p>
          <a:p>
            <a:pPr>
              <a:lnSpc>
                <a:spcPct val="107000"/>
              </a:lnSpc>
            </a:pPr>
            <a:r>
              <a:rPr lang="en-GB" b="1" dirty="0">
                <a:ea typeface="Calibri" panose="020F0502020204030204" pitchFamily="34" charset="0"/>
                <a:cs typeface="Times New Roman" panose="02020603050405020304" pitchFamily="18" charset="0"/>
              </a:rPr>
              <a:t>r</a:t>
            </a:r>
            <a:r>
              <a:rPr lang="en-GB" b="1" dirty="0" smtClean="0">
                <a:ea typeface="Calibri" panose="020F0502020204030204" pitchFamily="34" charset="0"/>
                <a:cs typeface="Times New Roman" panose="02020603050405020304" pitchFamily="18" charset="0"/>
              </a:rPr>
              <a:t>ole of the carer is complex </a:t>
            </a:r>
          </a:p>
          <a:p>
            <a:pPr>
              <a:lnSpc>
                <a:spcPct val="107000"/>
              </a:lnSpc>
            </a:pPr>
            <a:r>
              <a:rPr lang="en-GB" dirty="0" smtClean="0">
                <a:ea typeface="Calibri" panose="020F0502020204030204" pitchFamily="34" charset="0"/>
                <a:cs typeface="Times New Roman" panose="02020603050405020304" pitchFamily="18" charset="0"/>
              </a:rPr>
              <a:t>community </a:t>
            </a:r>
            <a:r>
              <a:rPr lang="en-GB" dirty="0">
                <a:ea typeface="Calibri" panose="020F0502020204030204" pitchFamily="34" charset="0"/>
                <a:cs typeface="Times New Roman" panose="02020603050405020304" pitchFamily="18" charset="0"/>
              </a:rPr>
              <a:t>and voluntary sector not acknowledged as </a:t>
            </a:r>
            <a:r>
              <a:rPr lang="en-GB" b="1" dirty="0">
                <a:ea typeface="Calibri" panose="020F0502020204030204" pitchFamily="34" charset="0"/>
                <a:cs typeface="Times New Roman" panose="02020603050405020304" pitchFamily="18" charset="0"/>
              </a:rPr>
              <a:t>equal partner</a:t>
            </a:r>
          </a:p>
          <a:p>
            <a:pPr lvl="1"/>
            <a:endParaRPr lang="en-GB" sz="2800" dirty="0"/>
          </a:p>
          <a:p>
            <a:endParaRPr lang="en-GB" dirty="0"/>
          </a:p>
        </p:txBody>
      </p:sp>
    </p:spTree>
    <p:extLst>
      <p:ext uri="{BB962C8B-B14F-4D97-AF65-F5344CB8AC3E}">
        <p14:creationId xmlns:p14="http://schemas.microsoft.com/office/powerpoint/2010/main" val="38458403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533</TotalTime>
  <Words>925</Words>
  <Application>Microsoft Office PowerPoint</Application>
  <PresentationFormat>Custom</PresentationFormat>
  <Paragraphs>114</Paragraphs>
  <Slides>12</Slides>
  <Notes>5</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Coaching model for Person Centred Care “Person to Partner model”</vt:lpstr>
      <vt:lpstr>What is this project about?</vt:lpstr>
      <vt:lpstr>What do we want to achieve by when?</vt:lpstr>
      <vt:lpstr>How did we do that? </vt:lpstr>
      <vt:lpstr>Where are we now? </vt:lpstr>
      <vt:lpstr>Patient to Partner model </vt:lpstr>
      <vt:lpstr>PowerPoint Presentation</vt:lpstr>
      <vt:lpstr>What have we learned so far? </vt:lpstr>
      <vt:lpstr>What else have we learned? </vt:lpstr>
      <vt:lpstr>Potential (workforce) risks moving forward</vt:lpstr>
      <vt:lpstr>Next steps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Triona Buckley</dc:creator>
  <cp:lastModifiedBy>Helen Podmore</cp:lastModifiedBy>
  <cp:revision>36</cp:revision>
  <dcterms:created xsi:type="dcterms:W3CDTF">2014-06-05T14:13:31Z</dcterms:created>
  <dcterms:modified xsi:type="dcterms:W3CDTF">2015-11-12T13:22:35Z</dcterms:modified>
</cp:coreProperties>
</file>