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9" r:id="rId3"/>
    <p:sldId id="341" r:id="rId4"/>
    <p:sldId id="340" r:id="rId5"/>
    <p:sldId id="358" r:id="rId6"/>
    <p:sldId id="342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9" r:id="rId16"/>
    <p:sldId id="360" r:id="rId17"/>
    <p:sldId id="361" r:id="rId18"/>
    <p:sldId id="362" r:id="rId19"/>
    <p:sldId id="363" r:id="rId20"/>
    <p:sldId id="352" r:id="rId21"/>
    <p:sldId id="353" r:id="rId22"/>
    <p:sldId id="354" r:id="rId23"/>
    <p:sldId id="355" r:id="rId24"/>
    <p:sldId id="356" r:id="rId25"/>
    <p:sldId id="35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6D3"/>
    <a:srgbClr val="E94A3C"/>
    <a:srgbClr val="FEC800"/>
    <a:srgbClr val="E9573F"/>
    <a:srgbClr val="E64126"/>
    <a:srgbClr val="008CC6"/>
    <a:srgbClr val="EEBB00"/>
    <a:srgbClr val="FFD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383" autoAdjust="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7F76-AB1A-4C63-B297-6A8B5FD5CFAD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5138-3B9A-42BE-8B41-422FB9B99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7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5CCF4C-E786-4DC8-BE90-DC0D13891691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balance</a:t>
            </a:r>
          </a:p>
          <a:p>
            <a:pPr eaLnBrk="1" hangingPunct="1"/>
            <a:r>
              <a:rPr lang="en-GB" altLang="en-US" smtClean="0"/>
              <a:t>• the practical skills, capacity and knowledge of local residents</a:t>
            </a:r>
          </a:p>
          <a:p>
            <a:pPr eaLnBrk="1" hangingPunct="1"/>
            <a:r>
              <a:rPr lang="en-GB" altLang="en-US" smtClean="0"/>
              <a:t>• the passions and interests of local people that give the energy to change</a:t>
            </a:r>
          </a:p>
          <a:p>
            <a:pPr eaLnBrk="1" hangingPunct="1"/>
            <a:r>
              <a:rPr lang="en-GB" altLang="en-US" smtClean="0"/>
              <a:t>• the networks and connections in a community</a:t>
            </a:r>
          </a:p>
          <a:p>
            <a:pPr eaLnBrk="1" hangingPunct="1"/>
            <a:r>
              <a:rPr lang="en-GB" altLang="en-US" smtClean="0"/>
              <a:t>• the effectiveness of local community and voluntary associations</a:t>
            </a:r>
          </a:p>
          <a:p>
            <a:pPr eaLnBrk="1" hangingPunct="1"/>
            <a:r>
              <a:rPr lang="en-GB" altLang="en-US" smtClean="0"/>
              <a:t>• the resources of public, private and third sector organisations that are available</a:t>
            </a:r>
          </a:p>
          <a:p>
            <a:pPr eaLnBrk="1" hangingPunct="1"/>
            <a:r>
              <a:rPr lang="en-GB" altLang="en-US" smtClean="0"/>
              <a:t>to support a community</a:t>
            </a:r>
          </a:p>
          <a:p>
            <a:pPr eaLnBrk="1" hangingPunct="1"/>
            <a:r>
              <a:rPr lang="en-GB" altLang="en-US" smtClean="0"/>
              <a:t>• the physical and economic resources of a place that enhance wellbeing.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8EF8C1-9C81-4452-A8C0-A7624F4AEC82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FC56CF-6AEB-4E89-8034-0FEA9DB2B0B1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Major outcome for measurement</a:t>
            </a:r>
          </a:p>
          <a:p>
            <a:pPr eaLnBrk="1" hangingPunct="1"/>
            <a:r>
              <a:rPr lang="en-GB" altLang="en-US" smtClean="0"/>
              <a:t>Developed by professional and OP themselves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As part of the Staying Well Intervention clients are offered a home visit by their GP Practice.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•A Home visit is carried out by Well-being Co-ordinators using a locally developed standardised Staying Well Check Tool</a:t>
            </a:r>
          </a:p>
          <a:p>
            <a:pPr eaLnBrk="1" hangingPunct="1"/>
            <a:r>
              <a:rPr lang="en-GB" altLang="en-US" smtClean="0"/>
              <a:t>The tool supports individuals to identify their personal risk factors for potential future health and social care need through a client centred conversation. </a:t>
            </a:r>
          </a:p>
          <a:p>
            <a:pPr eaLnBrk="1" hangingPunct="1"/>
            <a:r>
              <a:rPr lang="en-GB" altLang="en-US" smtClean="0"/>
              <a:t>•A two way conversation allows clients to talk about assets as well as needs allowing the Co-ordinators to tailor support appropriately and meaningfully</a:t>
            </a:r>
          </a:p>
          <a:p>
            <a:pPr eaLnBrk="1" hangingPunct="1"/>
            <a:r>
              <a:rPr lang="en-GB" altLang="en-US" smtClean="0"/>
              <a:t>•A local workshop was undertaken to gain  knowledge and experiences from a mix of professional and clients to develop the tool.</a:t>
            </a:r>
          </a:p>
          <a:p>
            <a:pPr eaLnBrk="1" hangingPunct="1"/>
            <a:r>
              <a:rPr lang="en-GB" altLang="en-US" smtClean="0"/>
              <a:t>The tool consists of:-</a:t>
            </a:r>
          </a:p>
          <a:p>
            <a:pPr eaLnBrk="1" hangingPunct="1"/>
            <a:r>
              <a:rPr lang="en-GB" altLang="en-US" smtClean="0"/>
              <a:t>•QOLW- takes into consideration factors and conditions that shapes an individuals health-  real holistic intervention, Learning from this workshop supported the development of the key categories of the wheel. Client score themselves 0-5 on each of the categories</a:t>
            </a:r>
          </a:p>
          <a:p>
            <a:pPr eaLnBrk="1" hangingPunct="1"/>
            <a:r>
              <a:rPr lang="en-GB" altLang="en-US" smtClean="0"/>
              <a:t>•Visual cards- Support conversation, proven to be useful with those clients that may have communication or language difficulties</a:t>
            </a:r>
          </a:p>
          <a:p>
            <a:pPr eaLnBrk="1" hangingPunct="1"/>
            <a:r>
              <a:rPr lang="en-GB" altLang="en-US" smtClean="0"/>
              <a:t>•Trigger questions- Jointly working with  services to develop questions to ensure consistency and an integrated approach</a:t>
            </a:r>
          </a:p>
          <a:p>
            <a:pPr eaLnBrk="1" hangingPunct="1"/>
            <a:r>
              <a:rPr lang="en-GB" altLang="en-US" smtClean="0"/>
              <a:t>•Algorithms- for accessing services/support, which takes into consideration criteria for referrals/availability etc., this ensure us to effectively identify appropriate accessible support</a:t>
            </a:r>
          </a:p>
          <a:p>
            <a:pPr eaLnBrk="1" hangingPunct="1"/>
            <a:r>
              <a:rPr lang="en-GB" altLang="en-US" smtClean="0"/>
              <a:t>•Visit summary template- template to write up home visit, which is then sent to GP to be scanned into client GP records.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Developed electronic systems to effectively manage clients caseloads and routinely follow up client actions ..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Client centred intervention</a:t>
            </a:r>
          </a:p>
          <a:p>
            <a:pPr eaLnBrk="1" hangingPunct="1"/>
            <a:r>
              <a:rPr lang="en-GB" altLang="en-US" smtClean="0"/>
              <a:t>Conversation, not an assessment</a:t>
            </a:r>
          </a:p>
          <a:p>
            <a:pPr eaLnBrk="1" hangingPunct="1"/>
            <a:r>
              <a:rPr lang="en-GB" altLang="en-US" smtClean="0"/>
              <a:t>Assets as well as needs</a:t>
            </a:r>
          </a:p>
          <a:p>
            <a:pPr eaLnBrk="1" hangingPunct="1"/>
            <a:r>
              <a:rPr lang="en-GB" altLang="en-US" smtClean="0"/>
              <a:t>Not just signposting</a:t>
            </a:r>
          </a:p>
          <a:p>
            <a:pPr eaLnBrk="1" hangingPunct="1"/>
            <a:r>
              <a:rPr lang="en-GB" altLang="en-US" smtClean="0"/>
              <a:t>Empowering self management</a:t>
            </a:r>
          </a:p>
          <a:p>
            <a:pPr eaLnBrk="1" hangingPunct="1"/>
            <a:r>
              <a:rPr lang="en-GB" altLang="en-US" smtClean="0"/>
              <a:t>Involved in decision making</a:t>
            </a:r>
          </a:p>
          <a:p>
            <a:pPr eaLnBrk="1" hangingPunct="1"/>
            <a:r>
              <a:rPr lang="en-GB" altLang="en-US" smtClean="0"/>
              <a:t>Open &amp; honest communication presented in a way that is understood</a:t>
            </a:r>
          </a:p>
          <a:p>
            <a:pPr eaLnBrk="1" hangingPunct="1"/>
            <a:r>
              <a:rPr lang="en-GB" altLang="en-US" smtClean="0"/>
              <a:t>Getting to know people and building trust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08BC47-ACC6-4374-A2BC-7AF72A0E4F34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CD66-143D-4928-A0F8-E3D1A6AD59A3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34DF9-CFFD-44B3-BE75-84E4163B97D6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Electronic Caseload Management Tool Developed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Effectively manage caseload</a:t>
            </a:r>
          </a:p>
          <a:p>
            <a:pPr eaLnBrk="1" hangingPunct="1"/>
            <a:r>
              <a:rPr lang="en-GB" altLang="en-US" smtClean="0"/>
              <a:t>Track actions/status</a:t>
            </a:r>
          </a:p>
          <a:p>
            <a:pPr eaLnBrk="1" hangingPunct="1"/>
            <a:r>
              <a:rPr lang="en-GB" altLang="en-US" smtClean="0"/>
              <a:t>Add client history</a:t>
            </a:r>
          </a:p>
          <a:p>
            <a:pPr eaLnBrk="1" hangingPunct="1"/>
            <a:r>
              <a:rPr lang="en-GB" altLang="en-US" smtClean="0"/>
              <a:t>Opportunities to upscale by linking to Access Bolton and other Services 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B88F6D-2563-411F-A2A8-AD4915ABA5F1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14481-EF02-4CAB-9978-BF24A5475D2B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409B-89B1-47FA-B2AF-CA6B418D90C0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175B-9C1A-418C-83FA-82A4E001E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1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181E-C1B5-4D3B-8F96-147994C14E3F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8E7C-4661-40E3-ABF0-A5C675A2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C74C-7815-4319-9958-0DB0ACF6908C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82F1-81E1-4725-B342-00DF43748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0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5D78-1F82-4B7A-A459-CF936191496B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2312-EF37-4A6A-A76D-77B096E3C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D5D5-CAB0-453D-8193-8EB71522CF34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0A72-DED7-46A3-8EF7-EFE8629AC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0466-7F87-4B1C-A0C6-5B5CB39D8A65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0B66-C132-469C-BFC9-F95F59C04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E69F-952C-4628-9BC0-948143FCD7D0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EEEC-84B6-4458-A17D-2E215DAB3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858F-18E0-4CBC-87C7-12C396A3E712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B460-8CE8-4175-A40B-9A5C669C7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5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048E-53B3-4C36-BE0A-DD8163097A74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EE5A-A058-4B2F-ADEF-AA9A0B64A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F7E4-CC1E-4711-8337-A3D05294EEE3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C5D0-C0D5-445B-AB0E-BCEDA984A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9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8C93-74B3-49BC-8034-8CDCBD7E25E5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9313-9C13-42CF-BD57-8E2C86E2C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26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573CC-1358-4C3D-BD80-612534282E09}" type="datetimeFigureOut">
              <a:rPr lang="en-GB"/>
              <a:pPr>
                <a:defRPr/>
              </a:pPr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0310-6270-45F2-8228-9A010DEFD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K:\HEALTH AND SOCIAL CARE INTEGRATION\Workstreams\Comms and Engagement Workstream\Logos, images, etc\The Bolton View Images\01 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9"/>
          <a:stretch>
            <a:fillRect/>
          </a:stretch>
        </p:blipFill>
        <p:spPr bwMode="auto">
          <a:xfrm>
            <a:off x="4500563" y="5516563"/>
            <a:ext cx="45021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695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76925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K:\HEALTH AND SOCIAL CARE INTEGRATION\Workstreams\Comms and Engagement Workstream\Logos, images, etc\The Bolton View Images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7445"/>
          <a:stretch>
            <a:fillRect/>
          </a:stretch>
        </p:blipFill>
        <p:spPr bwMode="auto">
          <a:xfrm>
            <a:off x="0" y="-928688"/>
            <a:ext cx="9144000" cy="64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516563"/>
            <a:ext cx="9144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Quality of Life Wheel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3076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268413"/>
            <a:ext cx="4041775" cy="4857750"/>
          </a:xfrm>
        </p:spPr>
        <p:txBody>
          <a:bodyPr/>
          <a:lstStyle/>
          <a:p>
            <a:r>
              <a:rPr lang="en-GB" altLang="en-US" sz="3200" smtClean="0"/>
              <a:t>12 key themes</a:t>
            </a:r>
          </a:p>
          <a:p>
            <a:r>
              <a:rPr lang="en-GB" altLang="en-US" sz="3200" smtClean="0"/>
              <a:t>Factors &amp; conditions that shapes an individuals health and well being</a:t>
            </a:r>
          </a:p>
          <a:p>
            <a:r>
              <a:rPr lang="en-GB" altLang="en-US" sz="3200" smtClean="0"/>
              <a:t>Quality of Life Wheel Score</a:t>
            </a:r>
          </a:p>
          <a:p>
            <a:r>
              <a:rPr lang="en-GB" altLang="en-US" sz="3200" smtClean="0"/>
              <a:t>Assets as well as needs</a:t>
            </a:r>
          </a:p>
        </p:txBody>
      </p:sp>
      <p:pic>
        <p:nvPicPr>
          <p:cNvPr id="3077" name="Picture 3" descr="C:\Documents and Settings\savianam\Local Settings\Temporary Internet Files\Content.Outlook\51IBL42C\CHECKLIST_TOOL_V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032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Communication Cards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100" name="Content Placeholder 4"/>
          <p:cNvSpPr>
            <a:spLocks noGrp="1"/>
          </p:cNvSpPr>
          <p:nvPr>
            <p:ph sz="quarter" idx="4"/>
          </p:nvPr>
        </p:nvSpPr>
        <p:spPr>
          <a:xfrm>
            <a:off x="4643438" y="1739900"/>
            <a:ext cx="4041775" cy="4713288"/>
          </a:xfrm>
        </p:spPr>
        <p:txBody>
          <a:bodyPr/>
          <a:lstStyle/>
          <a:p>
            <a:r>
              <a:rPr lang="en-GB" altLang="en-US" sz="2800" smtClean="0"/>
              <a:t>Complements the Quality of Life Wheel</a:t>
            </a:r>
          </a:p>
          <a:p>
            <a:r>
              <a:rPr lang="en-GB" altLang="en-US" sz="2800" smtClean="0"/>
              <a:t>Supports conversation</a:t>
            </a:r>
          </a:p>
          <a:p>
            <a:r>
              <a:rPr lang="en-GB" altLang="en-US" sz="2800" smtClean="0"/>
              <a:t>Overcome communication and language barriers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6877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Trigger Questions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5124" name="Content Placeholder 4"/>
          <p:cNvSpPr>
            <a:spLocks noGrp="1"/>
          </p:cNvSpPr>
          <p:nvPr>
            <p:ph sz="quarter" idx="4"/>
          </p:nvPr>
        </p:nvSpPr>
        <p:spPr>
          <a:xfrm>
            <a:off x="611188" y="4292600"/>
            <a:ext cx="8075612" cy="1833563"/>
          </a:xfrm>
        </p:spPr>
        <p:txBody>
          <a:bodyPr/>
          <a:lstStyle/>
          <a:p>
            <a:r>
              <a:rPr lang="en-GB" altLang="en-US" sz="2800" smtClean="0"/>
              <a:t>Used when client scores 0-2 on the Quality of Life Wheel</a:t>
            </a:r>
          </a:p>
          <a:p>
            <a:r>
              <a:rPr lang="en-GB" altLang="en-US" sz="2800" smtClean="0"/>
              <a:t>Enables focused conversation around specific needs and assets </a:t>
            </a:r>
          </a:p>
          <a:p>
            <a:r>
              <a:rPr lang="en-GB" altLang="en-US" sz="2800" smtClean="0"/>
              <a:t>Developed jointly with services</a:t>
            </a:r>
          </a:p>
          <a:p>
            <a:endParaRPr lang="en-GB" altLang="en-US" sz="28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750" y="1196975"/>
          <a:ext cx="8064500" cy="2879723"/>
        </p:xfrm>
        <a:graphic>
          <a:graphicData uri="http://schemas.openxmlformats.org/drawingml/2006/table">
            <a:tbl>
              <a:tblPr/>
              <a:tblGrid>
                <a:gridCol w="6407588"/>
                <a:gridCol w="828456"/>
                <a:gridCol w="828456"/>
              </a:tblGrid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Have you any concerns about living arrangements in your house/home?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 your home the right size for your needs?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you easily access and get around your home?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Would you benefit from any adaptations being made to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your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home?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 you need help with repairs to your home?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Does your home suffer from damp or mould?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you keep your home warm during the winter?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 you able to manage your housing costs? 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 you think your home will be suitable for you in the future?  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0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Algorithms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6148" name="Content Placeholder 4"/>
          <p:cNvSpPr>
            <a:spLocks noGrp="1"/>
          </p:cNvSpPr>
          <p:nvPr>
            <p:ph sz="quarter" idx="4"/>
          </p:nvPr>
        </p:nvSpPr>
        <p:spPr>
          <a:xfrm>
            <a:off x="4932363" y="1700213"/>
            <a:ext cx="4041775" cy="3951287"/>
          </a:xfrm>
        </p:spPr>
        <p:txBody>
          <a:bodyPr/>
          <a:lstStyle/>
          <a:p>
            <a:r>
              <a:rPr lang="en-GB" altLang="en-US" sz="2800" smtClean="0"/>
              <a:t>Effectively target appropriate support/resources</a:t>
            </a:r>
          </a:p>
          <a:p>
            <a:r>
              <a:rPr lang="en-GB" altLang="en-US" sz="2800" smtClean="0"/>
              <a:t>Take unnecessary demand out of the system</a:t>
            </a:r>
          </a:p>
          <a:p>
            <a:r>
              <a:rPr lang="en-GB" altLang="en-US" sz="2800" smtClean="0"/>
              <a:t>Not an exhaustive list</a:t>
            </a:r>
          </a:p>
          <a:p>
            <a:endParaRPr lang="en-GB" altLang="en-US" sz="280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68413"/>
            <a:ext cx="4319588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353425" cy="993775"/>
          </a:xfrm>
        </p:spPr>
        <p:txBody>
          <a:bodyPr/>
          <a:lstStyle/>
          <a:p>
            <a:r>
              <a:rPr lang="en-GB" altLang="en-US" smtClean="0"/>
              <a:t>Monitoring &amp; Evaluation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281987" cy="5761038"/>
          </a:xfrm>
        </p:spPr>
        <p:txBody>
          <a:bodyPr/>
          <a:lstStyle/>
          <a:p>
            <a:r>
              <a:rPr lang="en-GB" altLang="en-US" smtClean="0"/>
              <a:t>How Staying Well is running</a:t>
            </a:r>
          </a:p>
          <a:p>
            <a:pPr>
              <a:buFontTx/>
              <a:buChar char="-"/>
            </a:pPr>
            <a:r>
              <a:rPr lang="en-GB" altLang="en-US" sz="2000" smtClean="0"/>
              <a:t>Client demographics and uptake rates</a:t>
            </a:r>
          </a:p>
          <a:p>
            <a:pPr>
              <a:buFontTx/>
              <a:buChar char="-"/>
            </a:pPr>
            <a:r>
              <a:rPr lang="en-GB" altLang="en-US" sz="2000" smtClean="0"/>
              <a:t>Client needs identified</a:t>
            </a:r>
          </a:p>
          <a:p>
            <a:pPr>
              <a:buFontTx/>
              <a:buChar char="-"/>
            </a:pPr>
            <a:r>
              <a:rPr lang="en-GB" altLang="en-US" sz="2000" smtClean="0"/>
              <a:t>Responsiveness of services</a:t>
            </a:r>
          </a:p>
          <a:p>
            <a:pPr>
              <a:buFontTx/>
              <a:buChar char="-"/>
            </a:pPr>
            <a:r>
              <a:rPr lang="en-GB" altLang="en-US" smtClean="0"/>
              <a:t>What Staying Well is achieving</a:t>
            </a:r>
          </a:p>
          <a:p>
            <a:pPr>
              <a:buFontTx/>
              <a:buChar char="-"/>
            </a:pPr>
            <a:r>
              <a:rPr lang="en-GB" altLang="en-US" sz="2000" smtClean="0"/>
              <a:t>Before and after score of the quality of life wheel –measure improvements </a:t>
            </a:r>
          </a:p>
          <a:p>
            <a:pPr>
              <a:buFontTx/>
              <a:buChar char="-"/>
            </a:pPr>
            <a:r>
              <a:rPr lang="en-GB" altLang="en-US" sz="2000" smtClean="0"/>
              <a:t>Changes in key measures (e.g. better sleep, less isolated, able to get out and about after receiving the intervention</a:t>
            </a:r>
          </a:p>
          <a:p>
            <a:pPr>
              <a:buFontTx/>
              <a:buChar char="-"/>
            </a:pPr>
            <a:r>
              <a:rPr lang="en-GB" altLang="en-US" sz="2000" smtClean="0"/>
              <a:t>Case studies</a:t>
            </a:r>
            <a:endParaRPr lang="en-GB" altLang="en-US" sz="4000" smtClean="0"/>
          </a:p>
          <a:p>
            <a:r>
              <a:rPr lang="en-GB" altLang="en-US" smtClean="0"/>
              <a:t>What Staying Well is costing/saving</a:t>
            </a:r>
          </a:p>
          <a:p>
            <a:r>
              <a:rPr lang="en-GB" altLang="en-US" sz="2000" smtClean="0"/>
              <a:t>GM cost benefit analysis tool</a:t>
            </a:r>
          </a:p>
          <a:p>
            <a:r>
              <a:rPr lang="en-GB" altLang="en-US" sz="2000" smtClean="0"/>
              <a:t>Costs  identified from case studies</a:t>
            </a:r>
          </a:p>
          <a:p>
            <a:r>
              <a:rPr lang="en-GB" altLang="en-US" sz="2000" smtClean="0"/>
              <a:t>Cost associated with delivering the Staying Well intervention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91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Neighbourhood Teams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Nurses, Social Workers, Pharmacists, Mental Health workers, Therapists, admin support</a:t>
            </a:r>
          </a:p>
          <a:p>
            <a:endParaRPr lang="en-GB" sz="2400" dirty="0" smtClean="0"/>
          </a:p>
          <a:p>
            <a:r>
              <a:rPr lang="en-GB" sz="2400" dirty="0" smtClean="0"/>
              <a:t>INT Co-located  and aligned to Hubs</a:t>
            </a:r>
          </a:p>
          <a:p>
            <a:endParaRPr lang="en-GB" sz="2400" dirty="0" smtClean="0"/>
          </a:p>
          <a:p>
            <a:r>
              <a:rPr lang="en-GB" sz="2400" dirty="0" smtClean="0"/>
              <a:t>EOLC, Frail Elderly, LTC including Dementia</a:t>
            </a:r>
          </a:p>
          <a:p>
            <a:endParaRPr lang="en-GB" sz="2400" dirty="0" smtClean="0"/>
          </a:p>
          <a:p>
            <a:r>
              <a:rPr lang="en-GB" sz="2400" dirty="0" smtClean="0"/>
              <a:t>District Nurses, Falls &amp; Community Therapy and Long Term Conditions Teams aligned to Hubs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22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nd phase map 2ITH gp'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4813"/>
            <a:ext cx="8915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52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Toolkit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Generic Assessment Tool</a:t>
            </a:r>
          </a:p>
          <a:p>
            <a:endParaRPr lang="en-GB" dirty="0" smtClean="0"/>
          </a:p>
          <a:p>
            <a:r>
              <a:rPr lang="en-GB" dirty="0" smtClean="0"/>
              <a:t>Health and Wellbeing Plan</a:t>
            </a:r>
          </a:p>
          <a:p>
            <a:endParaRPr lang="en-GB" dirty="0" smtClean="0"/>
          </a:p>
          <a:p>
            <a:r>
              <a:rPr lang="en-GB" dirty="0" smtClean="0"/>
              <a:t>Keyworker Role</a:t>
            </a:r>
          </a:p>
          <a:p>
            <a:endParaRPr lang="en-GB" dirty="0" smtClean="0"/>
          </a:p>
          <a:p>
            <a:r>
              <a:rPr lang="en-GB" dirty="0" smtClean="0"/>
              <a:t>Standard Operating Procedure</a:t>
            </a:r>
          </a:p>
          <a:p>
            <a:endParaRPr lang="en-GB" dirty="0" smtClean="0"/>
          </a:p>
          <a:p>
            <a:r>
              <a:rPr lang="en-GB" dirty="0" smtClean="0"/>
              <a:t>GP Practice Links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8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Workforce Redesign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5678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86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Adaptation to new ways of working</a:t>
            </a:r>
          </a:p>
          <a:p>
            <a:endParaRPr lang="en-GB" dirty="0" smtClean="0"/>
          </a:p>
          <a:p>
            <a:r>
              <a:rPr lang="en-GB" dirty="0" smtClean="0"/>
              <a:t>Keyworker Role predominantly undertaken by   nurses and social workers</a:t>
            </a:r>
          </a:p>
          <a:p>
            <a:endParaRPr lang="en-GB" dirty="0" smtClean="0"/>
          </a:p>
          <a:p>
            <a:r>
              <a:rPr lang="en-GB" dirty="0" smtClean="0"/>
              <a:t>Proactive versus Reactive Care Model</a:t>
            </a:r>
          </a:p>
          <a:p>
            <a:endParaRPr lang="en-GB" dirty="0"/>
          </a:p>
          <a:p>
            <a:r>
              <a:rPr lang="en-GB" dirty="0" smtClean="0"/>
              <a:t>Need for Culture Change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79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sz="3200" dirty="0" smtClean="0"/>
              <a:t>Bolton Context and Background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64" y="2060848"/>
            <a:ext cx="8229600" cy="4525963"/>
          </a:xfrm>
        </p:spPr>
        <p:txBody>
          <a:bodyPr/>
          <a:lstStyle/>
          <a:p>
            <a:r>
              <a:rPr lang="en-GB" dirty="0" smtClean="0"/>
              <a:t>Bolton Locality within Greater Manchester</a:t>
            </a:r>
          </a:p>
          <a:p>
            <a:r>
              <a:rPr lang="en-GB" dirty="0" smtClean="0"/>
              <a:t>one Integrated Care Provider NHS Trust, One Council, co-</a:t>
            </a:r>
            <a:r>
              <a:rPr lang="en-GB" dirty="0" err="1" smtClean="0"/>
              <a:t>terminous</a:t>
            </a:r>
            <a:r>
              <a:rPr lang="en-GB" dirty="0" smtClean="0"/>
              <a:t> with the CCG, GMW Mental Health Provider</a:t>
            </a:r>
          </a:p>
          <a:p>
            <a:r>
              <a:rPr lang="en-GB" dirty="0" smtClean="0"/>
              <a:t>Better Care Fund submission September2014</a:t>
            </a:r>
          </a:p>
          <a:p>
            <a:r>
              <a:rPr lang="en-GB" dirty="0" smtClean="0"/>
              <a:t>Workforce Group integral part of Integration governance framework established July 2014</a:t>
            </a:r>
          </a:p>
          <a:p>
            <a:r>
              <a:rPr lang="en-GB" dirty="0" smtClean="0"/>
              <a:t>Demonstrator Site bid Jan 2015</a:t>
            </a:r>
            <a:endParaRPr lang="en-GB" dirty="0"/>
          </a:p>
        </p:txBody>
      </p:sp>
      <p:pic>
        <p:nvPicPr>
          <p:cNvPr id="4" name="Picture 8" descr="Bolton Clinical Commissioning Group C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2" b="73154"/>
          <a:stretch>
            <a:fillRect/>
          </a:stretch>
        </p:blipFill>
        <p:spPr bwMode="auto">
          <a:xfrm>
            <a:off x="7824376" y="250826"/>
            <a:ext cx="979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0826"/>
            <a:ext cx="1079227" cy="49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Club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Integration of more than one </a:t>
            </a:r>
            <a:r>
              <a:rPr lang="en-GB" sz="2400" dirty="0" smtClean="0"/>
              <a:t> </a:t>
            </a:r>
            <a:r>
              <a:rPr lang="en-GB" sz="2400" dirty="0"/>
              <a:t>organisation each with a well-established culture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Acknowledgement that unifying cultures might be difficult and a sense that it was </a:t>
            </a:r>
            <a:r>
              <a:rPr lang="en-GB" sz="2400" dirty="0" smtClean="0"/>
              <a:t>more </a:t>
            </a:r>
            <a:r>
              <a:rPr lang="en-GB" sz="2400" dirty="0"/>
              <a:t>complex than the co-location of staff sharing a premise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Use of external consultants for an independent perspective. </a:t>
            </a:r>
            <a:endParaRPr lang="en-GB" sz="2400" dirty="0" smtClean="0"/>
          </a:p>
          <a:p>
            <a:pPr marL="0" lv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Desire to be authentically person centred and to listen and respond to people with direct experience of delivering and receiving services.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771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of Product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/>
              <a:t>Half day course for all staff (courses adapted for different practitioners, team leaders, and senior managers). Opportunity for reflection, conversation and new insights</a:t>
            </a:r>
            <a:r>
              <a:rPr lang="en-GB" sz="2000" dirty="0" smtClean="0"/>
              <a:t>.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Individual assessment by attendees of the organisations ability to support / stifle person centred care</a:t>
            </a:r>
            <a:r>
              <a:rPr lang="en-GB" sz="2000" dirty="0" smtClean="0"/>
              <a:t>.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Written commitment from individuals to change personal practice</a:t>
            </a:r>
            <a:r>
              <a:rPr lang="en-GB" sz="2000" dirty="0" smtClean="0"/>
              <a:t>.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Suggestions from individual employees to promote person centred care</a:t>
            </a:r>
            <a:r>
              <a:rPr lang="en-GB" sz="2000" dirty="0" smtClean="0"/>
              <a:t>.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Active support to implement and sustain change. </a:t>
            </a:r>
          </a:p>
          <a:p>
            <a:r>
              <a:rPr lang="en-GB" sz="1800" b="1" dirty="0"/>
              <a:t> 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1101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Workforce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Shared understanding of what authentic person centred care looks like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Articulation of values and principles going forward including the principle that being person centred   towards staff, is as important as person centred care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Staff identify potential positive change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Action planning in progress to implement change.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160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 &amp;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80+ Integrated team members have attended thee training to date.</a:t>
            </a:r>
          </a:p>
          <a:p>
            <a:pPr lvl="0"/>
            <a:r>
              <a:rPr lang="en-GB" sz="1800" dirty="0"/>
              <a:t>A further 20 Culture Club courses are scheduled to take place in November / December / January 2016.   </a:t>
            </a:r>
          </a:p>
          <a:p>
            <a:pPr lvl="0"/>
            <a:r>
              <a:rPr lang="en-GB" sz="1800" dirty="0"/>
              <a:t>Quotes from Evaluation following the course </a:t>
            </a:r>
          </a:p>
          <a:p>
            <a:r>
              <a:rPr lang="en-GB" sz="1800" dirty="0"/>
              <a:t>        I intend to adopt a more person centred approach in my practice by:    </a:t>
            </a:r>
          </a:p>
          <a:p>
            <a:pPr lvl="0"/>
            <a:r>
              <a:rPr lang="en-GB" sz="1800" dirty="0"/>
              <a:t>‘’Considering mental health as important as physical health’’ </a:t>
            </a:r>
          </a:p>
          <a:p>
            <a:pPr lvl="0"/>
            <a:r>
              <a:rPr lang="en-GB" sz="1800" dirty="0"/>
              <a:t>’Make a point of highlighting positive attributes of a person, and what they have to offer rather than just focusing on what support is needed. Even if we don’t think it is important’’ </a:t>
            </a:r>
          </a:p>
          <a:p>
            <a:pPr lvl="0"/>
            <a:r>
              <a:rPr lang="en-GB" sz="1800" dirty="0"/>
              <a:t>‘’Being more mindful of other roles within the team and what they have to offer a person, not just looking at what I can offer from my own profession’’    </a:t>
            </a:r>
          </a:p>
          <a:p>
            <a:pPr lvl="0"/>
            <a:r>
              <a:rPr lang="en-GB" sz="1800" dirty="0"/>
              <a:t>‘’Continuing to place customers at the centre of all interventions’’</a:t>
            </a:r>
          </a:p>
          <a:p>
            <a:r>
              <a:rPr lang="en-GB" sz="1800" dirty="0"/>
              <a:t>‘’Keeping lines of communication open’’ </a:t>
            </a:r>
          </a:p>
        </p:txBody>
      </p:sp>
    </p:spTree>
    <p:extLst>
      <p:ext uri="{BB962C8B-B14F-4D97-AF65-F5344CB8AC3E}">
        <p14:creationId xmlns:p14="http://schemas.microsoft.com/office/powerpoint/2010/main" val="324911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Embedding of Culture Club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 smtClean="0"/>
              <a:t>‘</a:t>
            </a:r>
            <a:r>
              <a:rPr lang="en-GB" sz="1800" dirty="0"/>
              <a:t>’Apply intelligent principles when bringing services under one umbrella’’</a:t>
            </a:r>
          </a:p>
          <a:p>
            <a:pPr lvl="0"/>
            <a:r>
              <a:rPr lang="en-GB" sz="1800" dirty="0"/>
              <a:t>‘’Prepare existing services and colleagues for the introduction of new concepts to enable them to embrace new ways of working’’</a:t>
            </a:r>
          </a:p>
          <a:p>
            <a:pPr lvl="0"/>
            <a:r>
              <a:rPr lang="en-GB" sz="1800" dirty="0"/>
              <a:t>‘’Positively encourage the challenging of existing practice, empowering colleagues to instigate change for better’’</a:t>
            </a:r>
          </a:p>
          <a:p>
            <a:pPr lvl="0"/>
            <a:r>
              <a:rPr lang="en-GB" sz="1800" dirty="0"/>
              <a:t>‘’Work on enabling access to systems from different organisations / agencies, to enable better communication and information gathering regarding people that cross over form different organisations / agencies particularly social care, heath &amp; mental health’’</a:t>
            </a:r>
          </a:p>
          <a:p>
            <a:pPr lvl="0"/>
            <a:r>
              <a:rPr lang="en-GB" sz="1800" dirty="0"/>
              <a:t>‘’Be less risk averse so that ‘one size does not fit all’ and make other options available.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57320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approach is acknowledged as challenging but necessary commitment to a pro-active, holistic, approach to creating a person centred culture.</a:t>
            </a:r>
          </a:p>
          <a:p>
            <a:pPr lvl="0"/>
            <a:r>
              <a:rPr lang="en-GB" dirty="0"/>
              <a:t>Still a work in progress however, there is clear commitment to the philosophy and values.</a:t>
            </a:r>
          </a:p>
          <a:p>
            <a:pPr lvl="0"/>
            <a:r>
              <a:rPr lang="en-GB" dirty="0"/>
              <a:t>There has been significant learning about the pro-activity needed from an organisation to support a person centred culture.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Care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Staying Well</a:t>
            </a:r>
          </a:p>
          <a:p>
            <a:r>
              <a:rPr lang="en-GB" dirty="0" smtClean="0"/>
              <a:t>Early Intervention and  Prevention</a:t>
            </a:r>
          </a:p>
          <a:p>
            <a:r>
              <a:rPr lang="en-GB" dirty="0" smtClean="0"/>
              <a:t>Integrated Neighbourhood Teams</a:t>
            </a:r>
          </a:p>
          <a:p>
            <a:r>
              <a:rPr lang="en-GB" dirty="0" smtClean="0"/>
              <a:t>Intermediate Care-Bed Based and Home-Based, including </a:t>
            </a:r>
            <a:r>
              <a:rPr lang="en-GB" dirty="0" err="1" smtClean="0"/>
              <a:t>Reablement</a:t>
            </a:r>
            <a:endParaRPr lang="en-GB" dirty="0" smtClean="0"/>
          </a:p>
          <a:p>
            <a:r>
              <a:rPr lang="en-GB" dirty="0" smtClean="0"/>
              <a:t>Complex Lifestyles</a:t>
            </a:r>
          </a:p>
          <a:p>
            <a:r>
              <a:rPr lang="en-GB" dirty="0" smtClean="0"/>
              <a:t>Care Home Service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34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Competency Framework</a:t>
            </a:r>
          </a:p>
          <a:p>
            <a:r>
              <a:rPr lang="en-GB" dirty="0" smtClean="0"/>
              <a:t>Development of Educational Resources</a:t>
            </a:r>
          </a:p>
          <a:p>
            <a:r>
              <a:rPr lang="en-GB" dirty="0" smtClean="0"/>
              <a:t>Workforce  Redesign to meet new service spec requirements</a:t>
            </a:r>
          </a:p>
          <a:p>
            <a:r>
              <a:rPr lang="en-GB" dirty="0" smtClean="0"/>
              <a:t>Improvement in Workforce Measures-Staff Family and Friends Test, Appraisal rates, sickness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4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8766"/>
            <a:ext cx="4464496" cy="6448717"/>
          </a:xfrm>
        </p:spPr>
      </p:pic>
    </p:spTree>
    <p:extLst>
      <p:ext uri="{BB962C8B-B14F-4D97-AF65-F5344CB8AC3E}">
        <p14:creationId xmlns:p14="http://schemas.microsoft.com/office/powerpoint/2010/main" val="78797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of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Staying Well Toolkit</a:t>
            </a:r>
          </a:p>
          <a:p>
            <a:endParaRPr lang="en-GB" dirty="0" smtClean="0"/>
          </a:p>
          <a:p>
            <a:r>
              <a:rPr lang="en-GB" dirty="0" smtClean="0"/>
              <a:t>Integrated Neighbourhood Team Toolkit</a:t>
            </a:r>
          </a:p>
          <a:p>
            <a:endParaRPr lang="en-GB" dirty="0"/>
          </a:p>
          <a:p>
            <a:r>
              <a:rPr lang="en-GB" dirty="0" smtClean="0"/>
              <a:t>Culture Club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03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Staying Well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5538"/>
            <a:ext cx="8353425" cy="4886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to </a:t>
            </a:r>
            <a:r>
              <a:rPr lang="en-GB" i="1" dirty="0" smtClean="0"/>
              <a:t>systematically</a:t>
            </a:r>
            <a:r>
              <a:rPr lang="en-GB" dirty="0" smtClean="0"/>
              <a:t> identify individuals (age 65 &amp; over) at high risk of future health and  social care need and provide advice, support and assistance to enable people to remain healthy, happy and independent for longer.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353425" cy="993775"/>
          </a:xfrm>
        </p:spPr>
        <p:txBody>
          <a:bodyPr/>
          <a:lstStyle/>
          <a:p>
            <a:r>
              <a:rPr lang="en-GB" altLang="en-US" smtClean="0"/>
              <a:t>Asset Based Approach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281987" cy="5761038"/>
          </a:xfrm>
        </p:spPr>
        <p:txBody>
          <a:bodyPr/>
          <a:lstStyle/>
          <a:p>
            <a:r>
              <a:rPr lang="en-GB" altLang="en-US" sz="2400" smtClean="0"/>
              <a:t>Promoting maximum independence and self-determination of older people;</a:t>
            </a:r>
          </a:p>
          <a:p>
            <a:r>
              <a:rPr lang="en-GB" altLang="en-US" sz="2400" smtClean="0"/>
              <a:t>Development of community assets/resources</a:t>
            </a:r>
          </a:p>
          <a:p>
            <a:r>
              <a:rPr lang="en-GB" altLang="en-US" sz="2400" smtClean="0"/>
              <a:t>Integration within a whole system of care</a:t>
            </a:r>
          </a:p>
          <a:p>
            <a:r>
              <a:rPr lang="en-GB" altLang="en-US" sz="2400" smtClean="0">
                <a:ea typeface="Calibri" pitchFamily="34" charset="0"/>
                <a:cs typeface="Times New Roman" pitchFamily="18" charset="0"/>
              </a:rPr>
              <a:t>Identify support through family, friends and community resources</a:t>
            </a:r>
          </a:p>
          <a:p>
            <a:r>
              <a:rPr lang="en-GB" altLang="en-US" sz="2400" smtClean="0">
                <a:ea typeface="Calibri" pitchFamily="34" charset="0"/>
                <a:cs typeface="Times New Roman" pitchFamily="18" charset="0"/>
              </a:rPr>
              <a:t>Mobilising and Empowering communities </a:t>
            </a:r>
          </a:p>
          <a:p>
            <a:r>
              <a:rPr lang="en-GB" altLang="en-US" sz="2400" smtClean="0">
                <a:ea typeface="Calibri" pitchFamily="34" charset="0"/>
                <a:cs typeface="Times New Roman" pitchFamily="18" charset="0"/>
              </a:rPr>
              <a:t>Tailoring support to meet the needs of clients through close working with public, private and voluntary services (Innovative change ideas)</a:t>
            </a:r>
          </a:p>
          <a:p>
            <a:r>
              <a:rPr lang="en-GB" altLang="en-US" sz="2400" smtClean="0">
                <a:ea typeface="Calibri" pitchFamily="34" charset="0"/>
                <a:cs typeface="Times New Roman" pitchFamily="18" charset="0"/>
              </a:rPr>
              <a:t>Making use of networks and connections in a community	</a:t>
            </a:r>
            <a:endParaRPr lang="en-GB" altLang="en-US" sz="2400" b="1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353425" cy="993775"/>
          </a:xfrm>
        </p:spPr>
        <p:txBody>
          <a:bodyPr/>
          <a:lstStyle/>
          <a:p>
            <a:r>
              <a:rPr lang="en-GB" altLang="en-US" smtClean="0"/>
              <a:t>Staying Well Team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281987" cy="5761038"/>
          </a:xfrm>
        </p:spPr>
        <p:txBody>
          <a:bodyPr/>
          <a:lstStyle/>
          <a:p>
            <a:r>
              <a:rPr lang="en-GB" altLang="en-US" dirty="0" smtClean="0"/>
              <a:t>Team Manager</a:t>
            </a:r>
          </a:p>
          <a:p>
            <a:r>
              <a:rPr lang="en-GB" altLang="en-US" dirty="0" smtClean="0"/>
              <a:t>2 x Team Supervisors</a:t>
            </a:r>
          </a:p>
          <a:p>
            <a:r>
              <a:rPr lang="en-GB" altLang="en-US" dirty="0" smtClean="0"/>
              <a:t>7 x WTE Staying Well Co-ordinators</a:t>
            </a:r>
          </a:p>
          <a:p>
            <a:r>
              <a:rPr lang="en-GB" altLang="en-US" dirty="0" smtClean="0"/>
              <a:t>2 x 0.5 WTE Staying Well Co-ordinators</a:t>
            </a:r>
          </a:p>
          <a:p>
            <a:r>
              <a:rPr lang="en-GB" altLang="en-US" dirty="0" smtClean="0"/>
              <a:t>1 x Project Officer</a:t>
            </a:r>
          </a:p>
          <a:p>
            <a:r>
              <a:rPr lang="en-GB" altLang="en-US" dirty="0" smtClean="0"/>
              <a:t>1 x Community Capacity Lead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Aligned and based within GP Practices/INT</a:t>
            </a:r>
          </a:p>
        </p:txBody>
      </p:sp>
    </p:spTree>
    <p:extLst>
      <p:ext uri="{BB962C8B-B14F-4D97-AF65-F5344CB8AC3E}">
        <p14:creationId xmlns:p14="http://schemas.microsoft.com/office/powerpoint/2010/main" val="271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1575</Words>
  <Application>Microsoft Office PowerPoint</Application>
  <PresentationFormat>On-screen Show (4:3)</PresentationFormat>
  <Paragraphs>238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Bolton Context and Background</vt:lpstr>
      <vt:lpstr>Integrated Care Schemes</vt:lpstr>
      <vt:lpstr>Aims and Objectives</vt:lpstr>
      <vt:lpstr>PowerPoint Presentation</vt:lpstr>
      <vt:lpstr>Focus of Today</vt:lpstr>
      <vt:lpstr>Staying Well Aim</vt:lpstr>
      <vt:lpstr>Asset Based Approach</vt:lpstr>
      <vt:lpstr>Staying Well Team</vt:lpstr>
      <vt:lpstr>Quality of Life Wheel</vt:lpstr>
      <vt:lpstr>Communication Cards</vt:lpstr>
      <vt:lpstr>Trigger Questions</vt:lpstr>
      <vt:lpstr>Algorithms</vt:lpstr>
      <vt:lpstr>Monitoring &amp; Evaluation</vt:lpstr>
      <vt:lpstr>Integrated Neighbourhood Teams</vt:lpstr>
      <vt:lpstr>PowerPoint Presentation</vt:lpstr>
      <vt:lpstr>Team Toolkit</vt:lpstr>
      <vt:lpstr>Workforce Redesign</vt:lpstr>
      <vt:lpstr>Challenges</vt:lpstr>
      <vt:lpstr>Culture Club Background</vt:lpstr>
      <vt:lpstr>Details of Product</vt:lpstr>
      <vt:lpstr>Workforce Benefits</vt:lpstr>
      <vt:lpstr>Attendance &amp; Evaluation</vt:lpstr>
      <vt:lpstr>Embedding of Culture Club Principles</vt:lpstr>
      <vt:lpstr>Evaluation to Date</vt:lpstr>
    </vt:vector>
  </TitlesOfParts>
  <Company>Bolton PCT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Jonathan.Hill</dc:creator>
  <cp:lastModifiedBy>Helen Podmore</cp:lastModifiedBy>
  <cp:revision>143</cp:revision>
  <dcterms:created xsi:type="dcterms:W3CDTF">2014-11-11T16:08:35Z</dcterms:created>
  <dcterms:modified xsi:type="dcterms:W3CDTF">2015-10-30T10:24:27Z</dcterms:modified>
</cp:coreProperties>
</file>