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7" r:id="rId2"/>
    <p:sldId id="308" r:id="rId3"/>
    <p:sldId id="275" r:id="rId4"/>
    <p:sldId id="279" r:id="rId5"/>
    <p:sldId id="280" r:id="rId6"/>
    <p:sldId id="282" r:id="rId7"/>
    <p:sldId id="306" r:id="rId8"/>
    <p:sldId id="283" r:id="rId9"/>
    <p:sldId id="303" r:id="rId10"/>
    <p:sldId id="304" r:id="rId11"/>
    <p:sldId id="284" r:id="rId12"/>
    <p:sldId id="307" r:id="rId13"/>
    <p:sldId id="309" r:id="rId14"/>
    <p:sldId id="310" r:id="rId15"/>
    <p:sldId id="286" r:id="rId16"/>
    <p:sldId id="287" r:id="rId17"/>
    <p:sldId id="305" r:id="rId18"/>
    <p:sldId id="311" r:id="rId19"/>
    <p:sldId id="285" r:id="rId20"/>
    <p:sldId id="288" r:id="rId21"/>
    <p:sldId id="289" r:id="rId22"/>
    <p:sldId id="290" r:id="rId23"/>
    <p:sldId id="292" r:id="rId24"/>
    <p:sldId id="312" r:id="rId25"/>
    <p:sldId id="313" r:id="rId26"/>
    <p:sldId id="291" r:id="rId27"/>
    <p:sldId id="293" r:id="rId28"/>
    <p:sldId id="294" r:id="rId29"/>
    <p:sldId id="300" r:id="rId30"/>
    <p:sldId id="301" r:id="rId31"/>
    <p:sldId id="296" r:id="rId32"/>
    <p:sldId id="295" r:id="rId33"/>
    <p:sldId id="297" r:id="rId34"/>
    <p:sldId id="298" r:id="rId35"/>
    <p:sldId id="299" r:id="rId36"/>
    <p:sldId id="302" r:id="rId37"/>
    <p:sldId id="274" r:id="rId38"/>
  </p:sldIdLst>
  <p:sldSz cx="9144000" cy="6858000" type="letter"/>
  <p:notesSz cx="6881813" cy="10002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3BE90"/>
    <a:srgbClr val="79797C"/>
    <a:srgbClr val="A49E9A"/>
    <a:srgbClr val="9A8E71"/>
    <a:srgbClr val="E28A75"/>
    <a:srgbClr val="52575E"/>
    <a:srgbClr val="7CA361"/>
    <a:srgbClr val="698C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76" autoAdjust="0"/>
    <p:restoredTop sz="90299" autoAdjust="0"/>
  </p:normalViewPr>
  <p:slideViewPr>
    <p:cSldViewPr snapToGrid="0">
      <p:cViewPr varScale="1">
        <p:scale>
          <a:sx n="82" d="100"/>
          <a:sy n="82" d="100"/>
        </p:scale>
        <p:origin x="111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97313" y="0"/>
            <a:ext cx="2982912" cy="501650"/>
          </a:xfrm>
          <a:prstGeom prst="rect">
            <a:avLst/>
          </a:prstGeom>
        </p:spPr>
        <p:txBody>
          <a:bodyPr vert="horz" lIns="91440" tIns="45720" rIns="91440" bIns="45720" rtlCol="0"/>
          <a:lstStyle>
            <a:lvl1pPr algn="r">
              <a:defRPr sz="1200"/>
            </a:lvl1pPr>
          </a:lstStyle>
          <a:p>
            <a:fld id="{29152D5E-3800-49BE-AD60-49A213D07A8A}" type="datetimeFigureOut">
              <a:rPr lang="en-GB" smtClean="0"/>
              <a:t>13/09/2018</a:t>
            </a:fld>
            <a:endParaRPr lang="en-GB"/>
          </a:p>
        </p:txBody>
      </p:sp>
      <p:sp>
        <p:nvSpPr>
          <p:cNvPr id="4" name="Slide Image Placeholder 3"/>
          <p:cNvSpPr>
            <a:spLocks noGrp="1" noRot="1" noChangeAspect="1"/>
          </p:cNvSpPr>
          <p:nvPr>
            <p:ph type="sldImg" idx="2"/>
          </p:nvPr>
        </p:nvSpPr>
        <p:spPr>
          <a:xfrm>
            <a:off x="1192213" y="1250950"/>
            <a:ext cx="4498975" cy="33750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813300"/>
            <a:ext cx="5505450" cy="393858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01188"/>
            <a:ext cx="2982913" cy="5016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97313" y="9501188"/>
            <a:ext cx="2982912" cy="501650"/>
          </a:xfrm>
          <a:prstGeom prst="rect">
            <a:avLst/>
          </a:prstGeom>
        </p:spPr>
        <p:txBody>
          <a:bodyPr vert="horz" lIns="91440" tIns="45720" rIns="91440" bIns="45720" rtlCol="0" anchor="b"/>
          <a:lstStyle>
            <a:lvl1pPr algn="r">
              <a:defRPr sz="1200"/>
            </a:lvl1pPr>
          </a:lstStyle>
          <a:p>
            <a:fld id="{7A08E1DE-534C-4D1D-BB14-BF133A64A072}" type="slidenum">
              <a:rPr lang="en-GB" smtClean="0"/>
              <a:t>‹#›</a:t>
            </a:fld>
            <a:endParaRPr lang="en-GB"/>
          </a:p>
        </p:txBody>
      </p:sp>
    </p:spTree>
    <p:extLst>
      <p:ext uri="{BB962C8B-B14F-4D97-AF65-F5344CB8AC3E}">
        <p14:creationId xmlns:p14="http://schemas.microsoft.com/office/powerpoint/2010/main" val="1632982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1</a:t>
            </a:fld>
            <a:endParaRPr lang="en-GB"/>
          </a:p>
        </p:txBody>
      </p:sp>
    </p:spTree>
    <p:extLst>
      <p:ext uri="{BB962C8B-B14F-4D97-AF65-F5344CB8AC3E}">
        <p14:creationId xmlns:p14="http://schemas.microsoft.com/office/powerpoint/2010/main" val="25283012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10</a:t>
            </a:fld>
            <a:endParaRPr lang="en-GB"/>
          </a:p>
        </p:txBody>
      </p:sp>
    </p:spTree>
    <p:extLst>
      <p:ext uri="{BB962C8B-B14F-4D97-AF65-F5344CB8AC3E}">
        <p14:creationId xmlns:p14="http://schemas.microsoft.com/office/powerpoint/2010/main" val="3157242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11</a:t>
            </a:fld>
            <a:endParaRPr lang="en-GB"/>
          </a:p>
        </p:txBody>
      </p:sp>
    </p:spTree>
    <p:extLst>
      <p:ext uri="{BB962C8B-B14F-4D97-AF65-F5344CB8AC3E}">
        <p14:creationId xmlns:p14="http://schemas.microsoft.com/office/powerpoint/2010/main" val="8989770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12</a:t>
            </a:fld>
            <a:endParaRPr lang="en-GB"/>
          </a:p>
        </p:txBody>
      </p:sp>
    </p:spTree>
    <p:extLst>
      <p:ext uri="{BB962C8B-B14F-4D97-AF65-F5344CB8AC3E}">
        <p14:creationId xmlns:p14="http://schemas.microsoft.com/office/powerpoint/2010/main" val="6067902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13</a:t>
            </a:fld>
            <a:endParaRPr lang="en-GB"/>
          </a:p>
        </p:txBody>
      </p:sp>
    </p:spTree>
    <p:extLst>
      <p:ext uri="{BB962C8B-B14F-4D97-AF65-F5344CB8AC3E}">
        <p14:creationId xmlns:p14="http://schemas.microsoft.com/office/powerpoint/2010/main" val="34751722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14</a:t>
            </a:fld>
            <a:endParaRPr lang="en-GB"/>
          </a:p>
        </p:txBody>
      </p:sp>
    </p:spTree>
    <p:extLst>
      <p:ext uri="{BB962C8B-B14F-4D97-AF65-F5344CB8AC3E}">
        <p14:creationId xmlns:p14="http://schemas.microsoft.com/office/powerpoint/2010/main" val="42650677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15</a:t>
            </a:fld>
            <a:endParaRPr lang="en-GB"/>
          </a:p>
        </p:txBody>
      </p:sp>
    </p:spTree>
    <p:extLst>
      <p:ext uri="{BB962C8B-B14F-4D97-AF65-F5344CB8AC3E}">
        <p14:creationId xmlns:p14="http://schemas.microsoft.com/office/powerpoint/2010/main" val="7018571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16</a:t>
            </a:fld>
            <a:endParaRPr lang="en-GB"/>
          </a:p>
        </p:txBody>
      </p:sp>
    </p:spTree>
    <p:extLst>
      <p:ext uri="{BB962C8B-B14F-4D97-AF65-F5344CB8AC3E}">
        <p14:creationId xmlns:p14="http://schemas.microsoft.com/office/powerpoint/2010/main" val="3880210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17</a:t>
            </a:fld>
            <a:endParaRPr lang="en-GB"/>
          </a:p>
        </p:txBody>
      </p:sp>
    </p:spTree>
    <p:extLst>
      <p:ext uri="{BB962C8B-B14F-4D97-AF65-F5344CB8AC3E}">
        <p14:creationId xmlns:p14="http://schemas.microsoft.com/office/powerpoint/2010/main" val="20070431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18</a:t>
            </a:fld>
            <a:endParaRPr lang="en-GB"/>
          </a:p>
        </p:txBody>
      </p:sp>
    </p:spTree>
    <p:extLst>
      <p:ext uri="{BB962C8B-B14F-4D97-AF65-F5344CB8AC3E}">
        <p14:creationId xmlns:p14="http://schemas.microsoft.com/office/powerpoint/2010/main" val="26220229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19</a:t>
            </a:fld>
            <a:endParaRPr lang="en-GB"/>
          </a:p>
        </p:txBody>
      </p:sp>
    </p:spTree>
    <p:extLst>
      <p:ext uri="{BB962C8B-B14F-4D97-AF65-F5344CB8AC3E}">
        <p14:creationId xmlns:p14="http://schemas.microsoft.com/office/powerpoint/2010/main" val="217155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2</a:t>
            </a:fld>
            <a:endParaRPr lang="en-GB"/>
          </a:p>
        </p:txBody>
      </p:sp>
    </p:spTree>
    <p:extLst>
      <p:ext uri="{BB962C8B-B14F-4D97-AF65-F5344CB8AC3E}">
        <p14:creationId xmlns:p14="http://schemas.microsoft.com/office/powerpoint/2010/main" val="30088268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20</a:t>
            </a:fld>
            <a:endParaRPr lang="en-GB"/>
          </a:p>
        </p:txBody>
      </p:sp>
    </p:spTree>
    <p:extLst>
      <p:ext uri="{BB962C8B-B14F-4D97-AF65-F5344CB8AC3E}">
        <p14:creationId xmlns:p14="http://schemas.microsoft.com/office/powerpoint/2010/main" val="14116413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21</a:t>
            </a:fld>
            <a:endParaRPr lang="en-GB"/>
          </a:p>
        </p:txBody>
      </p:sp>
    </p:spTree>
    <p:extLst>
      <p:ext uri="{BB962C8B-B14F-4D97-AF65-F5344CB8AC3E}">
        <p14:creationId xmlns:p14="http://schemas.microsoft.com/office/powerpoint/2010/main" val="36120395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22</a:t>
            </a:fld>
            <a:endParaRPr lang="en-GB"/>
          </a:p>
        </p:txBody>
      </p:sp>
    </p:spTree>
    <p:extLst>
      <p:ext uri="{BB962C8B-B14F-4D97-AF65-F5344CB8AC3E}">
        <p14:creationId xmlns:p14="http://schemas.microsoft.com/office/powerpoint/2010/main" val="34670525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23</a:t>
            </a:fld>
            <a:endParaRPr lang="en-GB"/>
          </a:p>
        </p:txBody>
      </p:sp>
    </p:spTree>
    <p:extLst>
      <p:ext uri="{BB962C8B-B14F-4D97-AF65-F5344CB8AC3E}">
        <p14:creationId xmlns:p14="http://schemas.microsoft.com/office/powerpoint/2010/main" val="10722645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24</a:t>
            </a:fld>
            <a:endParaRPr lang="en-GB"/>
          </a:p>
        </p:txBody>
      </p:sp>
    </p:spTree>
    <p:extLst>
      <p:ext uri="{BB962C8B-B14F-4D97-AF65-F5344CB8AC3E}">
        <p14:creationId xmlns:p14="http://schemas.microsoft.com/office/powerpoint/2010/main" val="30268512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25</a:t>
            </a:fld>
            <a:endParaRPr lang="en-GB"/>
          </a:p>
        </p:txBody>
      </p:sp>
    </p:spTree>
    <p:extLst>
      <p:ext uri="{BB962C8B-B14F-4D97-AF65-F5344CB8AC3E}">
        <p14:creationId xmlns:p14="http://schemas.microsoft.com/office/powerpoint/2010/main" val="5331254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26</a:t>
            </a:fld>
            <a:endParaRPr lang="en-GB"/>
          </a:p>
        </p:txBody>
      </p:sp>
    </p:spTree>
    <p:extLst>
      <p:ext uri="{BB962C8B-B14F-4D97-AF65-F5344CB8AC3E}">
        <p14:creationId xmlns:p14="http://schemas.microsoft.com/office/powerpoint/2010/main" val="38267514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27</a:t>
            </a:fld>
            <a:endParaRPr lang="en-GB"/>
          </a:p>
        </p:txBody>
      </p:sp>
    </p:spTree>
    <p:extLst>
      <p:ext uri="{BB962C8B-B14F-4D97-AF65-F5344CB8AC3E}">
        <p14:creationId xmlns:p14="http://schemas.microsoft.com/office/powerpoint/2010/main" val="41787612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28</a:t>
            </a:fld>
            <a:endParaRPr lang="en-GB"/>
          </a:p>
        </p:txBody>
      </p:sp>
    </p:spTree>
    <p:extLst>
      <p:ext uri="{BB962C8B-B14F-4D97-AF65-F5344CB8AC3E}">
        <p14:creationId xmlns:p14="http://schemas.microsoft.com/office/powerpoint/2010/main" val="6349426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29</a:t>
            </a:fld>
            <a:endParaRPr lang="en-GB"/>
          </a:p>
        </p:txBody>
      </p:sp>
    </p:spTree>
    <p:extLst>
      <p:ext uri="{BB962C8B-B14F-4D97-AF65-F5344CB8AC3E}">
        <p14:creationId xmlns:p14="http://schemas.microsoft.com/office/powerpoint/2010/main" val="4261601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3</a:t>
            </a:fld>
            <a:endParaRPr lang="en-GB"/>
          </a:p>
        </p:txBody>
      </p:sp>
    </p:spTree>
    <p:extLst>
      <p:ext uri="{BB962C8B-B14F-4D97-AF65-F5344CB8AC3E}">
        <p14:creationId xmlns:p14="http://schemas.microsoft.com/office/powerpoint/2010/main" val="3877711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30</a:t>
            </a:fld>
            <a:endParaRPr lang="en-GB"/>
          </a:p>
        </p:txBody>
      </p:sp>
    </p:spTree>
    <p:extLst>
      <p:ext uri="{BB962C8B-B14F-4D97-AF65-F5344CB8AC3E}">
        <p14:creationId xmlns:p14="http://schemas.microsoft.com/office/powerpoint/2010/main" val="18134634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31</a:t>
            </a:fld>
            <a:endParaRPr lang="en-GB"/>
          </a:p>
        </p:txBody>
      </p:sp>
    </p:spTree>
    <p:extLst>
      <p:ext uri="{BB962C8B-B14F-4D97-AF65-F5344CB8AC3E}">
        <p14:creationId xmlns:p14="http://schemas.microsoft.com/office/powerpoint/2010/main" val="23274998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32</a:t>
            </a:fld>
            <a:endParaRPr lang="en-GB"/>
          </a:p>
        </p:txBody>
      </p:sp>
    </p:spTree>
    <p:extLst>
      <p:ext uri="{BB962C8B-B14F-4D97-AF65-F5344CB8AC3E}">
        <p14:creationId xmlns:p14="http://schemas.microsoft.com/office/powerpoint/2010/main" val="100428446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33</a:t>
            </a:fld>
            <a:endParaRPr lang="en-GB"/>
          </a:p>
        </p:txBody>
      </p:sp>
    </p:spTree>
    <p:extLst>
      <p:ext uri="{BB962C8B-B14F-4D97-AF65-F5344CB8AC3E}">
        <p14:creationId xmlns:p14="http://schemas.microsoft.com/office/powerpoint/2010/main" val="312540670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34</a:t>
            </a:fld>
            <a:endParaRPr lang="en-GB"/>
          </a:p>
        </p:txBody>
      </p:sp>
    </p:spTree>
    <p:extLst>
      <p:ext uri="{BB962C8B-B14F-4D97-AF65-F5344CB8AC3E}">
        <p14:creationId xmlns:p14="http://schemas.microsoft.com/office/powerpoint/2010/main" val="165054328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35</a:t>
            </a:fld>
            <a:endParaRPr lang="en-GB"/>
          </a:p>
        </p:txBody>
      </p:sp>
    </p:spTree>
    <p:extLst>
      <p:ext uri="{BB962C8B-B14F-4D97-AF65-F5344CB8AC3E}">
        <p14:creationId xmlns:p14="http://schemas.microsoft.com/office/powerpoint/2010/main" val="37316714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36</a:t>
            </a:fld>
            <a:endParaRPr lang="en-GB"/>
          </a:p>
        </p:txBody>
      </p:sp>
    </p:spTree>
    <p:extLst>
      <p:ext uri="{BB962C8B-B14F-4D97-AF65-F5344CB8AC3E}">
        <p14:creationId xmlns:p14="http://schemas.microsoft.com/office/powerpoint/2010/main" val="38948060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37</a:t>
            </a:fld>
            <a:endParaRPr lang="en-GB"/>
          </a:p>
        </p:txBody>
      </p:sp>
    </p:spTree>
    <p:extLst>
      <p:ext uri="{BB962C8B-B14F-4D97-AF65-F5344CB8AC3E}">
        <p14:creationId xmlns:p14="http://schemas.microsoft.com/office/powerpoint/2010/main" val="217558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4</a:t>
            </a:fld>
            <a:endParaRPr lang="en-GB"/>
          </a:p>
        </p:txBody>
      </p:sp>
    </p:spTree>
    <p:extLst>
      <p:ext uri="{BB962C8B-B14F-4D97-AF65-F5344CB8AC3E}">
        <p14:creationId xmlns:p14="http://schemas.microsoft.com/office/powerpoint/2010/main" val="181163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5</a:t>
            </a:fld>
            <a:endParaRPr lang="en-GB"/>
          </a:p>
        </p:txBody>
      </p:sp>
    </p:spTree>
    <p:extLst>
      <p:ext uri="{BB962C8B-B14F-4D97-AF65-F5344CB8AC3E}">
        <p14:creationId xmlns:p14="http://schemas.microsoft.com/office/powerpoint/2010/main" val="3995144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6</a:t>
            </a:fld>
            <a:endParaRPr lang="en-GB"/>
          </a:p>
        </p:txBody>
      </p:sp>
    </p:spTree>
    <p:extLst>
      <p:ext uri="{BB962C8B-B14F-4D97-AF65-F5344CB8AC3E}">
        <p14:creationId xmlns:p14="http://schemas.microsoft.com/office/powerpoint/2010/main" val="2997606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7</a:t>
            </a:fld>
            <a:endParaRPr lang="en-GB"/>
          </a:p>
        </p:txBody>
      </p:sp>
    </p:spTree>
    <p:extLst>
      <p:ext uri="{BB962C8B-B14F-4D97-AF65-F5344CB8AC3E}">
        <p14:creationId xmlns:p14="http://schemas.microsoft.com/office/powerpoint/2010/main" val="4194186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8</a:t>
            </a:fld>
            <a:endParaRPr lang="en-GB"/>
          </a:p>
        </p:txBody>
      </p:sp>
    </p:spTree>
    <p:extLst>
      <p:ext uri="{BB962C8B-B14F-4D97-AF65-F5344CB8AC3E}">
        <p14:creationId xmlns:p14="http://schemas.microsoft.com/office/powerpoint/2010/main" val="4101505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08E1DE-534C-4D1D-BB14-BF133A64A072}" type="slidenum">
              <a:rPr lang="en-GB" smtClean="0"/>
              <a:t>9</a:t>
            </a:fld>
            <a:endParaRPr lang="en-GB"/>
          </a:p>
        </p:txBody>
      </p:sp>
    </p:spTree>
    <p:extLst>
      <p:ext uri="{BB962C8B-B14F-4D97-AF65-F5344CB8AC3E}">
        <p14:creationId xmlns:p14="http://schemas.microsoft.com/office/powerpoint/2010/main" val="4232930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74E4C2-EFD4-40D7-9E02-F5660E9F3A58}" type="datetimeFigureOut">
              <a:rPr lang="en-GB" smtClean="0"/>
              <a:t>13/09/2018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0995B4-2E83-4CFA-9DB8-CB6CE7010941}" type="slidenum">
              <a:rPr lang="en-GB" smtClean="0"/>
              <a:t>‹#›</a:t>
            </a:fld>
            <a:endParaRPr lang="en-GB"/>
          </a:p>
        </p:txBody>
      </p:sp>
    </p:spTree>
    <p:extLst>
      <p:ext uri="{BB962C8B-B14F-4D97-AF65-F5344CB8AC3E}">
        <p14:creationId xmlns:p14="http://schemas.microsoft.com/office/powerpoint/2010/main" val="139558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74E4C2-EFD4-40D7-9E02-F5660E9F3A58}" type="datetimeFigureOut">
              <a:rPr lang="en-GB" smtClean="0"/>
              <a:t>13/09/2018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0995B4-2E83-4CFA-9DB8-CB6CE7010941}" type="slidenum">
              <a:rPr lang="en-GB" smtClean="0"/>
              <a:t>‹#›</a:t>
            </a:fld>
            <a:endParaRPr lang="en-GB"/>
          </a:p>
        </p:txBody>
      </p:sp>
    </p:spTree>
    <p:extLst>
      <p:ext uri="{BB962C8B-B14F-4D97-AF65-F5344CB8AC3E}">
        <p14:creationId xmlns:p14="http://schemas.microsoft.com/office/powerpoint/2010/main" val="3606681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74E4C2-EFD4-40D7-9E02-F5660E9F3A58}" type="datetimeFigureOut">
              <a:rPr lang="en-GB" smtClean="0"/>
              <a:t>13/09/2018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0995B4-2E83-4CFA-9DB8-CB6CE7010941}" type="slidenum">
              <a:rPr lang="en-GB" smtClean="0"/>
              <a:t>‹#›</a:t>
            </a:fld>
            <a:endParaRPr lang="en-GB"/>
          </a:p>
        </p:txBody>
      </p:sp>
    </p:spTree>
    <p:extLst>
      <p:ext uri="{BB962C8B-B14F-4D97-AF65-F5344CB8AC3E}">
        <p14:creationId xmlns:p14="http://schemas.microsoft.com/office/powerpoint/2010/main" val="26288615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Main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323528" y="274638"/>
            <a:ext cx="7128792" cy="1282154"/>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8" name="Text Placeholder 2"/>
          <p:cNvSpPr>
            <a:spLocks noGrp="1"/>
          </p:cNvSpPr>
          <p:nvPr>
            <p:ph idx="1"/>
          </p:nvPr>
        </p:nvSpPr>
        <p:spPr>
          <a:xfrm>
            <a:off x="323528" y="1772816"/>
            <a:ext cx="8496944" cy="482453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857279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74E4C2-EFD4-40D7-9E02-F5660E9F3A58}" type="datetimeFigureOut">
              <a:rPr lang="en-GB" smtClean="0"/>
              <a:t>13/09/2018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0995B4-2E83-4CFA-9DB8-CB6CE7010941}" type="slidenum">
              <a:rPr lang="en-GB" smtClean="0"/>
              <a:t>‹#›</a:t>
            </a:fld>
            <a:endParaRPr lang="en-GB"/>
          </a:p>
        </p:txBody>
      </p:sp>
    </p:spTree>
    <p:extLst>
      <p:ext uri="{BB962C8B-B14F-4D97-AF65-F5344CB8AC3E}">
        <p14:creationId xmlns:p14="http://schemas.microsoft.com/office/powerpoint/2010/main" val="3386981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74E4C2-EFD4-40D7-9E02-F5660E9F3A58}" type="datetimeFigureOut">
              <a:rPr lang="en-GB" smtClean="0"/>
              <a:t>13/09/2018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0995B4-2E83-4CFA-9DB8-CB6CE7010941}" type="slidenum">
              <a:rPr lang="en-GB" smtClean="0"/>
              <a:t>‹#›</a:t>
            </a:fld>
            <a:endParaRPr lang="en-GB"/>
          </a:p>
        </p:txBody>
      </p:sp>
    </p:spTree>
    <p:extLst>
      <p:ext uri="{BB962C8B-B14F-4D97-AF65-F5344CB8AC3E}">
        <p14:creationId xmlns:p14="http://schemas.microsoft.com/office/powerpoint/2010/main" val="3204251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74E4C2-EFD4-40D7-9E02-F5660E9F3A58}" type="datetimeFigureOut">
              <a:rPr lang="en-GB" smtClean="0"/>
              <a:t>13/09/2018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0995B4-2E83-4CFA-9DB8-CB6CE7010941}" type="slidenum">
              <a:rPr lang="en-GB" smtClean="0"/>
              <a:t>‹#›</a:t>
            </a:fld>
            <a:endParaRPr lang="en-GB"/>
          </a:p>
        </p:txBody>
      </p:sp>
    </p:spTree>
    <p:extLst>
      <p:ext uri="{BB962C8B-B14F-4D97-AF65-F5344CB8AC3E}">
        <p14:creationId xmlns:p14="http://schemas.microsoft.com/office/powerpoint/2010/main" val="1844920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74E4C2-EFD4-40D7-9E02-F5660E9F3A58}" type="datetimeFigureOut">
              <a:rPr lang="en-GB" smtClean="0"/>
              <a:t>13/09/2018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0995B4-2E83-4CFA-9DB8-CB6CE7010941}" type="slidenum">
              <a:rPr lang="en-GB" smtClean="0"/>
              <a:t>‹#›</a:t>
            </a:fld>
            <a:endParaRPr lang="en-GB"/>
          </a:p>
        </p:txBody>
      </p:sp>
    </p:spTree>
    <p:extLst>
      <p:ext uri="{BB962C8B-B14F-4D97-AF65-F5344CB8AC3E}">
        <p14:creationId xmlns:p14="http://schemas.microsoft.com/office/powerpoint/2010/main" val="589115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74E4C2-EFD4-40D7-9E02-F5660E9F3A58}" type="datetimeFigureOut">
              <a:rPr lang="en-GB" smtClean="0"/>
              <a:t>13/09/2018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70995B4-2E83-4CFA-9DB8-CB6CE7010941}" type="slidenum">
              <a:rPr lang="en-GB" smtClean="0"/>
              <a:t>‹#›</a:t>
            </a:fld>
            <a:endParaRPr lang="en-GB"/>
          </a:p>
        </p:txBody>
      </p:sp>
    </p:spTree>
    <p:extLst>
      <p:ext uri="{BB962C8B-B14F-4D97-AF65-F5344CB8AC3E}">
        <p14:creationId xmlns:p14="http://schemas.microsoft.com/office/powerpoint/2010/main" val="3564301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74E4C2-EFD4-40D7-9E02-F5660E9F3A58}" type="datetimeFigureOut">
              <a:rPr lang="en-GB" smtClean="0"/>
              <a:t>13/09/2018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70995B4-2E83-4CFA-9DB8-CB6CE7010941}" type="slidenum">
              <a:rPr lang="en-GB" smtClean="0"/>
              <a:t>‹#›</a:t>
            </a:fld>
            <a:endParaRPr lang="en-GB"/>
          </a:p>
        </p:txBody>
      </p:sp>
    </p:spTree>
    <p:extLst>
      <p:ext uri="{BB962C8B-B14F-4D97-AF65-F5344CB8AC3E}">
        <p14:creationId xmlns:p14="http://schemas.microsoft.com/office/powerpoint/2010/main" val="3721182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774E4C2-EFD4-40D7-9E02-F5660E9F3A58}" type="datetimeFigureOut">
              <a:rPr lang="en-GB" smtClean="0"/>
              <a:t>13/09/2018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0995B4-2E83-4CFA-9DB8-CB6CE7010941}" type="slidenum">
              <a:rPr lang="en-GB" smtClean="0"/>
              <a:t>‹#›</a:t>
            </a:fld>
            <a:endParaRPr lang="en-GB"/>
          </a:p>
        </p:txBody>
      </p:sp>
    </p:spTree>
    <p:extLst>
      <p:ext uri="{BB962C8B-B14F-4D97-AF65-F5344CB8AC3E}">
        <p14:creationId xmlns:p14="http://schemas.microsoft.com/office/powerpoint/2010/main" val="2097312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774E4C2-EFD4-40D7-9E02-F5660E9F3A58}" type="datetimeFigureOut">
              <a:rPr lang="en-GB" smtClean="0"/>
              <a:t>13/09/2018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0995B4-2E83-4CFA-9DB8-CB6CE7010941}" type="slidenum">
              <a:rPr lang="en-GB" smtClean="0"/>
              <a:t>‹#›</a:t>
            </a:fld>
            <a:endParaRPr lang="en-GB"/>
          </a:p>
        </p:txBody>
      </p:sp>
    </p:spTree>
    <p:extLst>
      <p:ext uri="{BB962C8B-B14F-4D97-AF65-F5344CB8AC3E}">
        <p14:creationId xmlns:p14="http://schemas.microsoft.com/office/powerpoint/2010/main" val="20610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74E4C2-EFD4-40D7-9E02-F5660E9F3A58}" type="datetimeFigureOut">
              <a:rPr lang="en-GB" smtClean="0"/>
              <a:t>13/09/2018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0995B4-2E83-4CFA-9DB8-CB6CE7010941}" type="slidenum">
              <a:rPr lang="en-GB" smtClean="0"/>
              <a:t>‹#›</a:t>
            </a:fld>
            <a:endParaRPr lang="en-GB"/>
          </a:p>
        </p:txBody>
      </p:sp>
    </p:spTree>
    <p:extLst>
      <p:ext uri="{BB962C8B-B14F-4D97-AF65-F5344CB8AC3E}">
        <p14:creationId xmlns:p14="http://schemas.microsoft.com/office/powerpoint/2010/main" val="30454202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8" Type="http://schemas.openxmlformats.org/officeDocument/2006/relationships/hyperlink" Target="http://bmjopen.bmj.com/content/7/4/e015853" TargetMode="External"/><Relationship Id="rId3" Type="http://schemas.openxmlformats.org/officeDocument/2006/relationships/image" Target="../media/image1.png"/><Relationship Id="rId7" Type="http://schemas.openxmlformats.org/officeDocument/2006/relationships/hyperlink" Target="https://www.bma.org.uk/collective-voice/policy-and-research/education-training-and-workforce/sessional-gp-survey-2017"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bma.org.uk/collective-voice/influence/key-negotiations/training-and-workforce/urgent-prescription-for-general-practice/key-issues-survey" TargetMode="External"/><Relationship Id="rId5" Type="http://schemas.openxmlformats.org/officeDocument/2006/relationships/image" Target="../media/image3.png"/><Relationship Id="rId10" Type="http://schemas.openxmlformats.org/officeDocument/2006/relationships/hyperlink" Target="http://bmjopen.bmj.com/content/6/2/e010592" TargetMode="External"/><Relationship Id="rId4" Type="http://schemas.openxmlformats.org/officeDocument/2006/relationships/image" Target="../media/image2.png"/><Relationship Id="rId9" Type="http://schemas.openxmlformats.org/officeDocument/2006/relationships/hyperlink" Target="https://www.kingsfund.org.uk/blog/2018/08/gp-trainees-workforce-future?utm_source=The%20King's%20Fund%20newsletters%20(main%20account)&amp;utm_medium=email&amp;utm_campaign=9789914_Remail:%20Copy%20of%20NEWSL_The%20Weekly%20Update%202018-08-23&amp;utm_content=GPtraineestitle&amp;dm_i=21A8,5TTY2,FLXCJ4,MRPBA,1"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 Id="rId6" Type="http://schemas.openxmlformats.org/officeDocument/2006/relationships/image" Target="../media/image7.emf"/><Relationship Id="rId5" Type="http://schemas.openxmlformats.org/officeDocument/2006/relationships/image" Target="../media/image3.png"/><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4.jpg"/><Relationship Id="rId7"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335602" y="2551253"/>
            <a:ext cx="8256896" cy="1723549"/>
          </a:xfrm>
          <a:prstGeom prst="rect">
            <a:avLst/>
          </a:prstGeom>
          <a:noFill/>
        </p:spPr>
        <p:txBody>
          <a:bodyPr wrap="square" rtlCol="0">
            <a:spAutoFit/>
          </a:bodyPr>
          <a:lstStyle/>
          <a:p>
            <a:pPr algn="ctr"/>
            <a:endParaRPr lang="en-GB" sz="2800" dirty="0">
              <a:latin typeface="Nexa Light" panose="02000000000000000000" pitchFamily="50" charset="0"/>
              <a:ea typeface="Verdana" panose="020B0604030504040204" pitchFamily="34" charset="0"/>
              <a:cs typeface="Verdana" panose="020B0604030504040204" pitchFamily="34" charset="0"/>
            </a:endParaRPr>
          </a:p>
          <a:p>
            <a:pPr algn="ctr"/>
            <a:r>
              <a:rPr lang="en-GB" sz="2400" dirty="0">
                <a:latin typeface="Nexa Light" panose="02000000000000000000" pitchFamily="50" charset="0"/>
                <a:ea typeface="Verdana" panose="020B0604030504040204" pitchFamily="34" charset="0"/>
                <a:cs typeface="Verdana" panose="020B0604030504040204" pitchFamily="34" charset="0"/>
              </a:rPr>
              <a:t>HEE SW Pan-STP UEC Workforce Programme</a:t>
            </a:r>
          </a:p>
          <a:p>
            <a:pPr algn="ctr"/>
            <a:endParaRPr lang="en-GB" sz="2200" dirty="0">
              <a:latin typeface="Nexa Light" panose="02000000000000000000" pitchFamily="50" charset="0"/>
              <a:ea typeface="Verdana" panose="020B0604030504040204" pitchFamily="34" charset="0"/>
              <a:cs typeface="Verdana" panose="020B0604030504040204" pitchFamily="34" charset="0"/>
            </a:endParaRPr>
          </a:p>
          <a:p>
            <a:pPr algn="ctr"/>
            <a:r>
              <a:rPr lang="en-GB" sz="3200" dirty="0">
                <a:latin typeface="Nexa Light" panose="02000000000000000000" pitchFamily="50" charset="0"/>
                <a:ea typeface="Verdana" panose="020B0604030504040204" pitchFamily="34" charset="0"/>
                <a:cs typeface="Verdana" panose="020B0604030504040204" pitchFamily="34" charset="0"/>
              </a:rPr>
              <a:t>Developing Salaried Portfolio GP Roles</a:t>
            </a:r>
          </a:p>
        </p:txBody>
      </p:sp>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2" name="Rectangle 1">
            <a:extLst>
              <a:ext uri="{FF2B5EF4-FFF2-40B4-BE49-F238E27FC236}">
                <a16:creationId xmlns:a16="http://schemas.microsoft.com/office/drawing/2014/main" id="{E76DF46A-C9F1-4209-9617-F7700AE3C2D4}"/>
              </a:ext>
            </a:extLst>
          </p:cNvPr>
          <p:cNvSpPr/>
          <p:nvPr/>
        </p:nvSpPr>
        <p:spPr>
          <a:xfrm>
            <a:off x="2178050" y="4710989"/>
            <a:ext cx="4572000" cy="1846659"/>
          </a:xfrm>
          <a:prstGeom prst="rect">
            <a:avLst/>
          </a:prstGeom>
        </p:spPr>
        <p:txBody>
          <a:bodyPr>
            <a:spAutoFit/>
          </a:bodyPr>
          <a:lstStyle/>
          <a:p>
            <a:pPr algn="ctr"/>
            <a:r>
              <a:rPr lang="en-GB" dirty="0">
                <a:latin typeface="Nexa Light" panose="02000000000000000000" pitchFamily="50" charset="0"/>
                <a:ea typeface="Verdana" panose="020B0604030504040204" pitchFamily="34" charset="0"/>
                <a:cs typeface="Verdana" panose="020B0604030504040204" pitchFamily="34" charset="0"/>
              </a:rPr>
              <a:t>Dr. Justin Geddes</a:t>
            </a:r>
          </a:p>
          <a:p>
            <a:pPr algn="ctr"/>
            <a:r>
              <a:rPr lang="en-GB" dirty="0">
                <a:latin typeface="Nexa Light" panose="02000000000000000000" pitchFamily="50" charset="0"/>
                <a:ea typeface="Verdana" panose="020B0604030504040204" pitchFamily="34" charset="0"/>
                <a:cs typeface="Verdana" panose="020B0604030504040204" pitchFamily="34" charset="0"/>
              </a:rPr>
              <a:t>CEO, Devon Doctors</a:t>
            </a:r>
          </a:p>
          <a:p>
            <a:pPr algn="ctr"/>
            <a:endParaRPr lang="en-GB" sz="2400" dirty="0">
              <a:latin typeface="Nexa Light" panose="02000000000000000000" pitchFamily="50" charset="0"/>
              <a:ea typeface="Verdana" panose="020B0604030504040204" pitchFamily="34" charset="0"/>
              <a:cs typeface="Verdana" panose="020B0604030504040204" pitchFamily="34" charset="0"/>
            </a:endParaRPr>
          </a:p>
          <a:p>
            <a:pPr algn="ctr"/>
            <a:r>
              <a:rPr lang="en-GB" dirty="0">
                <a:latin typeface="Nexa Light" panose="02000000000000000000" pitchFamily="50" charset="0"/>
                <a:ea typeface="Verdana" panose="020B0604030504040204" pitchFamily="34" charset="0"/>
                <a:cs typeface="Verdana" panose="020B0604030504040204" pitchFamily="34" charset="0"/>
              </a:rPr>
              <a:t>Liz Edwards-Smith</a:t>
            </a:r>
          </a:p>
          <a:p>
            <a:pPr algn="ctr"/>
            <a:r>
              <a:rPr lang="en-GB" dirty="0">
                <a:latin typeface="Nexa Light" panose="02000000000000000000" pitchFamily="50" charset="0"/>
                <a:ea typeface="Verdana" panose="020B0604030504040204" pitchFamily="34" charset="0"/>
                <a:cs typeface="Verdana" panose="020B0604030504040204" pitchFamily="34" charset="0"/>
              </a:rPr>
              <a:t>Director of Organisational Development, Evalesco Consulting</a:t>
            </a:r>
          </a:p>
        </p:txBody>
      </p:sp>
    </p:spTree>
    <p:extLst>
      <p:ext uri="{BB962C8B-B14F-4D97-AF65-F5344CB8AC3E}">
        <p14:creationId xmlns:p14="http://schemas.microsoft.com/office/powerpoint/2010/main" val="3128251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9" name="TextBox 8">
            <a:extLst>
              <a:ext uri="{FF2B5EF4-FFF2-40B4-BE49-F238E27FC236}">
                <a16:creationId xmlns:a16="http://schemas.microsoft.com/office/drawing/2014/main" id="{3B3C2587-A445-4BAE-96FF-18A511A75F1A}"/>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Case for Change – close to home</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sp>
        <p:nvSpPr>
          <p:cNvPr id="10" name="Rectangle 9">
            <a:extLst>
              <a:ext uri="{FF2B5EF4-FFF2-40B4-BE49-F238E27FC236}">
                <a16:creationId xmlns:a16="http://schemas.microsoft.com/office/drawing/2014/main" id="{6D1E34FC-DF4E-4AC3-8E7E-2817E22375A4}"/>
              </a:ext>
            </a:extLst>
          </p:cNvPr>
          <p:cNvSpPr/>
          <p:nvPr/>
        </p:nvSpPr>
        <p:spPr>
          <a:xfrm>
            <a:off x="328107" y="2675863"/>
            <a:ext cx="8694288" cy="2031325"/>
          </a:xfrm>
          <a:prstGeom prst="rect">
            <a:avLst/>
          </a:prstGeom>
        </p:spPr>
        <p:txBody>
          <a:bodyPr wrap="square">
            <a:spAutoFit/>
          </a:bodyPr>
          <a:lstStyle/>
          <a:p>
            <a:pPr marL="171450" indent="-171450">
              <a:buFontTx/>
              <a:buChar char="-"/>
            </a:pPr>
            <a:r>
              <a:rPr lang="en-GB" dirty="0">
                <a:latin typeface="Nexa Light" panose="02000000000000000000"/>
                <a:ea typeface="Verdana" panose="020B0604030504040204" pitchFamily="34" charset="0"/>
              </a:rPr>
              <a:t>GP numbers are declining nationally (2.2% decline in FTE GPs in 2017) and locally</a:t>
            </a:r>
          </a:p>
          <a:p>
            <a:pPr marL="171450" indent="-171450">
              <a:buFontTx/>
              <a:buChar char="-"/>
            </a:pPr>
            <a:endParaRPr lang="en-GB" dirty="0">
              <a:latin typeface="Nexa Light" panose="02000000000000000000"/>
              <a:ea typeface="Verdana" panose="020B0604030504040204" pitchFamily="34" charset="0"/>
            </a:endParaRPr>
          </a:p>
          <a:p>
            <a:pPr marL="171450" indent="-171450">
              <a:buFontTx/>
              <a:buChar char="-"/>
            </a:pPr>
            <a:r>
              <a:rPr lang="en-GB" dirty="0">
                <a:latin typeface="Nexa Light" panose="02000000000000000000"/>
                <a:ea typeface="Verdana" panose="020B0604030504040204" pitchFamily="34" charset="0"/>
              </a:rPr>
              <a:t>More GPs are leaving than entering the profession</a:t>
            </a:r>
          </a:p>
          <a:p>
            <a:pPr marL="171450" indent="-171450">
              <a:buFontTx/>
              <a:buChar char="-"/>
            </a:pPr>
            <a:endParaRPr lang="en-GB" dirty="0">
              <a:latin typeface="Nexa Light" panose="02000000000000000000"/>
              <a:ea typeface="Verdana" panose="020B0604030504040204" pitchFamily="34" charset="0"/>
            </a:endParaRPr>
          </a:p>
          <a:p>
            <a:pPr marL="171450" indent="-171450">
              <a:buFontTx/>
              <a:buChar char="-"/>
            </a:pPr>
            <a:r>
              <a:rPr lang="en-GB" dirty="0">
                <a:latin typeface="Nexa Light" panose="02000000000000000000"/>
                <a:ea typeface="Verdana" panose="020B0604030504040204" pitchFamily="34" charset="0"/>
              </a:rPr>
              <a:t>20% of the GP workforce eligible to retire in the next 5 years in Devon</a:t>
            </a:r>
          </a:p>
          <a:p>
            <a:pPr marL="171450" indent="-171450">
              <a:buFontTx/>
              <a:buChar char="-"/>
            </a:pPr>
            <a:endParaRPr lang="en-GB" dirty="0">
              <a:latin typeface="Nexa Light" panose="02000000000000000000"/>
              <a:ea typeface="Verdana" panose="020B0604030504040204" pitchFamily="34" charset="0"/>
            </a:endParaRPr>
          </a:p>
          <a:p>
            <a:pPr marL="171450" indent="-171450">
              <a:buFontTx/>
              <a:buChar char="-"/>
            </a:pPr>
            <a:r>
              <a:rPr lang="en-GB" dirty="0">
                <a:latin typeface="Nexa Light" panose="02000000000000000000"/>
                <a:ea typeface="Verdana" panose="020B0604030504040204" pitchFamily="34" charset="0"/>
              </a:rPr>
              <a:t>Over 200 GPs in Somerset are 50+ - their working intentions are largely unknown</a:t>
            </a:r>
          </a:p>
        </p:txBody>
      </p:sp>
    </p:spTree>
    <p:extLst>
      <p:ext uri="{BB962C8B-B14F-4D97-AF65-F5344CB8AC3E}">
        <p14:creationId xmlns:p14="http://schemas.microsoft.com/office/powerpoint/2010/main" val="2132515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Case for Change – attitudes and intentions</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AA72D442-04F8-4A69-8B95-1C7CFE866C35}"/>
              </a:ext>
            </a:extLst>
          </p:cNvPr>
          <p:cNvSpPr/>
          <p:nvPr/>
        </p:nvSpPr>
        <p:spPr>
          <a:xfrm>
            <a:off x="328107" y="2675863"/>
            <a:ext cx="8694288" cy="2585323"/>
          </a:xfrm>
          <a:prstGeom prst="rect">
            <a:avLst/>
          </a:prstGeom>
        </p:spPr>
        <p:txBody>
          <a:bodyPr wrap="square">
            <a:spAutoFit/>
          </a:bodyPr>
          <a:lstStyle/>
          <a:p>
            <a:r>
              <a:rPr lang="en-GB" dirty="0">
                <a:latin typeface="Nexa Light" panose="02000000000000000000"/>
                <a:ea typeface="Verdana" panose="020B0604030504040204" pitchFamily="34" charset="0"/>
              </a:rPr>
              <a:t>From the University of Exeter Medical School 2016: Understanding quit decisions in primary care: a qualitative study of older GPs (50-60 </a:t>
            </a:r>
            <a:r>
              <a:rPr lang="en-GB" dirty="0" err="1">
                <a:latin typeface="Nexa Light" panose="02000000000000000000"/>
                <a:ea typeface="Verdana" panose="020B0604030504040204" pitchFamily="34" charset="0"/>
              </a:rPr>
              <a:t>yrs</a:t>
            </a:r>
            <a:r>
              <a:rPr lang="en-GB" dirty="0">
                <a:latin typeface="Nexa Light" panose="02000000000000000000"/>
                <a:ea typeface="Verdana" panose="020B0604030504040204" pitchFamily="34" charset="0"/>
              </a:rPr>
              <a:t> old)</a:t>
            </a:r>
          </a:p>
          <a:p>
            <a:pPr lvl="0"/>
            <a:endParaRPr lang="en-GB" dirty="0">
              <a:latin typeface="Nexa Light" panose="02000000000000000000"/>
              <a:ea typeface="Verdana" panose="020B0604030504040204" pitchFamily="34" charset="0"/>
            </a:endParaRPr>
          </a:p>
          <a:p>
            <a:r>
              <a:rPr lang="en-GB" dirty="0">
                <a:latin typeface="Nexa Light" panose="02000000000000000000"/>
                <a:ea typeface="Verdana" panose="020B0604030504040204" pitchFamily="34" charset="0"/>
              </a:rPr>
              <a:t>Key factors to take into account when trying to retain GPs in direct patient care include: </a:t>
            </a:r>
          </a:p>
          <a:p>
            <a:pPr lvl="0"/>
            <a:endParaRPr lang="en-GB" dirty="0">
              <a:latin typeface="Nexa Light" panose="02000000000000000000"/>
              <a:ea typeface="Verdana" panose="020B0604030504040204" pitchFamily="34" charset="0"/>
            </a:endParaRPr>
          </a:p>
          <a:p>
            <a:pPr marL="171450" indent="-171450">
              <a:buFontTx/>
              <a:buChar char="-"/>
            </a:pPr>
            <a:r>
              <a:rPr lang="en-GB" dirty="0">
                <a:latin typeface="Nexa Light" panose="02000000000000000000"/>
                <a:ea typeface="Verdana" panose="020B0604030504040204" pitchFamily="34" charset="0"/>
              </a:rPr>
              <a:t>making the GP workload more manageable</a:t>
            </a:r>
          </a:p>
          <a:p>
            <a:pPr marL="171450" indent="-171450">
              <a:buFontTx/>
              <a:buChar char="-"/>
            </a:pPr>
            <a:r>
              <a:rPr lang="en-GB" dirty="0">
                <a:latin typeface="Nexa Light" panose="02000000000000000000"/>
                <a:ea typeface="Verdana" panose="020B0604030504040204" pitchFamily="34" charset="0"/>
              </a:rPr>
              <a:t>managing change sympathetically</a:t>
            </a:r>
          </a:p>
          <a:p>
            <a:pPr marL="171450" indent="-171450">
              <a:buFontTx/>
              <a:buChar char="-"/>
            </a:pPr>
            <a:r>
              <a:rPr lang="en-GB" dirty="0">
                <a:latin typeface="Nexa Light" panose="02000000000000000000"/>
                <a:ea typeface="Verdana" panose="020B0604030504040204" pitchFamily="34" charset="0"/>
              </a:rPr>
              <a:t>paying attention to GPs’ own health</a:t>
            </a:r>
          </a:p>
          <a:p>
            <a:pPr marL="171450" indent="-171450">
              <a:buFontTx/>
              <a:buChar char="-"/>
            </a:pPr>
            <a:r>
              <a:rPr lang="en-GB" dirty="0">
                <a:latin typeface="Nexa Light" panose="02000000000000000000"/>
                <a:ea typeface="Verdana" panose="020B0604030504040204" pitchFamily="34" charset="0"/>
              </a:rPr>
              <a:t>improving confidence in the future of general practice; and improving GP morale.</a:t>
            </a:r>
          </a:p>
        </p:txBody>
      </p:sp>
    </p:spTree>
    <p:extLst>
      <p:ext uri="{BB962C8B-B14F-4D97-AF65-F5344CB8AC3E}">
        <p14:creationId xmlns:p14="http://schemas.microsoft.com/office/powerpoint/2010/main" val="1521001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Links to surveys and research papers</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a16="http://schemas.microsoft.com/office/drawing/2014/main" id="{EC5A96BB-8243-4F1A-BF4A-21956E327023}"/>
              </a:ext>
            </a:extLst>
          </p:cNvPr>
          <p:cNvSpPr/>
          <p:nvPr/>
        </p:nvSpPr>
        <p:spPr>
          <a:xfrm>
            <a:off x="557048" y="2549304"/>
            <a:ext cx="8029904" cy="3820918"/>
          </a:xfrm>
          <a:prstGeom prst="rect">
            <a:avLst/>
          </a:prstGeom>
        </p:spPr>
        <p:txBody>
          <a:bodyPr wrap="square">
            <a:spAutoFit/>
          </a:bodyPr>
          <a:lstStyle/>
          <a:p>
            <a:r>
              <a:rPr lang="en-GB" i="1" dirty="0">
                <a:hlinkClick r:id="rId6"/>
              </a:rPr>
              <a:t>British Medical Association Survey of GPs in England, ICM Unlimited, 2016</a:t>
            </a:r>
            <a:endParaRPr lang="en-GB" dirty="0"/>
          </a:p>
          <a:p>
            <a:endParaRPr lang="en-GB" i="1" dirty="0"/>
          </a:p>
          <a:p>
            <a:r>
              <a:rPr lang="en-GB" i="1" dirty="0">
                <a:hlinkClick r:id="rId7"/>
              </a:rPr>
              <a:t>British Medical Association, Sessional GP Survey, BMA, 2017</a:t>
            </a:r>
            <a:endParaRPr lang="en-GB" i="1" dirty="0"/>
          </a:p>
          <a:p>
            <a:endParaRPr lang="en-GB" i="1"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8"/>
            </a:endParaRPr>
          </a:p>
          <a:p>
            <a:r>
              <a:rPr lang="en-GB" i="1"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9"/>
              </a:rPr>
              <a:t>Kings Fund Trainee Survey, 2017</a:t>
            </a:r>
            <a:endParaRPr lang="en-GB" i="1"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8"/>
            </a:endParaRPr>
          </a:p>
          <a:p>
            <a:pPr>
              <a:lnSpc>
                <a:spcPct val="107000"/>
              </a:lnSpc>
              <a:spcAft>
                <a:spcPts val="800"/>
              </a:spcAft>
            </a:pPr>
            <a:endParaRPr lang="en-GB" i="1"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8"/>
            </a:endParaRPr>
          </a:p>
          <a:p>
            <a:pPr>
              <a:lnSpc>
                <a:spcPct val="107000"/>
              </a:lnSpc>
              <a:spcAft>
                <a:spcPts val="800"/>
              </a:spcAft>
            </a:pPr>
            <a:r>
              <a:rPr lang="en-GB" i="1"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8"/>
              </a:rPr>
              <a:t>University of Exeter Medical School: Quitting patient care and career break intentions among GPs in the South West of England: findings of a census survey of GPs, BMJ Open, 2017</a:t>
            </a:r>
            <a:endParaRPr lang="en-GB" i="1"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dirty="0">
              <a:latin typeface="Calibri" panose="020F0502020204030204" pitchFamily="34" charset="0"/>
              <a:ea typeface="Calibri" panose="020F0502020204030204" pitchFamily="34" charset="0"/>
              <a:cs typeface="Times New Roman" panose="02020603050405020304" pitchFamily="18" charset="0"/>
            </a:endParaRPr>
          </a:p>
          <a:p>
            <a:r>
              <a:rPr lang="en-GB" i="1"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10"/>
              </a:rPr>
              <a:t>University of Exeter Medical School: Understanding quit decisions in primary care: a qualitative study of older GPs, BMJ Open, 2016</a:t>
            </a:r>
            <a:endParaRPr lang="en-GB" dirty="0"/>
          </a:p>
        </p:txBody>
      </p:sp>
    </p:spTree>
    <p:extLst>
      <p:ext uri="{BB962C8B-B14F-4D97-AF65-F5344CB8AC3E}">
        <p14:creationId xmlns:p14="http://schemas.microsoft.com/office/powerpoint/2010/main" val="2500463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335602" y="2551253"/>
            <a:ext cx="8256896" cy="892552"/>
          </a:xfrm>
          <a:prstGeom prst="rect">
            <a:avLst/>
          </a:prstGeom>
          <a:noFill/>
        </p:spPr>
        <p:txBody>
          <a:bodyPr wrap="square" rtlCol="0">
            <a:spAutoFit/>
          </a:bodyPr>
          <a:lstStyle/>
          <a:p>
            <a:pPr algn="ctr"/>
            <a:endParaRPr lang="en-GB" sz="2800" dirty="0">
              <a:latin typeface="Nexa Light" panose="02000000000000000000" pitchFamily="50" charset="0"/>
              <a:ea typeface="Verdana" panose="020B0604030504040204" pitchFamily="34" charset="0"/>
              <a:cs typeface="Verdana" panose="020B0604030504040204" pitchFamily="34" charset="0"/>
            </a:endParaRPr>
          </a:p>
          <a:p>
            <a:pPr algn="ctr"/>
            <a:r>
              <a:rPr lang="en-GB" sz="2400" dirty="0">
                <a:latin typeface="Nexa Light" panose="02000000000000000000" pitchFamily="50" charset="0"/>
                <a:ea typeface="Verdana" panose="020B0604030504040204" pitchFamily="34" charset="0"/>
                <a:cs typeface="Verdana" panose="020B0604030504040204" pitchFamily="34" charset="0"/>
              </a:rPr>
              <a:t>Any questions?</a:t>
            </a:r>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Tree>
    <p:extLst>
      <p:ext uri="{BB962C8B-B14F-4D97-AF65-F5344CB8AC3E}">
        <p14:creationId xmlns:p14="http://schemas.microsoft.com/office/powerpoint/2010/main" val="331750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335602" y="2551253"/>
            <a:ext cx="8256896" cy="892552"/>
          </a:xfrm>
          <a:prstGeom prst="rect">
            <a:avLst/>
          </a:prstGeom>
          <a:noFill/>
        </p:spPr>
        <p:txBody>
          <a:bodyPr wrap="square" rtlCol="0">
            <a:spAutoFit/>
          </a:bodyPr>
          <a:lstStyle/>
          <a:p>
            <a:pPr algn="ctr"/>
            <a:endParaRPr lang="en-GB" sz="2800" dirty="0">
              <a:latin typeface="Nexa Light" panose="02000000000000000000" pitchFamily="50" charset="0"/>
              <a:ea typeface="Verdana" panose="020B0604030504040204" pitchFamily="34" charset="0"/>
              <a:cs typeface="Verdana" panose="020B0604030504040204" pitchFamily="34" charset="0"/>
            </a:endParaRPr>
          </a:p>
          <a:p>
            <a:pPr algn="ctr"/>
            <a:r>
              <a:rPr lang="en-GB" sz="2400" dirty="0">
                <a:latin typeface="Nexa Light" panose="02000000000000000000" pitchFamily="50" charset="0"/>
                <a:ea typeface="Verdana" panose="020B0604030504040204" pitchFamily="34" charset="0"/>
                <a:cs typeface="Verdana" panose="020B0604030504040204" pitchFamily="34" charset="0"/>
              </a:rPr>
              <a:t>Current state analysis and models</a:t>
            </a:r>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Tree>
    <p:extLst>
      <p:ext uri="{BB962C8B-B14F-4D97-AF65-F5344CB8AC3E}">
        <p14:creationId xmlns:p14="http://schemas.microsoft.com/office/powerpoint/2010/main" val="1611034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Current state analysis – portfolio roles</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graphicFrame>
        <p:nvGraphicFramePr>
          <p:cNvPr id="3" name="Table 2">
            <a:extLst>
              <a:ext uri="{FF2B5EF4-FFF2-40B4-BE49-F238E27FC236}">
                <a16:creationId xmlns:a16="http://schemas.microsoft.com/office/drawing/2014/main" id="{B3B1DC03-274B-4068-A9DF-D5ED401FE522}"/>
              </a:ext>
            </a:extLst>
          </p:cNvPr>
          <p:cNvGraphicFramePr>
            <a:graphicFrameLocks noGrp="1"/>
          </p:cNvGraphicFramePr>
          <p:nvPr>
            <p:extLst>
              <p:ext uri="{D42A27DB-BD31-4B8C-83A1-F6EECF244321}">
                <p14:modId xmlns:p14="http://schemas.microsoft.com/office/powerpoint/2010/main" val="3521814721"/>
              </p:ext>
            </p:extLst>
          </p:nvPr>
        </p:nvGraphicFramePr>
        <p:xfrm>
          <a:off x="502920" y="2387600"/>
          <a:ext cx="7955279" cy="3982621"/>
        </p:xfrm>
        <a:graphic>
          <a:graphicData uri="http://schemas.openxmlformats.org/drawingml/2006/table">
            <a:tbl>
              <a:tblPr firstRow="1" firstCol="1" bandRow="1">
                <a:tableStyleId>{5C22544A-7EE6-4342-B048-85BDC9FD1C3A}</a:tableStyleId>
              </a:tblPr>
              <a:tblGrid>
                <a:gridCol w="1372056">
                  <a:extLst>
                    <a:ext uri="{9D8B030D-6E8A-4147-A177-3AD203B41FA5}">
                      <a16:colId xmlns:a16="http://schemas.microsoft.com/office/drawing/2014/main" val="1783553368"/>
                    </a:ext>
                  </a:extLst>
                </a:gridCol>
                <a:gridCol w="875293">
                  <a:extLst>
                    <a:ext uri="{9D8B030D-6E8A-4147-A177-3AD203B41FA5}">
                      <a16:colId xmlns:a16="http://schemas.microsoft.com/office/drawing/2014/main" val="2472337568"/>
                    </a:ext>
                  </a:extLst>
                </a:gridCol>
                <a:gridCol w="2175878">
                  <a:extLst>
                    <a:ext uri="{9D8B030D-6E8A-4147-A177-3AD203B41FA5}">
                      <a16:colId xmlns:a16="http://schemas.microsoft.com/office/drawing/2014/main" val="3373602553"/>
                    </a:ext>
                  </a:extLst>
                </a:gridCol>
                <a:gridCol w="1426762">
                  <a:extLst>
                    <a:ext uri="{9D8B030D-6E8A-4147-A177-3AD203B41FA5}">
                      <a16:colId xmlns:a16="http://schemas.microsoft.com/office/drawing/2014/main" val="2570710470"/>
                    </a:ext>
                  </a:extLst>
                </a:gridCol>
                <a:gridCol w="1060586">
                  <a:extLst>
                    <a:ext uri="{9D8B030D-6E8A-4147-A177-3AD203B41FA5}">
                      <a16:colId xmlns:a16="http://schemas.microsoft.com/office/drawing/2014/main" val="3172346203"/>
                    </a:ext>
                  </a:extLst>
                </a:gridCol>
                <a:gridCol w="1044704">
                  <a:extLst>
                    <a:ext uri="{9D8B030D-6E8A-4147-A177-3AD203B41FA5}">
                      <a16:colId xmlns:a16="http://schemas.microsoft.com/office/drawing/2014/main" val="1245700396"/>
                    </a:ext>
                  </a:extLst>
                </a:gridCol>
              </a:tblGrid>
              <a:tr h="662118">
                <a:tc>
                  <a:txBody>
                    <a:bodyPr/>
                    <a:lstStyle/>
                    <a:p>
                      <a:pPr>
                        <a:lnSpc>
                          <a:spcPct val="107000"/>
                        </a:lnSpc>
                        <a:spcAft>
                          <a:spcPts val="0"/>
                        </a:spcAft>
                      </a:pPr>
                      <a:r>
                        <a:rPr lang="en-GB" sz="1100">
                          <a:effectLst/>
                        </a:rPr>
                        <a:t>Area</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100">
                          <a:effectLst/>
                        </a:rPr>
                        <a:t># sessions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100">
                          <a:effectLst/>
                        </a:rPr>
                        <a:t>Healthcare settings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100">
                          <a:effectLst/>
                        </a:rPr>
                        <a:t>Education Element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100">
                          <a:effectLst/>
                        </a:rPr>
                        <a:t>Salary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100">
                          <a:effectLst/>
                        </a:rPr>
                        <a:t># Take-up (at time of research)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1808745"/>
                  </a:ext>
                </a:extLst>
              </a:tr>
              <a:tr h="662118">
                <a:tc>
                  <a:txBody>
                    <a:bodyPr/>
                    <a:lstStyle/>
                    <a:p>
                      <a:pPr>
                        <a:lnSpc>
                          <a:spcPct val="107000"/>
                        </a:lnSpc>
                        <a:spcAft>
                          <a:spcPts val="0"/>
                        </a:spcAft>
                      </a:pPr>
                      <a:r>
                        <a:rPr lang="en-GB" sz="1100">
                          <a:effectLst/>
                        </a:rPr>
                        <a:t>West Midlands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10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GP Practice</a:t>
                      </a:r>
                    </a:p>
                    <a:p>
                      <a:pPr>
                        <a:lnSpc>
                          <a:spcPct val="107000"/>
                        </a:lnSpc>
                        <a:spcAft>
                          <a:spcPts val="0"/>
                        </a:spcAft>
                      </a:pPr>
                      <a:r>
                        <a:rPr lang="en-GB" sz="1100">
                          <a:effectLst/>
                        </a:rPr>
                        <a:t>Acute Trust</a:t>
                      </a:r>
                    </a:p>
                    <a:p>
                      <a:pPr>
                        <a:lnSpc>
                          <a:spcPct val="107000"/>
                        </a:lnSpc>
                        <a:spcAft>
                          <a:spcPts val="0"/>
                        </a:spcAft>
                      </a:pPr>
                      <a:r>
                        <a:rPr lang="en-GB" sz="1100">
                          <a:effectLst/>
                        </a:rPr>
                        <a:t>Ambulance Service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Post-Grad Cert Urgent &amp; Acute Care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£75,249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77632301"/>
                  </a:ext>
                </a:extLst>
              </a:tr>
              <a:tr h="1334149">
                <a:tc>
                  <a:txBody>
                    <a:bodyPr/>
                    <a:lstStyle/>
                    <a:p>
                      <a:pPr>
                        <a:lnSpc>
                          <a:spcPct val="107000"/>
                        </a:lnSpc>
                        <a:spcAft>
                          <a:spcPts val="0"/>
                        </a:spcAft>
                      </a:pPr>
                      <a:r>
                        <a:rPr lang="en-GB" sz="1100">
                          <a:effectLst/>
                        </a:rPr>
                        <a:t>London/South East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10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GP Practice</a:t>
                      </a:r>
                    </a:p>
                    <a:p>
                      <a:pPr>
                        <a:lnSpc>
                          <a:spcPct val="107000"/>
                        </a:lnSpc>
                        <a:spcAft>
                          <a:spcPts val="0"/>
                        </a:spcAft>
                      </a:pPr>
                      <a:r>
                        <a:rPr lang="en-GB" sz="1100">
                          <a:effectLst/>
                        </a:rPr>
                        <a:t>Acute Trust</a:t>
                      </a:r>
                    </a:p>
                    <a:p>
                      <a:pPr>
                        <a:lnSpc>
                          <a:spcPct val="107000"/>
                        </a:lnSpc>
                        <a:spcAft>
                          <a:spcPts val="0"/>
                        </a:spcAft>
                      </a:pPr>
                      <a:r>
                        <a:rPr lang="en-GB" sz="1100">
                          <a:effectLst/>
                        </a:rPr>
                        <a:t>Urgent Care Centre</a:t>
                      </a:r>
                    </a:p>
                    <a:p>
                      <a:pPr>
                        <a:lnSpc>
                          <a:spcPct val="107000"/>
                        </a:lnSpc>
                        <a:spcAft>
                          <a:spcPts val="0"/>
                        </a:spcAft>
                      </a:pPr>
                      <a:r>
                        <a:rPr lang="en-GB" sz="1100">
                          <a:effectLst/>
                        </a:rPr>
                        <a:t>Ambulance Service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Post-Grad Cert Urgent &amp; Acute Care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Unknown</a:t>
                      </a:r>
                    </a:p>
                    <a:p>
                      <a:pPr>
                        <a:lnSpc>
                          <a:spcPct val="107000"/>
                        </a:lnSpc>
                        <a:spcAft>
                          <a:spcPts val="0"/>
                        </a:spcAft>
                      </a:pPr>
                      <a:r>
                        <a:rPr lang="en-GB" sz="1100">
                          <a:effectLst/>
                        </a:rPr>
                        <a:t>(part of salary and education funded by HEE)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63114772"/>
                  </a:ext>
                </a:extLst>
              </a:tr>
              <a:tr h="662118">
                <a:tc>
                  <a:txBody>
                    <a:bodyPr/>
                    <a:lstStyle/>
                    <a:p>
                      <a:pPr>
                        <a:lnSpc>
                          <a:spcPct val="107000"/>
                        </a:lnSpc>
                        <a:spcAft>
                          <a:spcPts val="0"/>
                        </a:spcAft>
                      </a:pPr>
                      <a:r>
                        <a:rPr lang="en-GB" sz="1100">
                          <a:effectLst/>
                        </a:rPr>
                        <a:t>East Midlands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GP Practice</a:t>
                      </a:r>
                    </a:p>
                    <a:p>
                      <a:pPr>
                        <a:lnSpc>
                          <a:spcPct val="107000"/>
                        </a:lnSpc>
                        <a:spcAft>
                          <a:spcPts val="0"/>
                        </a:spcAft>
                      </a:pPr>
                      <a:r>
                        <a:rPr lang="en-GB" sz="1100">
                          <a:effectLst/>
                        </a:rPr>
                        <a:t>Acute Trust – Emergency Medicine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No</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Unknown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00214270"/>
                  </a:ext>
                </a:extLst>
              </a:tr>
              <a:tr h="662118">
                <a:tc>
                  <a:txBody>
                    <a:bodyPr/>
                    <a:lstStyle/>
                    <a:p>
                      <a:pPr>
                        <a:lnSpc>
                          <a:spcPct val="107000"/>
                        </a:lnSpc>
                        <a:spcAft>
                          <a:spcPts val="0"/>
                        </a:spcAft>
                      </a:pPr>
                      <a:r>
                        <a:rPr lang="en-GB" sz="1100">
                          <a:effectLst/>
                        </a:rPr>
                        <a:t>Bedfordshire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10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GP Practice</a:t>
                      </a:r>
                    </a:p>
                    <a:p>
                      <a:pPr>
                        <a:lnSpc>
                          <a:spcPct val="107000"/>
                        </a:lnSpc>
                        <a:spcAft>
                          <a:spcPts val="0"/>
                        </a:spcAft>
                      </a:pPr>
                      <a:r>
                        <a:rPr lang="en-GB" sz="1100">
                          <a:effectLst/>
                        </a:rPr>
                        <a:t>Secondary or Community Care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Yes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£76,500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29626441"/>
                  </a:ext>
                </a:extLst>
              </a:tr>
            </a:tbl>
          </a:graphicData>
        </a:graphic>
      </p:graphicFrame>
      <p:sp>
        <p:nvSpPr>
          <p:cNvPr id="4" name="TextBox 3">
            <a:extLst>
              <a:ext uri="{FF2B5EF4-FFF2-40B4-BE49-F238E27FC236}">
                <a16:creationId xmlns:a16="http://schemas.microsoft.com/office/drawing/2014/main" id="{C7B65F53-872D-4A47-B080-2DDFA0126689}"/>
              </a:ext>
            </a:extLst>
          </p:cNvPr>
          <p:cNvSpPr txBox="1"/>
          <p:nvPr/>
        </p:nvSpPr>
        <p:spPr>
          <a:xfrm>
            <a:off x="445770" y="6419850"/>
            <a:ext cx="6316980" cy="369332"/>
          </a:xfrm>
          <a:prstGeom prst="rect">
            <a:avLst/>
          </a:prstGeom>
          <a:noFill/>
        </p:spPr>
        <p:txBody>
          <a:bodyPr wrap="square" rtlCol="0">
            <a:spAutoFit/>
          </a:bodyPr>
          <a:lstStyle/>
          <a:p>
            <a:r>
              <a:rPr lang="en-GB" dirty="0"/>
              <a:t>All fixed term posts for 12 months</a:t>
            </a:r>
          </a:p>
        </p:txBody>
      </p:sp>
    </p:spTree>
    <p:extLst>
      <p:ext uri="{BB962C8B-B14F-4D97-AF65-F5344CB8AC3E}">
        <p14:creationId xmlns:p14="http://schemas.microsoft.com/office/powerpoint/2010/main" val="1124218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584775"/>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Current state analysis – lessons learned</a:t>
            </a:r>
          </a:p>
        </p:txBody>
      </p:sp>
      <p:sp>
        <p:nvSpPr>
          <p:cNvPr id="9" name="Rectangle 8">
            <a:extLst>
              <a:ext uri="{FF2B5EF4-FFF2-40B4-BE49-F238E27FC236}">
                <a16:creationId xmlns:a16="http://schemas.microsoft.com/office/drawing/2014/main" id="{E09EAE5A-8EA8-4D2A-BBA8-A768F47438EA}"/>
              </a:ext>
            </a:extLst>
          </p:cNvPr>
          <p:cNvSpPr/>
          <p:nvPr/>
        </p:nvSpPr>
        <p:spPr>
          <a:xfrm>
            <a:off x="328107" y="2675863"/>
            <a:ext cx="8694288" cy="2862322"/>
          </a:xfrm>
          <a:prstGeom prst="rect">
            <a:avLst/>
          </a:prstGeom>
        </p:spPr>
        <p:txBody>
          <a:bodyPr wrap="square">
            <a:spAutoFit/>
          </a:bodyPr>
          <a:lstStyle/>
          <a:p>
            <a:pPr marL="171450" indent="-171450">
              <a:spcAft>
                <a:spcPts val="0"/>
              </a:spcAft>
              <a:buFontTx/>
              <a:buChar char="-"/>
            </a:pPr>
            <a:r>
              <a:rPr lang="en-GB" dirty="0">
                <a:latin typeface="Nexa Light" panose="02000000000000000000"/>
                <a:ea typeface="Verdana" panose="020B0604030504040204" pitchFamily="34" charset="0"/>
              </a:rPr>
              <a:t>Role definition – clarity on the remit and level/grade of the role within each healthcare setting</a:t>
            </a:r>
          </a:p>
          <a:p>
            <a:pPr marL="171450" indent="-171450">
              <a:spcAft>
                <a:spcPts val="0"/>
              </a:spcAft>
              <a:buFontTx/>
              <a:buChar char="-"/>
            </a:pPr>
            <a:endParaRPr lang="en-GB" dirty="0">
              <a:latin typeface="Nexa Light" panose="02000000000000000000"/>
              <a:ea typeface="Verdana" panose="020B0604030504040204" pitchFamily="34" charset="0"/>
            </a:endParaRPr>
          </a:p>
          <a:p>
            <a:pPr marL="171450" indent="-171450">
              <a:spcAft>
                <a:spcPts val="0"/>
              </a:spcAft>
              <a:buFontTx/>
              <a:buChar char="-"/>
            </a:pPr>
            <a:r>
              <a:rPr lang="en-GB" dirty="0">
                <a:latin typeface="Nexa Light" panose="02000000000000000000"/>
                <a:ea typeface="Verdana" panose="020B0604030504040204" pitchFamily="34" charset="0"/>
              </a:rPr>
              <a:t>Employment model – early agreement on salary and how cross-charging for clinical time will work; prime employer model with honorary contracts including indemnity cover within secondary care setting</a:t>
            </a:r>
          </a:p>
          <a:p>
            <a:pPr marL="171450" indent="-171450">
              <a:spcAft>
                <a:spcPts val="0"/>
              </a:spcAft>
              <a:buFontTx/>
              <a:buChar char="-"/>
            </a:pPr>
            <a:endParaRPr lang="en-GB" dirty="0">
              <a:latin typeface="Nexa Light" panose="02000000000000000000"/>
              <a:ea typeface="Verdana" panose="020B0604030504040204" pitchFamily="34" charset="0"/>
            </a:endParaRPr>
          </a:p>
          <a:p>
            <a:pPr marL="171450" indent="-171450">
              <a:spcAft>
                <a:spcPts val="0"/>
              </a:spcAft>
              <a:buFontTx/>
              <a:buChar char="-"/>
            </a:pPr>
            <a:r>
              <a:rPr lang="en-GB" dirty="0">
                <a:latin typeface="Nexa Light" panose="02000000000000000000"/>
                <a:ea typeface="Verdana" panose="020B0604030504040204" pitchFamily="34" charset="0"/>
              </a:rPr>
              <a:t>Communication – promote a wide understanding of the role within the settings the GP will work in; make clear the benefits of working with a colleague who is sighted on patient pathways across health care settings </a:t>
            </a:r>
          </a:p>
        </p:txBody>
      </p:sp>
    </p:spTree>
    <p:extLst>
      <p:ext uri="{BB962C8B-B14F-4D97-AF65-F5344CB8AC3E}">
        <p14:creationId xmlns:p14="http://schemas.microsoft.com/office/powerpoint/2010/main" val="655652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584775"/>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Current state analysis – lessons learned</a:t>
            </a:r>
          </a:p>
        </p:txBody>
      </p:sp>
      <p:sp>
        <p:nvSpPr>
          <p:cNvPr id="9" name="Rectangle 8">
            <a:extLst>
              <a:ext uri="{FF2B5EF4-FFF2-40B4-BE49-F238E27FC236}">
                <a16:creationId xmlns:a16="http://schemas.microsoft.com/office/drawing/2014/main" id="{E09EAE5A-8EA8-4D2A-BBA8-A768F47438EA}"/>
              </a:ext>
            </a:extLst>
          </p:cNvPr>
          <p:cNvSpPr/>
          <p:nvPr/>
        </p:nvSpPr>
        <p:spPr>
          <a:xfrm>
            <a:off x="328107" y="2675863"/>
            <a:ext cx="8694288" cy="2031325"/>
          </a:xfrm>
          <a:prstGeom prst="rect">
            <a:avLst/>
          </a:prstGeom>
        </p:spPr>
        <p:txBody>
          <a:bodyPr wrap="square">
            <a:spAutoFit/>
          </a:bodyPr>
          <a:lstStyle/>
          <a:p>
            <a:pPr marL="171450" indent="-171450">
              <a:spcAft>
                <a:spcPts val="0"/>
              </a:spcAft>
              <a:buFontTx/>
              <a:buChar char="-"/>
            </a:pPr>
            <a:r>
              <a:rPr lang="en-GB" dirty="0">
                <a:latin typeface="Nexa Light" panose="02000000000000000000"/>
                <a:ea typeface="Verdana" panose="020B0604030504040204" pitchFamily="34" charset="0"/>
              </a:rPr>
              <a:t>Clinical supervision – acknowledgement that this will be necessary for GPs working within secondary care; early agreement as to how this will be provided and funded</a:t>
            </a:r>
          </a:p>
          <a:p>
            <a:pPr marL="171450" indent="-171450">
              <a:spcAft>
                <a:spcPts val="0"/>
              </a:spcAft>
              <a:buFontTx/>
              <a:buChar char="-"/>
            </a:pPr>
            <a:endParaRPr lang="en-GB" dirty="0">
              <a:latin typeface="Nexa Light" panose="02000000000000000000"/>
              <a:ea typeface="Verdana" panose="020B0604030504040204" pitchFamily="34" charset="0"/>
            </a:endParaRPr>
          </a:p>
          <a:p>
            <a:pPr marL="171450" indent="-171450">
              <a:spcAft>
                <a:spcPts val="0"/>
              </a:spcAft>
              <a:buFontTx/>
              <a:buChar char="-"/>
            </a:pPr>
            <a:r>
              <a:rPr lang="en-GB" dirty="0">
                <a:latin typeface="Nexa Light" panose="02000000000000000000"/>
                <a:ea typeface="Verdana" panose="020B0604030504040204" pitchFamily="34" charset="0"/>
              </a:rPr>
              <a:t>Education – provision of funded post-graduate education aligned to clinical interest</a:t>
            </a:r>
          </a:p>
          <a:p>
            <a:pPr marL="171450" indent="-171450">
              <a:spcAft>
                <a:spcPts val="0"/>
              </a:spcAft>
              <a:buFontTx/>
              <a:buChar char="-"/>
            </a:pPr>
            <a:endParaRPr lang="en-GB" dirty="0">
              <a:latin typeface="Nexa Light" panose="02000000000000000000"/>
              <a:ea typeface="Verdana" panose="020B0604030504040204" pitchFamily="34" charset="0"/>
            </a:endParaRPr>
          </a:p>
          <a:p>
            <a:pPr marL="171450" indent="-171450">
              <a:buFontTx/>
              <a:buChar char="-"/>
            </a:pPr>
            <a:r>
              <a:rPr lang="en-GB" dirty="0">
                <a:latin typeface="Nexa Light" panose="02000000000000000000"/>
                <a:ea typeface="Verdana" panose="020B0604030504040204" pitchFamily="34" charset="0"/>
              </a:rPr>
              <a:t>Reflection/Wellbeing/emotional support – build in time for reflection and peer support; use of action learning sets to work through challenges</a:t>
            </a:r>
          </a:p>
        </p:txBody>
      </p:sp>
    </p:spTree>
    <p:extLst>
      <p:ext uri="{BB962C8B-B14F-4D97-AF65-F5344CB8AC3E}">
        <p14:creationId xmlns:p14="http://schemas.microsoft.com/office/powerpoint/2010/main" val="3007770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335602" y="2551253"/>
            <a:ext cx="8256896" cy="892552"/>
          </a:xfrm>
          <a:prstGeom prst="rect">
            <a:avLst/>
          </a:prstGeom>
          <a:noFill/>
        </p:spPr>
        <p:txBody>
          <a:bodyPr wrap="square" rtlCol="0">
            <a:spAutoFit/>
          </a:bodyPr>
          <a:lstStyle/>
          <a:p>
            <a:pPr algn="ctr"/>
            <a:endParaRPr lang="en-GB" sz="2800" dirty="0">
              <a:latin typeface="Nexa Light" panose="02000000000000000000" pitchFamily="50" charset="0"/>
              <a:ea typeface="Verdana" panose="020B0604030504040204" pitchFamily="34" charset="0"/>
              <a:cs typeface="Verdana" panose="020B0604030504040204" pitchFamily="34" charset="0"/>
            </a:endParaRPr>
          </a:p>
          <a:p>
            <a:pPr algn="ctr"/>
            <a:r>
              <a:rPr lang="en-GB" sz="2400" dirty="0">
                <a:latin typeface="Nexa Light" panose="02000000000000000000" pitchFamily="50" charset="0"/>
                <a:ea typeface="Verdana" panose="020B0604030504040204" pitchFamily="34" charset="0"/>
                <a:cs typeface="Verdana" panose="020B0604030504040204" pitchFamily="34" charset="0"/>
              </a:rPr>
              <a:t>Early design and test of role</a:t>
            </a:r>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Tree>
    <p:extLst>
      <p:ext uri="{BB962C8B-B14F-4D97-AF65-F5344CB8AC3E}">
        <p14:creationId xmlns:p14="http://schemas.microsoft.com/office/powerpoint/2010/main" val="2141580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Early design and test of role</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AA72D442-04F8-4A69-8B95-1C7CFE866C35}"/>
              </a:ext>
            </a:extLst>
          </p:cNvPr>
          <p:cNvSpPr/>
          <p:nvPr/>
        </p:nvSpPr>
        <p:spPr>
          <a:xfrm>
            <a:off x="328107" y="2675863"/>
            <a:ext cx="8694288" cy="3693319"/>
          </a:xfrm>
          <a:prstGeom prst="rect">
            <a:avLst/>
          </a:prstGeom>
        </p:spPr>
        <p:txBody>
          <a:bodyPr wrap="square">
            <a:spAutoFit/>
          </a:bodyPr>
          <a:lstStyle/>
          <a:p>
            <a:pPr marL="171450" indent="-171450">
              <a:buFontTx/>
              <a:buChar char="-"/>
            </a:pPr>
            <a:r>
              <a:rPr lang="en-GB" dirty="0">
                <a:latin typeface="Nexa Light" panose="02000000000000000000"/>
                <a:ea typeface="Verdana" panose="020B0604030504040204" pitchFamily="34" charset="0"/>
              </a:rPr>
              <a:t>Simple demand data analysis showed IUCS key patient cohorts to be paediatrics and frail elderly</a:t>
            </a:r>
          </a:p>
          <a:p>
            <a:pPr marL="171450" indent="-171450">
              <a:buFontTx/>
              <a:buChar char="-"/>
            </a:pPr>
            <a:endParaRPr lang="en-GB" dirty="0">
              <a:latin typeface="Nexa Light" panose="02000000000000000000"/>
              <a:ea typeface="Verdana" panose="020B0604030504040204" pitchFamily="34" charset="0"/>
            </a:endParaRPr>
          </a:p>
          <a:p>
            <a:pPr marL="171450" indent="-171450">
              <a:buFontTx/>
              <a:buChar char="-"/>
            </a:pPr>
            <a:r>
              <a:rPr lang="en-GB" dirty="0">
                <a:latin typeface="Nexa Light" panose="02000000000000000000"/>
                <a:ea typeface="Verdana" panose="020B0604030504040204" pitchFamily="34" charset="0"/>
              </a:rPr>
              <a:t>Early design of role to include 3 healthcare settings</a:t>
            </a:r>
          </a:p>
          <a:p>
            <a:pPr marL="628650" lvl="1" indent="-171450">
              <a:buFontTx/>
              <a:buChar char="-"/>
            </a:pPr>
            <a:r>
              <a:rPr lang="en-GB" dirty="0">
                <a:latin typeface="Nexa Light" panose="02000000000000000000"/>
                <a:ea typeface="Verdana" panose="020B0604030504040204" pitchFamily="34" charset="0"/>
              </a:rPr>
              <a:t>IUCS</a:t>
            </a:r>
          </a:p>
          <a:p>
            <a:pPr marL="628650" lvl="1" indent="-171450">
              <a:buFontTx/>
              <a:buChar char="-"/>
            </a:pPr>
            <a:r>
              <a:rPr lang="en-GB" dirty="0">
                <a:latin typeface="Nexa Light" panose="02000000000000000000"/>
                <a:ea typeface="Verdana" panose="020B0604030504040204" pitchFamily="34" charset="0"/>
              </a:rPr>
              <a:t>In Hours GP Surgery</a:t>
            </a:r>
          </a:p>
          <a:p>
            <a:pPr marL="628650" lvl="1" indent="-171450">
              <a:buFontTx/>
              <a:buChar char="-"/>
            </a:pPr>
            <a:r>
              <a:rPr lang="en-GB" dirty="0">
                <a:latin typeface="Nexa Light" panose="02000000000000000000"/>
                <a:ea typeface="Verdana" panose="020B0604030504040204" pitchFamily="34" charset="0"/>
              </a:rPr>
              <a:t>Acute Trust (Paediatrics, Frailty or ED)</a:t>
            </a:r>
          </a:p>
          <a:p>
            <a:pPr marL="628650" lvl="1" indent="-171450">
              <a:buFontTx/>
              <a:buChar char="-"/>
            </a:pPr>
            <a:endParaRPr lang="en-GB" dirty="0">
              <a:latin typeface="Nexa Light" panose="02000000000000000000"/>
              <a:ea typeface="Verdana" panose="020B0604030504040204" pitchFamily="34" charset="0"/>
            </a:endParaRPr>
          </a:p>
          <a:p>
            <a:pPr marL="171450" indent="-171450">
              <a:buFontTx/>
              <a:buChar char="-"/>
            </a:pPr>
            <a:r>
              <a:rPr lang="en-GB" dirty="0">
                <a:latin typeface="Nexa Light" panose="02000000000000000000"/>
                <a:ea typeface="Verdana" panose="020B0604030504040204" pitchFamily="34" charset="0"/>
              </a:rPr>
              <a:t>Early engagement with Royal Devon and Exeter to test idea in principle</a:t>
            </a:r>
          </a:p>
          <a:p>
            <a:pPr marL="628650" lvl="1" indent="-171450">
              <a:buFontTx/>
              <a:buChar char="-"/>
            </a:pPr>
            <a:r>
              <a:rPr lang="en-GB" dirty="0">
                <a:latin typeface="Nexa Light" panose="02000000000000000000"/>
                <a:ea typeface="Verdana" panose="020B0604030504040204" pitchFamily="34" charset="0"/>
              </a:rPr>
              <a:t>Medical Director</a:t>
            </a:r>
          </a:p>
          <a:p>
            <a:pPr marL="628650" lvl="1" indent="-171450">
              <a:buFontTx/>
              <a:buChar char="-"/>
            </a:pPr>
            <a:r>
              <a:rPr lang="en-GB" dirty="0">
                <a:latin typeface="Nexa Light" panose="02000000000000000000"/>
                <a:ea typeface="Verdana" panose="020B0604030504040204" pitchFamily="34" charset="0"/>
              </a:rPr>
              <a:t>Paediatrician (Associate Medical Director)</a:t>
            </a:r>
          </a:p>
          <a:p>
            <a:pPr marL="628650" lvl="1" indent="-171450">
              <a:buFontTx/>
              <a:buChar char="-"/>
            </a:pPr>
            <a:r>
              <a:rPr lang="en-GB" dirty="0">
                <a:latin typeface="Nexa Light" panose="02000000000000000000"/>
                <a:ea typeface="Verdana" panose="020B0604030504040204" pitchFamily="34" charset="0"/>
              </a:rPr>
              <a:t>Consultant Physician (Deputy Medical Director)</a:t>
            </a:r>
          </a:p>
          <a:p>
            <a:pPr marL="628650" lvl="1" indent="-171450">
              <a:buFontTx/>
              <a:buChar char="-"/>
            </a:pPr>
            <a:r>
              <a:rPr lang="en-GB" dirty="0">
                <a:latin typeface="Nexa Light" panose="02000000000000000000"/>
                <a:ea typeface="Verdana" panose="020B0604030504040204" pitchFamily="34" charset="0"/>
              </a:rPr>
              <a:t>Senior HR Manager</a:t>
            </a:r>
          </a:p>
        </p:txBody>
      </p:sp>
      <p:sp>
        <p:nvSpPr>
          <p:cNvPr id="9" name="TextBox 8">
            <a:extLst>
              <a:ext uri="{FF2B5EF4-FFF2-40B4-BE49-F238E27FC236}">
                <a16:creationId xmlns:a16="http://schemas.microsoft.com/office/drawing/2014/main" id="{56DEAA91-5C28-46F7-A7DF-0AA3B5550447}"/>
              </a:ext>
            </a:extLst>
          </p:cNvPr>
          <p:cNvSpPr txBox="1"/>
          <p:nvPr/>
        </p:nvSpPr>
        <p:spPr>
          <a:xfrm>
            <a:off x="179638" y="6370222"/>
            <a:ext cx="8964362" cy="369332"/>
          </a:xfrm>
          <a:prstGeom prst="rect">
            <a:avLst/>
          </a:prstGeom>
          <a:noFill/>
        </p:spPr>
        <p:txBody>
          <a:bodyPr wrap="square" rtlCol="0">
            <a:spAutoFit/>
          </a:bodyPr>
          <a:lstStyle/>
          <a:p>
            <a:r>
              <a:rPr lang="en-GB" dirty="0"/>
              <a:t>* Also engaged UHP NHS Trust – they are using outputs from this project to mirror approach.</a:t>
            </a:r>
          </a:p>
        </p:txBody>
      </p:sp>
    </p:spTree>
    <p:extLst>
      <p:ext uri="{BB962C8B-B14F-4D97-AF65-F5344CB8AC3E}">
        <p14:creationId xmlns:p14="http://schemas.microsoft.com/office/powerpoint/2010/main" val="3308226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335602" y="2551253"/>
            <a:ext cx="8256896" cy="892552"/>
          </a:xfrm>
          <a:prstGeom prst="rect">
            <a:avLst/>
          </a:prstGeom>
          <a:noFill/>
        </p:spPr>
        <p:txBody>
          <a:bodyPr wrap="square" rtlCol="0">
            <a:spAutoFit/>
          </a:bodyPr>
          <a:lstStyle/>
          <a:p>
            <a:pPr algn="ctr"/>
            <a:endParaRPr lang="en-GB" sz="2800" dirty="0">
              <a:latin typeface="Nexa Light" panose="02000000000000000000" pitchFamily="50" charset="0"/>
              <a:ea typeface="Verdana" panose="020B0604030504040204" pitchFamily="34" charset="0"/>
              <a:cs typeface="Verdana" panose="020B0604030504040204" pitchFamily="34" charset="0"/>
            </a:endParaRPr>
          </a:p>
          <a:p>
            <a:pPr algn="ctr"/>
            <a:r>
              <a:rPr lang="en-GB" sz="2400" dirty="0">
                <a:latin typeface="Nexa Light" panose="02000000000000000000" pitchFamily="50" charset="0"/>
                <a:ea typeface="Verdana" panose="020B0604030504040204" pitchFamily="34" charset="0"/>
                <a:cs typeface="Verdana" panose="020B0604030504040204" pitchFamily="34" charset="0"/>
              </a:rPr>
              <a:t>Background to Project and Case for Change</a:t>
            </a:r>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Tree>
    <p:extLst>
      <p:ext uri="{BB962C8B-B14F-4D97-AF65-F5344CB8AC3E}">
        <p14:creationId xmlns:p14="http://schemas.microsoft.com/office/powerpoint/2010/main" val="1466382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584775"/>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VTS Focus Group - Exeter</a:t>
            </a:r>
          </a:p>
        </p:txBody>
      </p:sp>
      <p:sp>
        <p:nvSpPr>
          <p:cNvPr id="2" name="Rectangle 1">
            <a:extLst>
              <a:ext uri="{FF2B5EF4-FFF2-40B4-BE49-F238E27FC236}">
                <a16:creationId xmlns:a16="http://schemas.microsoft.com/office/drawing/2014/main" id="{AA72D442-04F8-4A69-8B95-1C7CFE866C35}"/>
              </a:ext>
            </a:extLst>
          </p:cNvPr>
          <p:cNvSpPr/>
          <p:nvPr/>
        </p:nvSpPr>
        <p:spPr>
          <a:xfrm>
            <a:off x="328107" y="2385193"/>
            <a:ext cx="8694288" cy="4233595"/>
          </a:xfrm>
          <a:prstGeom prst="rect">
            <a:avLst/>
          </a:prstGeom>
        </p:spPr>
        <p:txBody>
          <a:bodyPr wrap="square">
            <a:spAutoFit/>
          </a:bodyPr>
          <a:lstStyle/>
          <a:p>
            <a:pPr>
              <a:lnSpc>
                <a:spcPct val="107000"/>
              </a:lnSpc>
              <a:spcAft>
                <a:spcPts val="800"/>
              </a:spcAft>
            </a:pPr>
            <a:r>
              <a:rPr lang="en-GB" dirty="0">
                <a:latin typeface="Nexa Light" panose="02000000000000000000"/>
                <a:ea typeface="Verdana" panose="020B0604030504040204" pitchFamily="34" charset="0"/>
              </a:rPr>
              <a:t>The focus group explored factors that make portfolio working attractive with common themes emerging across the group:</a:t>
            </a:r>
          </a:p>
          <a:p>
            <a:pPr>
              <a:lnSpc>
                <a:spcPct val="107000"/>
              </a:lnSpc>
              <a:spcAft>
                <a:spcPts val="800"/>
              </a:spcAft>
            </a:pPr>
            <a:endParaRPr lang="en-GB" dirty="0">
              <a:latin typeface="Nexa Light" panose="02000000000000000000"/>
              <a:ea typeface="Verdana" panose="020B0604030504040204" pitchFamily="34" charset="0"/>
            </a:endParaRPr>
          </a:p>
          <a:p>
            <a:pPr marL="628650" lvl="1" indent="-171450">
              <a:spcAft>
                <a:spcPts val="0"/>
              </a:spcAft>
              <a:buFontTx/>
              <a:buChar char="-"/>
            </a:pPr>
            <a:r>
              <a:rPr lang="en-GB" dirty="0">
                <a:latin typeface="Nexa Light" panose="02000000000000000000"/>
                <a:ea typeface="Verdana" panose="020B0604030504040204" pitchFamily="34" charset="0"/>
              </a:rPr>
              <a:t>Flexibility of sessions (not one group member expected to work full time hours)</a:t>
            </a:r>
          </a:p>
          <a:p>
            <a:pPr marL="628650" lvl="1" indent="-171450">
              <a:buFontTx/>
              <a:buChar char="-"/>
            </a:pPr>
            <a:r>
              <a:rPr lang="en-GB" dirty="0">
                <a:latin typeface="Nexa Light" panose="02000000000000000000"/>
                <a:ea typeface="Verdana" panose="020B0604030504040204" pitchFamily="34" charset="0"/>
              </a:rPr>
              <a:t>Variety of work and opportunity</a:t>
            </a:r>
          </a:p>
          <a:p>
            <a:pPr marL="628650" lvl="1" indent="-171450">
              <a:spcAft>
                <a:spcPts val="0"/>
              </a:spcAft>
              <a:buFontTx/>
              <a:buChar char="-"/>
            </a:pPr>
            <a:r>
              <a:rPr lang="en-GB" dirty="0">
                <a:latin typeface="Nexa Light" panose="02000000000000000000"/>
                <a:ea typeface="Verdana" panose="020B0604030504040204" pitchFamily="34" charset="0"/>
              </a:rPr>
              <a:t>Choice of where and how to work as a GP (in-hours General Practice, out of hours, expedition doctor, prison doctor, acute setting)</a:t>
            </a:r>
          </a:p>
          <a:p>
            <a:pPr marL="628650" lvl="1" indent="-171450">
              <a:spcAft>
                <a:spcPts val="0"/>
              </a:spcAft>
              <a:buFontTx/>
              <a:buChar char="-"/>
            </a:pPr>
            <a:r>
              <a:rPr lang="en-GB" dirty="0">
                <a:latin typeface="Nexa Light" panose="02000000000000000000"/>
                <a:ea typeface="Verdana" panose="020B0604030504040204" pitchFamily="34" charset="0"/>
              </a:rPr>
              <a:t>Good salary and earning potential</a:t>
            </a:r>
          </a:p>
          <a:p>
            <a:pPr marL="628650" lvl="1" indent="-171450">
              <a:spcAft>
                <a:spcPts val="0"/>
              </a:spcAft>
              <a:buFontTx/>
              <a:buChar char="-"/>
            </a:pPr>
            <a:r>
              <a:rPr lang="en-GB" dirty="0">
                <a:latin typeface="Nexa Light" panose="02000000000000000000"/>
                <a:ea typeface="Verdana" panose="020B0604030504040204" pitchFamily="34" charset="0"/>
              </a:rPr>
              <a:t>Autonomous role / independent decision making</a:t>
            </a:r>
          </a:p>
          <a:p>
            <a:pPr marL="628650" lvl="1" indent="-171450">
              <a:spcAft>
                <a:spcPts val="0"/>
              </a:spcAft>
              <a:buFontTx/>
              <a:buChar char="-"/>
            </a:pPr>
            <a:r>
              <a:rPr lang="en-GB" dirty="0">
                <a:latin typeface="Nexa Light" panose="02000000000000000000"/>
                <a:ea typeface="Verdana" panose="020B0604030504040204" pitchFamily="34" charset="0"/>
              </a:rPr>
              <a:t>The ability to intercept health problems at an early stage</a:t>
            </a:r>
          </a:p>
          <a:p>
            <a:pPr marL="628650" lvl="1" indent="-171450">
              <a:spcAft>
                <a:spcPts val="0"/>
              </a:spcAft>
              <a:buFontTx/>
              <a:buChar char="-"/>
            </a:pPr>
            <a:r>
              <a:rPr lang="en-GB" dirty="0">
                <a:latin typeface="Nexa Light" panose="02000000000000000000"/>
                <a:ea typeface="Verdana" panose="020B0604030504040204" pitchFamily="34" charset="0"/>
              </a:rPr>
              <a:t>The opportunity to develop a special interest, do research, teach</a:t>
            </a:r>
          </a:p>
          <a:p>
            <a:pPr marL="628650" lvl="1" indent="-171450">
              <a:spcAft>
                <a:spcPts val="0"/>
              </a:spcAft>
              <a:buFontTx/>
              <a:buChar char="-"/>
            </a:pPr>
            <a:r>
              <a:rPr lang="en-GB" dirty="0">
                <a:latin typeface="Nexa Light" panose="02000000000000000000"/>
                <a:ea typeface="Verdana" panose="020B0604030504040204" pitchFamily="34" charset="0"/>
              </a:rPr>
              <a:t>Salaried portfolio role sounds like an easy option</a:t>
            </a:r>
          </a:p>
          <a:p>
            <a:pPr marL="628650" lvl="1" indent="-171450">
              <a:spcAft>
                <a:spcPts val="0"/>
              </a:spcAft>
              <a:buFontTx/>
              <a:buChar char="-"/>
            </a:pPr>
            <a:r>
              <a:rPr lang="en-GB" dirty="0">
                <a:latin typeface="Nexa Light" panose="02000000000000000000"/>
                <a:ea typeface="Verdana" panose="020B0604030504040204" pitchFamily="34" charset="0"/>
              </a:rPr>
              <a:t>Salary expectation between £60,000-£70,000</a:t>
            </a:r>
          </a:p>
          <a:p>
            <a:pPr marL="628650" lvl="1" indent="-171450">
              <a:spcAft>
                <a:spcPts val="0"/>
              </a:spcAft>
              <a:buFontTx/>
              <a:buChar char="-"/>
            </a:pPr>
            <a:r>
              <a:rPr lang="en-GB" dirty="0">
                <a:latin typeface="Nexa Light" panose="02000000000000000000"/>
                <a:ea typeface="Verdana" panose="020B0604030504040204" pitchFamily="34" charset="0"/>
              </a:rPr>
              <a:t>Helpful to have mentoring, peer support, formal CPD arrangements</a:t>
            </a:r>
          </a:p>
        </p:txBody>
      </p:sp>
    </p:spTree>
    <p:extLst>
      <p:ext uri="{BB962C8B-B14F-4D97-AF65-F5344CB8AC3E}">
        <p14:creationId xmlns:p14="http://schemas.microsoft.com/office/powerpoint/2010/main" val="1264694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584775"/>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ST3 Online Survey – Exeter and Plymouth</a:t>
            </a:r>
          </a:p>
        </p:txBody>
      </p:sp>
      <p:sp>
        <p:nvSpPr>
          <p:cNvPr id="2" name="Rectangle 1">
            <a:extLst>
              <a:ext uri="{FF2B5EF4-FFF2-40B4-BE49-F238E27FC236}">
                <a16:creationId xmlns:a16="http://schemas.microsoft.com/office/drawing/2014/main" id="{AA72D442-04F8-4A69-8B95-1C7CFE866C35}"/>
              </a:ext>
            </a:extLst>
          </p:cNvPr>
          <p:cNvSpPr/>
          <p:nvPr/>
        </p:nvSpPr>
        <p:spPr>
          <a:xfrm>
            <a:off x="328107" y="2385193"/>
            <a:ext cx="8694288" cy="4078552"/>
          </a:xfrm>
          <a:prstGeom prst="rect">
            <a:avLst/>
          </a:prstGeom>
        </p:spPr>
        <p:txBody>
          <a:bodyPr wrap="square">
            <a:spAutoFit/>
          </a:bodyPr>
          <a:lstStyle/>
          <a:p>
            <a:pPr>
              <a:lnSpc>
                <a:spcPct val="107000"/>
              </a:lnSpc>
              <a:spcAft>
                <a:spcPts val="800"/>
              </a:spcAft>
            </a:pPr>
            <a:r>
              <a:rPr lang="en-GB" dirty="0">
                <a:latin typeface="Nexa Light" panose="02000000000000000000"/>
                <a:ea typeface="Verdana" panose="020B0604030504040204" pitchFamily="34" charset="0"/>
              </a:rPr>
              <a:t>The online survey achieved a 38% response rate (25 individual responses).  The survey was designed to understand attitudes and preferences in relation to GP portfolio working.</a:t>
            </a:r>
          </a:p>
          <a:p>
            <a:pPr>
              <a:lnSpc>
                <a:spcPct val="107000"/>
              </a:lnSpc>
              <a:spcAft>
                <a:spcPts val="800"/>
              </a:spcAft>
            </a:pPr>
            <a:r>
              <a:rPr lang="en-GB" dirty="0">
                <a:latin typeface="Nexa Light" panose="02000000000000000000"/>
                <a:ea typeface="Verdana" panose="020B0604030504040204" pitchFamily="34" charset="0"/>
              </a:rPr>
              <a:t>Key findings:</a:t>
            </a:r>
          </a:p>
          <a:p>
            <a:pPr>
              <a:lnSpc>
                <a:spcPct val="107000"/>
              </a:lnSpc>
              <a:spcAft>
                <a:spcPts val="800"/>
              </a:spcAft>
            </a:pPr>
            <a:endParaRPr lang="en-GB" dirty="0">
              <a:latin typeface="Nexa Light" panose="02000000000000000000"/>
              <a:ea typeface="Verdana" panose="020B0604030504040204" pitchFamily="34" charset="0"/>
            </a:endParaRPr>
          </a:p>
          <a:p>
            <a:pPr marL="628650" lvl="1" indent="-171450">
              <a:spcAft>
                <a:spcPts val="0"/>
              </a:spcAft>
              <a:buFontTx/>
              <a:buChar char="-"/>
            </a:pPr>
            <a:r>
              <a:rPr lang="en-GB" dirty="0">
                <a:latin typeface="Nexa Light" panose="02000000000000000000"/>
                <a:ea typeface="Verdana" panose="020B0604030504040204" pitchFamily="34" charset="0"/>
              </a:rPr>
              <a:t>92% stated that portfolio work would be of interest</a:t>
            </a:r>
          </a:p>
          <a:p>
            <a:pPr marL="628650" lvl="1" indent="-171450">
              <a:spcAft>
                <a:spcPts val="0"/>
              </a:spcAft>
              <a:buFontTx/>
              <a:buChar char="-"/>
            </a:pPr>
            <a:r>
              <a:rPr lang="en-GB" dirty="0">
                <a:latin typeface="Nexa Light" panose="02000000000000000000"/>
                <a:ea typeface="Verdana" panose="020B0604030504040204" pitchFamily="34" charset="0"/>
              </a:rPr>
              <a:t>The top three factors that make portfolio working attractive are variety of work and opportunity (87%), work life balance (78%) and flexibility (74%)  </a:t>
            </a:r>
          </a:p>
          <a:p>
            <a:pPr marL="628650" lvl="1" indent="-171450">
              <a:spcAft>
                <a:spcPts val="0"/>
              </a:spcAft>
              <a:buFontTx/>
              <a:buChar char="-"/>
            </a:pPr>
            <a:r>
              <a:rPr lang="en-GB" dirty="0">
                <a:latin typeface="Nexa Light" panose="02000000000000000000"/>
                <a:ea typeface="Verdana" panose="020B0604030504040204" pitchFamily="34" charset="0"/>
              </a:rPr>
              <a:t>Elements of a portfolio role – 74% stated developing a special interest, 57% stated out of hours work</a:t>
            </a:r>
          </a:p>
          <a:p>
            <a:pPr marL="628650" lvl="1" indent="-171450">
              <a:spcAft>
                <a:spcPts val="0"/>
              </a:spcAft>
              <a:buFontTx/>
              <a:buChar char="-"/>
            </a:pPr>
            <a:r>
              <a:rPr lang="en-GB" dirty="0">
                <a:latin typeface="Nexa Light" panose="02000000000000000000"/>
                <a:ea typeface="Verdana" panose="020B0604030504040204" pitchFamily="34" charset="0"/>
              </a:rPr>
              <a:t>Other types of work that would be of interest within a portfolio role were education / teaching (52%), being a GP Trainer (43%) and working in an acute setting (39%).  </a:t>
            </a:r>
          </a:p>
          <a:p>
            <a:pPr marL="628650" lvl="1" indent="-171450">
              <a:spcAft>
                <a:spcPts val="0"/>
              </a:spcAft>
              <a:buFontTx/>
              <a:buChar char="-"/>
            </a:pPr>
            <a:r>
              <a:rPr lang="en-GB" dirty="0">
                <a:latin typeface="Nexa Light" panose="02000000000000000000"/>
                <a:ea typeface="Verdana" panose="020B0604030504040204" pitchFamily="34" charset="0"/>
              </a:rPr>
              <a:t>Most frequently cited specialties to develop a special interest in were ‘care of the elderly’, ‘paediatrics’ and ‘acute medicine’.</a:t>
            </a:r>
          </a:p>
        </p:txBody>
      </p:sp>
    </p:spTree>
    <p:extLst>
      <p:ext uri="{BB962C8B-B14F-4D97-AF65-F5344CB8AC3E}">
        <p14:creationId xmlns:p14="http://schemas.microsoft.com/office/powerpoint/2010/main" val="3476264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584775"/>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ST3 Online Survey – Exeter and Plymouth</a:t>
            </a:r>
          </a:p>
        </p:txBody>
      </p:sp>
      <p:sp>
        <p:nvSpPr>
          <p:cNvPr id="2" name="Rectangle 1">
            <a:extLst>
              <a:ext uri="{FF2B5EF4-FFF2-40B4-BE49-F238E27FC236}">
                <a16:creationId xmlns:a16="http://schemas.microsoft.com/office/drawing/2014/main" id="{AA72D442-04F8-4A69-8B95-1C7CFE866C35}"/>
              </a:ext>
            </a:extLst>
          </p:cNvPr>
          <p:cNvSpPr/>
          <p:nvPr/>
        </p:nvSpPr>
        <p:spPr>
          <a:xfrm>
            <a:off x="328107" y="2385193"/>
            <a:ext cx="8694288" cy="3106235"/>
          </a:xfrm>
          <a:prstGeom prst="rect">
            <a:avLst/>
          </a:prstGeom>
        </p:spPr>
        <p:txBody>
          <a:bodyPr wrap="square">
            <a:spAutoFit/>
          </a:bodyPr>
          <a:lstStyle/>
          <a:p>
            <a:pPr>
              <a:lnSpc>
                <a:spcPct val="107000"/>
              </a:lnSpc>
              <a:spcAft>
                <a:spcPts val="800"/>
              </a:spcAft>
            </a:pPr>
            <a:r>
              <a:rPr lang="en-GB" dirty="0">
                <a:latin typeface="Nexa Light" panose="02000000000000000000"/>
                <a:ea typeface="Verdana" panose="020B0604030504040204" pitchFamily="34" charset="0"/>
              </a:rPr>
              <a:t>Key findings (cont’d):</a:t>
            </a:r>
          </a:p>
          <a:p>
            <a:pPr>
              <a:lnSpc>
                <a:spcPct val="107000"/>
              </a:lnSpc>
              <a:spcAft>
                <a:spcPts val="800"/>
              </a:spcAft>
            </a:pPr>
            <a:endParaRPr lang="en-GB" dirty="0">
              <a:latin typeface="Nexa Light" panose="02000000000000000000"/>
              <a:ea typeface="Verdana" panose="020B0604030504040204" pitchFamily="34" charset="0"/>
            </a:endParaRPr>
          </a:p>
          <a:p>
            <a:pPr marL="628650" lvl="1" indent="-171450">
              <a:spcAft>
                <a:spcPts val="0"/>
              </a:spcAft>
              <a:buFontTx/>
              <a:buChar char="-"/>
            </a:pPr>
            <a:r>
              <a:rPr lang="en-GB" dirty="0">
                <a:latin typeface="Nexa Light" panose="02000000000000000000"/>
                <a:ea typeface="Verdana" panose="020B0604030504040204" pitchFamily="34" charset="0"/>
              </a:rPr>
              <a:t>96% would be interested in a ‘salaried’ portfolio role that combined general practice, out of hours and some acute based work</a:t>
            </a:r>
          </a:p>
          <a:p>
            <a:pPr marL="628650" lvl="1" indent="-171450">
              <a:spcAft>
                <a:spcPts val="0"/>
              </a:spcAft>
              <a:buFontTx/>
              <a:buChar char="-"/>
            </a:pPr>
            <a:r>
              <a:rPr lang="en-GB" dirty="0">
                <a:latin typeface="Nexa Light" panose="02000000000000000000"/>
                <a:ea typeface="Verdana" panose="020B0604030504040204" pitchFamily="34" charset="0"/>
              </a:rPr>
              <a:t>83% favoured a substantive, salaried role with a main employer that provides a portfolio of work</a:t>
            </a:r>
          </a:p>
          <a:p>
            <a:pPr marL="628650" lvl="1" indent="-171450">
              <a:spcAft>
                <a:spcPts val="0"/>
              </a:spcAft>
              <a:buFontTx/>
              <a:buChar char="-"/>
            </a:pPr>
            <a:r>
              <a:rPr lang="en-GB" dirty="0">
                <a:latin typeface="Nexa Light" panose="02000000000000000000"/>
                <a:ea typeface="Verdana" panose="020B0604030504040204" pitchFamily="34" charset="0"/>
              </a:rPr>
              <a:t>65% stated they would prefer their first role on qualifying to be between 4 and 6 sessions, 26% would prefer to work between 7 and 9 sessions</a:t>
            </a:r>
          </a:p>
          <a:p>
            <a:pPr marL="628650" lvl="1" indent="-171450">
              <a:spcAft>
                <a:spcPts val="0"/>
              </a:spcAft>
              <a:buFontTx/>
              <a:buChar char="-"/>
            </a:pPr>
            <a:r>
              <a:rPr lang="en-GB" dirty="0">
                <a:latin typeface="Nexa Light" panose="02000000000000000000"/>
                <a:ea typeface="Verdana" panose="020B0604030504040204" pitchFamily="34" charset="0"/>
              </a:rPr>
              <a:t>64% of respondents expect a first salary post qualification for a portfolio role to be up to £75,000 </a:t>
            </a:r>
          </a:p>
        </p:txBody>
      </p:sp>
    </p:spTree>
    <p:extLst>
      <p:ext uri="{BB962C8B-B14F-4D97-AF65-F5344CB8AC3E}">
        <p14:creationId xmlns:p14="http://schemas.microsoft.com/office/powerpoint/2010/main" val="31480866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584775"/>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Clear indications that…..</a:t>
            </a:r>
          </a:p>
        </p:txBody>
      </p:sp>
      <p:sp>
        <p:nvSpPr>
          <p:cNvPr id="2" name="Rectangle 1">
            <a:extLst>
              <a:ext uri="{FF2B5EF4-FFF2-40B4-BE49-F238E27FC236}">
                <a16:creationId xmlns:a16="http://schemas.microsoft.com/office/drawing/2014/main" id="{AA72D442-04F8-4A69-8B95-1C7CFE866C35}"/>
              </a:ext>
            </a:extLst>
          </p:cNvPr>
          <p:cNvSpPr/>
          <p:nvPr/>
        </p:nvSpPr>
        <p:spPr>
          <a:xfrm>
            <a:off x="328107" y="2385193"/>
            <a:ext cx="8694288" cy="2862322"/>
          </a:xfrm>
          <a:prstGeom prst="rect">
            <a:avLst/>
          </a:prstGeom>
        </p:spPr>
        <p:txBody>
          <a:bodyPr wrap="square">
            <a:spAutoFit/>
          </a:bodyPr>
          <a:lstStyle/>
          <a:p>
            <a:pPr marL="628650" lvl="1" indent="-171450">
              <a:buFontTx/>
              <a:buChar char="-"/>
            </a:pPr>
            <a:endParaRPr lang="en-GB" dirty="0">
              <a:latin typeface="Nexa Light" panose="02000000000000000000"/>
              <a:ea typeface="Verdana" panose="020B0604030504040204" pitchFamily="34" charset="0"/>
            </a:endParaRPr>
          </a:p>
          <a:p>
            <a:pPr marL="628650" lvl="1" indent="-171450">
              <a:buFontTx/>
              <a:buChar char="-"/>
            </a:pPr>
            <a:r>
              <a:rPr lang="en-GB" dirty="0">
                <a:latin typeface="Nexa Light" panose="02000000000000000000"/>
                <a:ea typeface="Verdana" panose="020B0604030504040204" pitchFamily="34" charset="0"/>
              </a:rPr>
              <a:t>The future career intentions of GPs (if followed through) will negatively impact GP capacity </a:t>
            </a:r>
          </a:p>
          <a:p>
            <a:pPr marL="628650" lvl="1" indent="-171450">
              <a:buFontTx/>
              <a:buChar char="-"/>
            </a:pPr>
            <a:endParaRPr lang="en-GB" dirty="0">
              <a:latin typeface="Nexa Light" panose="02000000000000000000"/>
              <a:ea typeface="Verdana" panose="020B0604030504040204" pitchFamily="34" charset="0"/>
            </a:endParaRPr>
          </a:p>
          <a:p>
            <a:pPr marL="628650" lvl="1" indent="-171450">
              <a:buFontTx/>
              <a:buChar char="-"/>
            </a:pPr>
            <a:r>
              <a:rPr lang="en-GB" dirty="0">
                <a:latin typeface="Nexa Light" panose="02000000000000000000"/>
                <a:ea typeface="Verdana" panose="020B0604030504040204" pitchFamily="34" charset="0"/>
              </a:rPr>
              <a:t>GPs are looking for different professional opportunities and portfolio working is one such opportunity</a:t>
            </a:r>
          </a:p>
          <a:p>
            <a:pPr marL="628650" lvl="1" indent="-171450">
              <a:buFontTx/>
              <a:buChar char="-"/>
            </a:pPr>
            <a:endParaRPr lang="en-GB" dirty="0">
              <a:latin typeface="Nexa Light" panose="02000000000000000000"/>
              <a:ea typeface="Verdana" panose="020B0604030504040204" pitchFamily="34" charset="0"/>
            </a:endParaRPr>
          </a:p>
          <a:p>
            <a:pPr marL="628650" lvl="1" indent="-171450">
              <a:buFontTx/>
              <a:buChar char="-"/>
            </a:pPr>
            <a:r>
              <a:rPr lang="en-GB" dirty="0">
                <a:latin typeface="Nexa Light" panose="02000000000000000000"/>
                <a:ea typeface="Verdana" panose="020B0604030504040204" pitchFamily="34" charset="0"/>
              </a:rPr>
              <a:t>A ‘salaried’ portfolio role that provides the opportunity to work within General Practice, the out-of-hours service and within an acute setting is an attractive proposition.</a:t>
            </a:r>
          </a:p>
        </p:txBody>
      </p:sp>
    </p:spTree>
    <p:extLst>
      <p:ext uri="{BB962C8B-B14F-4D97-AF65-F5344CB8AC3E}">
        <p14:creationId xmlns:p14="http://schemas.microsoft.com/office/powerpoint/2010/main" val="16366657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335602" y="2551253"/>
            <a:ext cx="8256896" cy="892552"/>
          </a:xfrm>
          <a:prstGeom prst="rect">
            <a:avLst/>
          </a:prstGeom>
          <a:noFill/>
        </p:spPr>
        <p:txBody>
          <a:bodyPr wrap="square" rtlCol="0">
            <a:spAutoFit/>
          </a:bodyPr>
          <a:lstStyle/>
          <a:p>
            <a:pPr algn="ctr"/>
            <a:endParaRPr lang="en-GB" sz="2800" dirty="0">
              <a:latin typeface="Nexa Light" panose="02000000000000000000" pitchFamily="50" charset="0"/>
              <a:ea typeface="Verdana" panose="020B0604030504040204" pitchFamily="34" charset="0"/>
              <a:cs typeface="Verdana" panose="020B0604030504040204" pitchFamily="34" charset="0"/>
            </a:endParaRPr>
          </a:p>
          <a:p>
            <a:pPr algn="ctr"/>
            <a:r>
              <a:rPr lang="en-GB" sz="2400" dirty="0">
                <a:latin typeface="Nexa Light" panose="02000000000000000000" pitchFamily="50" charset="0"/>
                <a:ea typeface="Verdana" panose="020B0604030504040204" pitchFamily="34" charset="0"/>
                <a:cs typeface="Verdana" panose="020B0604030504040204" pitchFamily="34" charset="0"/>
              </a:rPr>
              <a:t>Any questions?</a:t>
            </a:r>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Tree>
    <p:extLst>
      <p:ext uri="{BB962C8B-B14F-4D97-AF65-F5344CB8AC3E}">
        <p14:creationId xmlns:p14="http://schemas.microsoft.com/office/powerpoint/2010/main" val="34211674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335602" y="2551253"/>
            <a:ext cx="8256896" cy="892552"/>
          </a:xfrm>
          <a:prstGeom prst="rect">
            <a:avLst/>
          </a:prstGeom>
          <a:noFill/>
        </p:spPr>
        <p:txBody>
          <a:bodyPr wrap="square" rtlCol="0">
            <a:spAutoFit/>
          </a:bodyPr>
          <a:lstStyle/>
          <a:p>
            <a:pPr algn="ctr"/>
            <a:endParaRPr lang="en-GB" sz="2800" dirty="0">
              <a:latin typeface="Nexa Light" panose="02000000000000000000" pitchFamily="50" charset="0"/>
              <a:ea typeface="Verdana" panose="020B0604030504040204" pitchFamily="34" charset="0"/>
              <a:cs typeface="Verdana" panose="020B0604030504040204" pitchFamily="34" charset="0"/>
            </a:endParaRPr>
          </a:p>
          <a:p>
            <a:pPr algn="ctr"/>
            <a:r>
              <a:rPr lang="en-GB" sz="2400" dirty="0">
                <a:latin typeface="Nexa Light" panose="02000000000000000000" pitchFamily="50" charset="0"/>
                <a:ea typeface="Verdana" panose="020B0604030504040204" pitchFamily="34" charset="0"/>
                <a:cs typeface="Verdana" panose="020B0604030504040204" pitchFamily="34" charset="0"/>
              </a:rPr>
              <a:t>The offer</a:t>
            </a:r>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Tree>
    <p:extLst>
      <p:ext uri="{BB962C8B-B14F-4D97-AF65-F5344CB8AC3E}">
        <p14:creationId xmlns:p14="http://schemas.microsoft.com/office/powerpoint/2010/main" val="27685989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 The offer</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graphicFrame>
        <p:nvGraphicFramePr>
          <p:cNvPr id="3" name="Table 2">
            <a:extLst>
              <a:ext uri="{FF2B5EF4-FFF2-40B4-BE49-F238E27FC236}">
                <a16:creationId xmlns:a16="http://schemas.microsoft.com/office/drawing/2014/main" id="{3D171CFE-5479-4817-99FF-B18714B2A444}"/>
              </a:ext>
            </a:extLst>
          </p:cNvPr>
          <p:cNvGraphicFramePr>
            <a:graphicFrameLocks noGrp="1"/>
          </p:cNvGraphicFramePr>
          <p:nvPr>
            <p:extLst>
              <p:ext uri="{D42A27DB-BD31-4B8C-83A1-F6EECF244321}">
                <p14:modId xmlns:p14="http://schemas.microsoft.com/office/powerpoint/2010/main" val="4267992517"/>
              </p:ext>
            </p:extLst>
          </p:nvPr>
        </p:nvGraphicFramePr>
        <p:xfrm>
          <a:off x="590303" y="2716445"/>
          <a:ext cx="8110145" cy="3288568"/>
        </p:xfrm>
        <a:graphic>
          <a:graphicData uri="http://schemas.openxmlformats.org/drawingml/2006/table">
            <a:tbl>
              <a:tblPr firstRow="1" firstCol="1" bandRow="1">
                <a:tableStyleId>{5C22544A-7EE6-4342-B048-85BDC9FD1C3A}</a:tableStyleId>
              </a:tblPr>
              <a:tblGrid>
                <a:gridCol w="1781065">
                  <a:extLst>
                    <a:ext uri="{9D8B030D-6E8A-4147-A177-3AD203B41FA5}">
                      <a16:colId xmlns:a16="http://schemas.microsoft.com/office/drawing/2014/main" val="541675937"/>
                    </a:ext>
                  </a:extLst>
                </a:gridCol>
                <a:gridCol w="6329080">
                  <a:extLst>
                    <a:ext uri="{9D8B030D-6E8A-4147-A177-3AD203B41FA5}">
                      <a16:colId xmlns:a16="http://schemas.microsoft.com/office/drawing/2014/main" val="2048076868"/>
                    </a:ext>
                  </a:extLst>
                </a:gridCol>
              </a:tblGrid>
              <a:tr h="660704">
                <a:tc>
                  <a:txBody>
                    <a:bodyPr/>
                    <a:lstStyle/>
                    <a:p>
                      <a:pPr>
                        <a:lnSpc>
                          <a:spcPct val="107000"/>
                        </a:lnSpc>
                        <a:spcAft>
                          <a:spcPts val="0"/>
                        </a:spcAft>
                      </a:pPr>
                      <a:r>
                        <a:rPr lang="en-GB" sz="1400" dirty="0">
                          <a:solidFill>
                            <a:schemeClr val="tx1"/>
                          </a:solidFill>
                          <a:effectLst/>
                          <a:latin typeface="Nexa Light" panose="02000000000000000000"/>
                        </a:rPr>
                        <a:t>Role</a:t>
                      </a:r>
                      <a:endParaRPr lang="en-GB" sz="1400" dirty="0">
                        <a:solidFill>
                          <a:schemeClr val="tx1"/>
                        </a:solidFill>
                        <a:effectLst/>
                        <a:latin typeface="Nexa Light" panose="0200000000000000000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400" b="0" dirty="0">
                          <a:solidFill>
                            <a:schemeClr val="tx1"/>
                          </a:solidFill>
                          <a:effectLst/>
                          <a:latin typeface="Nexa Light" panose="02000000000000000000"/>
                        </a:rPr>
                        <a:t>Salaried Portfolio GP with a special interest in:</a:t>
                      </a:r>
                    </a:p>
                    <a:p>
                      <a:pPr>
                        <a:lnSpc>
                          <a:spcPct val="107000"/>
                        </a:lnSpc>
                        <a:spcAft>
                          <a:spcPts val="0"/>
                        </a:spcAft>
                      </a:pPr>
                      <a:r>
                        <a:rPr lang="en-GB" sz="1400" b="0" dirty="0">
                          <a:solidFill>
                            <a:schemeClr val="tx1"/>
                          </a:solidFill>
                          <a:effectLst/>
                          <a:latin typeface="Nexa Light" panose="02000000000000000000"/>
                        </a:rPr>
                        <a:t>Healthcare of Older People or Paediatrics or Emergency Department</a:t>
                      </a:r>
                      <a:endParaRPr lang="en-GB" sz="1400" b="0" dirty="0">
                        <a:solidFill>
                          <a:schemeClr val="tx1"/>
                        </a:solidFill>
                        <a:effectLst/>
                        <a:latin typeface="Nexa Light" panose="0200000000000000000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4225105865"/>
                  </a:ext>
                </a:extLst>
              </a:tr>
              <a:tr h="322877">
                <a:tc>
                  <a:txBody>
                    <a:bodyPr/>
                    <a:lstStyle/>
                    <a:p>
                      <a:pPr>
                        <a:lnSpc>
                          <a:spcPct val="107000"/>
                        </a:lnSpc>
                        <a:spcAft>
                          <a:spcPts val="0"/>
                        </a:spcAft>
                      </a:pPr>
                      <a:r>
                        <a:rPr lang="en-GB" sz="1400">
                          <a:solidFill>
                            <a:schemeClr val="tx1"/>
                          </a:solidFill>
                          <a:effectLst/>
                          <a:latin typeface="Nexa Light" panose="02000000000000000000"/>
                        </a:rPr>
                        <a:t>Healthcare settings</a:t>
                      </a:r>
                      <a:endParaRPr lang="en-GB" sz="1400">
                        <a:solidFill>
                          <a:schemeClr val="tx1"/>
                        </a:solidFill>
                        <a:effectLst/>
                        <a:latin typeface="Nexa Light" panose="0200000000000000000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400">
                          <a:effectLst/>
                          <a:latin typeface="Nexa Light" panose="02000000000000000000"/>
                        </a:rPr>
                        <a:t>General Practice; Integrated Urgent Care Service; Acute Trust</a:t>
                      </a:r>
                      <a:endParaRPr lang="en-GB" sz="1400">
                        <a:effectLst/>
                        <a:latin typeface="Nexa Light" panose="0200000000000000000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684923538"/>
                  </a:ext>
                </a:extLst>
              </a:tr>
              <a:tr h="322877">
                <a:tc>
                  <a:txBody>
                    <a:bodyPr/>
                    <a:lstStyle/>
                    <a:p>
                      <a:pPr>
                        <a:lnSpc>
                          <a:spcPct val="107000"/>
                        </a:lnSpc>
                        <a:spcAft>
                          <a:spcPts val="0"/>
                        </a:spcAft>
                      </a:pPr>
                      <a:r>
                        <a:rPr lang="en-GB" sz="1400" dirty="0">
                          <a:solidFill>
                            <a:schemeClr val="tx1"/>
                          </a:solidFill>
                          <a:effectLst/>
                          <a:latin typeface="Nexa Light" panose="02000000000000000000"/>
                        </a:rPr>
                        <a:t>Employer</a:t>
                      </a:r>
                      <a:endParaRPr lang="en-GB" sz="1400" dirty="0">
                        <a:solidFill>
                          <a:schemeClr val="tx1"/>
                        </a:solidFill>
                        <a:effectLst/>
                        <a:latin typeface="Nexa Light" panose="0200000000000000000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400" dirty="0">
                          <a:effectLst/>
                          <a:latin typeface="Nexa Light" panose="02000000000000000000"/>
                        </a:rPr>
                        <a:t>Devon Doctors Ltd.</a:t>
                      </a:r>
                      <a:endParaRPr lang="en-GB" sz="1400" dirty="0">
                        <a:effectLst/>
                        <a:latin typeface="Nexa Light" panose="0200000000000000000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855022251"/>
                  </a:ext>
                </a:extLst>
              </a:tr>
              <a:tr h="998529">
                <a:tc>
                  <a:txBody>
                    <a:bodyPr/>
                    <a:lstStyle/>
                    <a:p>
                      <a:pPr>
                        <a:lnSpc>
                          <a:spcPct val="107000"/>
                        </a:lnSpc>
                        <a:spcAft>
                          <a:spcPts val="0"/>
                        </a:spcAft>
                      </a:pPr>
                      <a:r>
                        <a:rPr lang="en-GB" sz="1400" dirty="0">
                          <a:solidFill>
                            <a:schemeClr val="tx1"/>
                          </a:solidFill>
                          <a:effectLst/>
                          <a:latin typeface="Nexa Light" panose="02000000000000000000"/>
                        </a:rPr>
                        <a:t>Contract</a:t>
                      </a:r>
                      <a:endParaRPr lang="en-GB" sz="1400" dirty="0">
                        <a:solidFill>
                          <a:schemeClr val="tx1"/>
                        </a:solidFill>
                        <a:effectLst/>
                        <a:latin typeface="Nexa Light" panose="0200000000000000000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400" dirty="0">
                          <a:effectLst/>
                          <a:latin typeface="Nexa Light" panose="02000000000000000000"/>
                        </a:rPr>
                        <a:t>Substantive (or Fixed Term) GP Model Contract (BMA) – Devon Doctors</a:t>
                      </a:r>
                    </a:p>
                    <a:p>
                      <a:pPr>
                        <a:lnSpc>
                          <a:spcPct val="107000"/>
                        </a:lnSpc>
                        <a:spcAft>
                          <a:spcPts val="0"/>
                        </a:spcAft>
                      </a:pPr>
                      <a:r>
                        <a:rPr lang="en-GB" sz="1400" dirty="0">
                          <a:effectLst/>
                          <a:latin typeface="Nexa Light" panose="02000000000000000000"/>
                        </a:rPr>
                        <a:t>Honorary Contract with RD&amp;E (and GP Practice if outside Devon Doctors Group) </a:t>
                      </a:r>
                      <a:endParaRPr lang="en-GB" sz="1400" dirty="0">
                        <a:effectLst/>
                        <a:latin typeface="Nexa Light" panose="0200000000000000000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4191613222"/>
                  </a:ext>
                </a:extLst>
              </a:tr>
              <a:tr h="660704">
                <a:tc>
                  <a:txBody>
                    <a:bodyPr/>
                    <a:lstStyle/>
                    <a:p>
                      <a:pPr>
                        <a:lnSpc>
                          <a:spcPct val="107000"/>
                        </a:lnSpc>
                        <a:spcAft>
                          <a:spcPts val="0"/>
                        </a:spcAft>
                      </a:pPr>
                      <a:r>
                        <a:rPr lang="en-GB" sz="1400">
                          <a:solidFill>
                            <a:schemeClr val="tx1"/>
                          </a:solidFill>
                          <a:effectLst/>
                          <a:latin typeface="Nexa Light" panose="02000000000000000000"/>
                        </a:rPr>
                        <a:t>Indemnity</a:t>
                      </a:r>
                      <a:endParaRPr lang="en-GB" sz="1400">
                        <a:solidFill>
                          <a:schemeClr val="tx1"/>
                        </a:solidFill>
                        <a:effectLst/>
                        <a:latin typeface="Nexa Light" panose="0200000000000000000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400" dirty="0">
                          <a:effectLst/>
                          <a:latin typeface="Nexa Light" panose="02000000000000000000"/>
                        </a:rPr>
                        <a:t>Reimbursed by Devon Doctors for IUCS and General Practice (if Devon Doctors Group)</a:t>
                      </a:r>
                    </a:p>
                    <a:p>
                      <a:pPr>
                        <a:lnSpc>
                          <a:spcPct val="107000"/>
                        </a:lnSpc>
                        <a:spcAft>
                          <a:spcPts val="0"/>
                        </a:spcAft>
                      </a:pPr>
                      <a:r>
                        <a:rPr lang="en-GB" sz="1400" dirty="0">
                          <a:effectLst/>
                          <a:latin typeface="Nexa Light" panose="02000000000000000000"/>
                        </a:rPr>
                        <a:t>NHS Indemnity scheme cover for Trust work</a:t>
                      </a:r>
                      <a:endParaRPr lang="en-GB" sz="1400" dirty="0">
                        <a:effectLst/>
                        <a:latin typeface="Nexa Light" panose="0200000000000000000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66526704"/>
                  </a:ext>
                </a:extLst>
              </a:tr>
              <a:tr h="322877">
                <a:tc>
                  <a:txBody>
                    <a:bodyPr/>
                    <a:lstStyle/>
                    <a:p>
                      <a:pPr>
                        <a:lnSpc>
                          <a:spcPct val="107000"/>
                        </a:lnSpc>
                        <a:spcAft>
                          <a:spcPts val="0"/>
                        </a:spcAft>
                      </a:pPr>
                      <a:r>
                        <a:rPr lang="en-GB" sz="1400" dirty="0">
                          <a:solidFill>
                            <a:schemeClr val="tx1"/>
                          </a:solidFill>
                          <a:effectLst/>
                          <a:latin typeface="Nexa Light" panose="02000000000000000000"/>
                        </a:rPr>
                        <a:t>Education</a:t>
                      </a:r>
                      <a:endParaRPr lang="en-GB" sz="1400" dirty="0">
                        <a:solidFill>
                          <a:schemeClr val="tx1"/>
                        </a:solidFill>
                        <a:effectLst/>
                        <a:latin typeface="Nexa Light" panose="0200000000000000000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400" dirty="0">
                          <a:effectLst/>
                          <a:latin typeface="Nexa Light" panose="02000000000000000000"/>
                        </a:rPr>
                        <a:t>Protected learning time to include peer support and clinical supervision</a:t>
                      </a:r>
                      <a:endParaRPr lang="en-GB" sz="1400" dirty="0">
                        <a:effectLst/>
                        <a:latin typeface="Nexa Light" panose="0200000000000000000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967292184"/>
                  </a:ext>
                </a:extLst>
              </a:tr>
            </a:tbl>
          </a:graphicData>
        </a:graphic>
      </p:graphicFrame>
    </p:spTree>
    <p:extLst>
      <p:ext uri="{BB962C8B-B14F-4D97-AF65-F5344CB8AC3E}">
        <p14:creationId xmlns:p14="http://schemas.microsoft.com/office/powerpoint/2010/main" val="31844167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 Job plan 1</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86B51729-44ED-42F7-BF3B-B5CFED764160}"/>
              </a:ext>
            </a:extLst>
          </p:cNvPr>
          <p:cNvSpPr/>
          <p:nvPr/>
        </p:nvSpPr>
        <p:spPr>
          <a:xfrm>
            <a:off x="470018" y="2890769"/>
            <a:ext cx="8188390" cy="3606949"/>
          </a:xfrm>
          <a:prstGeom prst="rect">
            <a:avLst/>
          </a:prstGeom>
        </p:spPr>
        <p:txBody>
          <a:bodyPr wrap="square">
            <a:spAutoFit/>
          </a:bodyPr>
          <a:lstStyle/>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400" b="1" u="sng" dirty="0">
                <a:latin typeface="Nexa Light" panose="02000000000000000000"/>
                <a:ea typeface="Calibri" panose="020F0502020204030204" pitchFamily="34" charset="0"/>
                <a:cs typeface="Times New Roman" panose="02020603050405020304" pitchFamily="18" charset="0"/>
              </a:rPr>
              <a:t>Job Plan 1</a:t>
            </a:r>
            <a:endParaRPr lang="en-GB" sz="1400" dirty="0">
              <a:latin typeface="Nexa Light" panose="02000000000000000000"/>
              <a:ea typeface="Calibri" panose="020F0502020204030204" pitchFamily="34" charset="0"/>
              <a:cs typeface="Times New Roman" panose="02020603050405020304" pitchFamily="18" charset="0"/>
            </a:endParaRPr>
          </a:p>
          <a:p>
            <a:pPr>
              <a:lnSpc>
                <a:spcPct val="107000"/>
              </a:lnSpc>
              <a:spcAft>
                <a:spcPts val="800"/>
              </a:spcAft>
            </a:pPr>
            <a:r>
              <a:rPr lang="en-GB" sz="1400" b="1" dirty="0">
                <a:latin typeface="Nexa Light" panose="02000000000000000000"/>
                <a:ea typeface="Calibri" panose="020F0502020204030204" pitchFamily="34" charset="0"/>
                <a:cs typeface="Times New Roman" panose="02020603050405020304" pitchFamily="18" charset="0"/>
              </a:rPr>
              <a:t>Sessions:</a:t>
            </a:r>
            <a:r>
              <a:rPr lang="en-GB" sz="1400" dirty="0">
                <a:latin typeface="Nexa Light" panose="02000000000000000000"/>
                <a:ea typeface="Calibri" panose="020F0502020204030204" pitchFamily="34" charset="0"/>
                <a:cs typeface="Times New Roman" panose="02020603050405020304" pitchFamily="18" charset="0"/>
              </a:rPr>
              <a:t>		8 sessions per week / 30.5 hours (Mon-Sun) / plus protected learning time</a:t>
            </a:r>
          </a:p>
          <a:p>
            <a:pPr>
              <a:lnSpc>
                <a:spcPct val="107000"/>
              </a:lnSpc>
              <a:spcAft>
                <a:spcPts val="800"/>
              </a:spcAft>
            </a:pPr>
            <a:r>
              <a:rPr lang="en-GB" sz="1400" b="1" dirty="0">
                <a:latin typeface="Nexa Light" panose="02000000000000000000"/>
                <a:ea typeface="Calibri" panose="020F0502020204030204" pitchFamily="34" charset="0"/>
                <a:cs typeface="Times New Roman" panose="02020603050405020304" pitchFamily="18" charset="0"/>
              </a:rPr>
              <a:t>*Sessional breakdown:</a:t>
            </a:r>
            <a:r>
              <a:rPr lang="en-GB" sz="1400" dirty="0">
                <a:latin typeface="Nexa Light" panose="02000000000000000000"/>
                <a:ea typeface="Calibri" panose="020F0502020204030204" pitchFamily="34" charset="0"/>
                <a:cs typeface="Times New Roman" panose="02020603050405020304" pitchFamily="18" charset="0"/>
              </a:rPr>
              <a:t>	3 sessions in Acute Trust (Healthcare of Older People) </a:t>
            </a:r>
          </a:p>
          <a:p>
            <a:pPr>
              <a:lnSpc>
                <a:spcPct val="107000"/>
              </a:lnSpc>
              <a:spcAft>
                <a:spcPts val="800"/>
              </a:spcAft>
            </a:pPr>
            <a:r>
              <a:rPr lang="en-GB" sz="1400" dirty="0">
                <a:latin typeface="Nexa Light" panose="02000000000000000000"/>
                <a:ea typeface="Calibri" panose="020F0502020204030204" pitchFamily="34" charset="0"/>
                <a:cs typeface="Times New Roman" panose="02020603050405020304" pitchFamily="18" charset="0"/>
              </a:rPr>
              <a:t>		3 sessions General Practice (in hours)</a:t>
            </a:r>
          </a:p>
          <a:p>
            <a:pPr>
              <a:lnSpc>
                <a:spcPct val="107000"/>
              </a:lnSpc>
              <a:spcAft>
                <a:spcPts val="800"/>
              </a:spcAft>
            </a:pPr>
            <a:r>
              <a:rPr lang="en-GB" sz="1400" dirty="0">
                <a:latin typeface="Nexa Light" panose="02000000000000000000"/>
                <a:ea typeface="Calibri" panose="020F0502020204030204" pitchFamily="34" charset="0"/>
                <a:cs typeface="Times New Roman" panose="02020603050405020304" pitchFamily="18" charset="0"/>
              </a:rPr>
              <a:t>		**1 session Integrated Urgent Care Service (OOH) 		</a:t>
            </a:r>
          </a:p>
          <a:p>
            <a:pPr>
              <a:lnSpc>
                <a:spcPct val="107000"/>
              </a:lnSpc>
              <a:spcAft>
                <a:spcPts val="800"/>
              </a:spcAft>
            </a:pPr>
            <a:r>
              <a:rPr lang="en-GB" sz="1400" dirty="0">
                <a:latin typeface="Nexa Light" panose="02000000000000000000"/>
                <a:ea typeface="Calibri" panose="020F0502020204030204" pitchFamily="34" charset="0"/>
                <a:cs typeface="Times New Roman" panose="02020603050405020304" pitchFamily="18" charset="0"/>
              </a:rPr>
              <a:t>		1 session protected learning time</a:t>
            </a:r>
          </a:p>
          <a:p>
            <a:pPr>
              <a:lnSpc>
                <a:spcPct val="107000"/>
              </a:lnSpc>
              <a:spcAft>
                <a:spcPts val="800"/>
              </a:spcAft>
            </a:pPr>
            <a:r>
              <a:rPr lang="en-GB" sz="1400" dirty="0">
                <a:latin typeface="Nexa Light" panose="02000000000000000000"/>
                <a:ea typeface="Calibri" panose="020F0502020204030204" pitchFamily="34" charset="0"/>
                <a:cs typeface="Times New Roman" panose="02020603050405020304" pitchFamily="18" charset="0"/>
              </a:rPr>
              <a:t> </a:t>
            </a:r>
          </a:p>
          <a:p>
            <a:pPr>
              <a:lnSpc>
                <a:spcPct val="107000"/>
              </a:lnSpc>
              <a:spcAft>
                <a:spcPts val="800"/>
              </a:spcAft>
            </a:pPr>
            <a:r>
              <a:rPr lang="en-GB" sz="1400" dirty="0">
                <a:latin typeface="Nexa Light" panose="02000000000000000000"/>
                <a:ea typeface="Calibri" panose="020F0502020204030204" pitchFamily="34" charset="0"/>
                <a:cs typeface="Times New Roman" panose="02020603050405020304" pitchFamily="18" charset="0"/>
              </a:rPr>
              <a:t> * Session length is dependent on health care setting: Acute Trust session 4hrs, General Practice (in hours) session 4.5hrs, IUCS (OOH) session 5hrs, Protected Learning Time session 4hrs </a:t>
            </a:r>
          </a:p>
          <a:p>
            <a:pPr>
              <a:lnSpc>
                <a:spcPct val="107000"/>
              </a:lnSpc>
              <a:spcAft>
                <a:spcPts val="800"/>
              </a:spcAft>
            </a:pPr>
            <a:r>
              <a:rPr lang="en-GB" sz="1400" dirty="0">
                <a:latin typeface="Nexa Light" panose="02000000000000000000"/>
                <a:ea typeface="Calibri" panose="020F0502020204030204" pitchFamily="34" charset="0"/>
                <a:cs typeface="Times New Roman" panose="02020603050405020304" pitchFamily="18" charset="0"/>
              </a:rPr>
              <a:t>** opportunity for additional OOH sessions if desired.</a:t>
            </a:r>
          </a:p>
        </p:txBody>
      </p:sp>
      <p:sp>
        <p:nvSpPr>
          <p:cNvPr id="9" name="Rectangle 8">
            <a:extLst>
              <a:ext uri="{FF2B5EF4-FFF2-40B4-BE49-F238E27FC236}">
                <a16:creationId xmlns:a16="http://schemas.microsoft.com/office/drawing/2014/main" id="{51B4682A-F6E7-4425-A02C-C2709CEE5493}"/>
              </a:ext>
            </a:extLst>
          </p:cNvPr>
          <p:cNvSpPr/>
          <p:nvPr/>
        </p:nvSpPr>
        <p:spPr>
          <a:xfrm>
            <a:off x="328107" y="2385193"/>
            <a:ext cx="8694288" cy="671915"/>
          </a:xfrm>
          <a:prstGeom prst="rect">
            <a:avLst/>
          </a:prstGeom>
        </p:spPr>
        <p:txBody>
          <a:bodyPr wrap="square">
            <a:spAutoFit/>
          </a:bodyPr>
          <a:lstStyle/>
          <a:p>
            <a:pPr>
              <a:lnSpc>
                <a:spcPct val="107000"/>
              </a:lnSpc>
              <a:spcAft>
                <a:spcPts val="800"/>
              </a:spcAft>
            </a:pPr>
            <a:r>
              <a:rPr lang="en-GB" dirty="0">
                <a:latin typeface="Nexa Light" panose="02000000000000000000"/>
                <a:ea typeface="Verdana" panose="020B0604030504040204" pitchFamily="34" charset="0"/>
              </a:rPr>
              <a:t>Two job plans will be offered based on the feedback from the focus group and online survey.  There is flexibility to change these based on individual candidate preference.</a:t>
            </a:r>
          </a:p>
        </p:txBody>
      </p:sp>
    </p:spTree>
    <p:extLst>
      <p:ext uri="{BB962C8B-B14F-4D97-AF65-F5344CB8AC3E}">
        <p14:creationId xmlns:p14="http://schemas.microsoft.com/office/powerpoint/2010/main" val="34072096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 Job plan 2</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86B51729-44ED-42F7-BF3B-B5CFED764160}"/>
              </a:ext>
            </a:extLst>
          </p:cNvPr>
          <p:cNvSpPr/>
          <p:nvPr/>
        </p:nvSpPr>
        <p:spPr>
          <a:xfrm>
            <a:off x="470018" y="3286556"/>
            <a:ext cx="8018890" cy="3207994"/>
          </a:xfrm>
          <a:prstGeom prst="rect">
            <a:avLst/>
          </a:prstGeom>
        </p:spPr>
        <p:txBody>
          <a:bodyPr wrap="square">
            <a:spAutoFit/>
          </a:bodyPr>
          <a:lstStyle/>
          <a:p>
            <a:pPr>
              <a:lnSpc>
                <a:spcPct val="107000"/>
              </a:lnSpc>
              <a:spcAft>
                <a:spcPts val="800"/>
              </a:spcAft>
            </a:pPr>
            <a:r>
              <a:rPr lang="en-GB" sz="1400" b="1" u="sng" dirty="0">
                <a:latin typeface="Nexa Light" panose="02000000000000000000"/>
                <a:ea typeface="Calibri" panose="020F0502020204030204" pitchFamily="34" charset="0"/>
                <a:cs typeface="Times New Roman" panose="02020603050405020304" pitchFamily="18" charset="0"/>
              </a:rPr>
              <a:t>Job Plan 2</a:t>
            </a:r>
            <a:endParaRPr lang="en-GB" sz="1400" dirty="0">
              <a:latin typeface="Nexa Light" panose="02000000000000000000"/>
              <a:ea typeface="Calibri" panose="020F0502020204030204" pitchFamily="34" charset="0"/>
              <a:cs typeface="Times New Roman" panose="02020603050405020304" pitchFamily="18" charset="0"/>
            </a:endParaRPr>
          </a:p>
          <a:p>
            <a:pPr>
              <a:lnSpc>
                <a:spcPct val="107000"/>
              </a:lnSpc>
              <a:spcAft>
                <a:spcPts val="800"/>
              </a:spcAft>
            </a:pPr>
            <a:r>
              <a:rPr lang="en-GB" sz="1400" b="1" dirty="0">
                <a:latin typeface="Nexa Light" panose="02000000000000000000"/>
                <a:ea typeface="Calibri" panose="020F0502020204030204" pitchFamily="34" charset="0"/>
                <a:cs typeface="Times New Roman" panose="02020603050405020304" pitchFamily="18" charset="0"/>
              </a:rPr>
              <a:t>Sessions:</a:t>
            </a:r>
            <a:r>
              <a:rPr lang="en-GB" sz="1400" dirty="0">
                <a:latin typeface="Nexa Light" panose="02000000000000000000"/>
                <a:ea typeface="Calibri" panose="020F0502020204030204" pitchFamily="34" charset="0"/>
                <a:cs typeface="Times New Roman" panose="02020603050405020304" pitchFamily="18" charset="0"/>
              </a:rPr>
              <a:t>		6 sessions per week / 26 hours (Mon-Sun) / plus protected learning time</a:t>
            </a:r>
          </a:p>
          <a:p>
            <a:pPr>
              <a:lnSpc>
                <a:spcPct val="107000"/>
              </a:lnSpc>
              <a:spcAft>
                <a:spcPts val="800"/>
              </a:spcAft>
            </a:pPr>
            <a:r>
              <a:rPr lang="en-GB" sz="1400" b="1" dirty="0">
                <a:latin typeface="Nexa Light" panose="02000000000000000000"/>
                <a:ea typeface="Calibri" panose="020F0502020204030204" pitchFamily="34" charset="0"/>
                <a:cs typeface="Times New Roman" panose="02020603050405020304" pitchFamily="18" charset="0"/>
              </a:rPr>
              <a:t>*Sessional breakdown:</a:t>
            </a:r>
            <a:r>
              <a:rPr lang="en-GB" sz="1400" dirty="0">
                <a:latin typeface="Nexa Light" panose="02000000000000000000"/>
                <a:ea typeface="Calibri" panose="020F0502020204030204" pitchFamily="34" charset="0"/>
                <a:cs typeface="Times New Roman" panose="02020603050405020304" pitchFamily="18" charset="0"/>
              </a:rPr>
              <a:t>	3 sessions in Acute Trust (Healthcare of Older People)</a:t>
            </a:r>
          </a:p>
          <a:p>
            <a:pPr>
              <a:lnSpc>
                <a:spcPct val="107000"/>
              </a:lnSpc>
              <a:spcAft>
                <a:spcPts val="800"/>
              </a:spcAft>
            </a:pPr>
            <a:r>
              <a:rPr lang="en-GB" sz="1400" dirty="0">
                <a:latin typeface="Nexa Light" panose="02000000000000000000"/>
                <a:ea typeface="Calibri" panose="020F0502020204030204" pitchFamily="34" charset="0"/>
                <a:cs typeface="Times New Roman" panose="02020603050405020304" pitchFamily="18" charset="0"/>
              </a:rPr>
              <a:t>		2 sessions General Practice (in hours)</a:t>
            </a:r>
          </a:p>
          <a:p>
            <a:pPr>
              <a:lnSpc>
                <a:spcPct val="107000"/>
              </a:lnSpc>
              <a:spcAft>
                <a:spcPts val="800"/>
              </a:spcAft>
            </a:pPr>
            <a:r>
              <a:rPr lang="en-GB" sz="1400" dirty="0">
                <a:latin typeface="Nexa Light" panose="02000000000000000000"/>
                <a:ea typeface="Calibri" panose="020F0502020204030204" pitchFamily="34" charset="0"/>
                <a:cs typeface="Times New Roman" panose="02020603050405020304" pitchFamily="18" charset="0"/>
              </a:rPr>
              <a:t>		**1 session Integrated Urgent Care Service (OOH)</a:t>
            </a:r>
          </a:p>
          <a:p>
            <a:pPr>
              <a:lnSpc>
                <a:spcPct val="107000"/>
              </a:lnSpc>
              <a:spcAft>
                <a:spcPts val="800"/>
              </a:spcAft>
            </a:pPr>
            <a:r>
              <a:rPr lang="en-GB" sz="1400" dirty="0">
                <a:latin typeface="Nexa Light" panose="02000000000000000000"/>
                <a:ea typeface="Calibri" panose="020F0502020204030204" pitchFamily="34" charset="0"/>
                <a:cs typeface="Times New Roman" panose="02020603050405020304" pitchFamily="18" charset="0"/>
              </a:rPr>
              <a:t>		(with 2 sessions per month protected learning time)</a:t>
            </a:r>
          </a:p>
          <a:p>
            <a:pPr>
              <a:lnSpc>
                <a:spcPct val="107000"/>
              </a:lnSpc>
              <a:spcAft>
                <a:spcPts val="800"/>
              </a:spcAft>
            </a:pPr>
            <a:r>
              <a:rPr lang="en-GB" sz="1400" dirty="0">
                <a:latin typeface="Nexa Light" panose="02000000000000000000"/>
                <a:ea typeface="Calibri" panose="020F0502020204030204" pitchFamily="34" charset="0"/>
                <a:cs typeface="Times New Roman" panose="02020603050405020304" pitchFamily="18" charset="0"/>
              </a:rPr>
              <a:t> </a:t>
            </a:r>
          </a:p>
          <a:p>
            <a:pPr>
              <a:lnSpc>
                <a:spcPct val="107000"/>
              </a:lnSpc>
              <a:spcAft>
                <a:spcPts val="800"/>
              </a:spcAft>
            </a:pPr>
            <a:r>
              <a:rPr lang="en-GB" sz="1400" dirty="0">
                <a:latin typeface="Nexa Light" panose="02000000000000000000"/>
                <a:ea typeface="Calibri" panose="020F0502020204030204" pitchFamily="34" charset="0"/>
                <a:cs typeface="Times New Roman" panose="02020603050405020304" pitchFamily="18" charset="0"/>
              </a:rPr>
              <a:t> * Session length is dependent on health care setting: Acute Trust session 4hrs, General Practice (in hours) session 4.5hrs, IUCS (OOH) session 5hrs, Protected Learning Time session 4hrs </a:t>
            </a:r>
          </a:p>
          <a:p>
            <a:pPr>
              <a:lnSpc>
                <a:spcPct val="107000"/>
              </a:lnSpc>
              <a:spcAft>
                <a:spcPts val="800"/>
              </a:spcAft>
            </a:pPr>
            <a:r>
              <a:rPr lang="en-GB" sz="1400" dirty="0">
                <a:latin typeface="Nexa Light" panose="02000000000000000000"/>
                <a:ea typeface="Calibri" panose="020F0502020204030204" pitchFamily="34" charset="0"/>
                <a:cs typeface="Times New Roman" panose="02020603050405020304" pitchFamily="18" charset="0"/>
              </a:rPr>
              <a:t>** opportunity for additional OOH sessions if desired.</a:t>
            </a:r>
          </a:p>
        </p:txBody>
      </p:sp>
      <p:sp>
        <p:nvSpPr>
          <p:cNvPr id="9" name="Rectangle 8">
            <a:extLst>
              <a:ext uri="{FF2B5EF4-FFF2-40B4-BE49-F238E27FC236}">
                <a16:creationId xmlns:a16="http://schemas.microsoft.com/office/drawing/2014/main" id="{51B4682A-F6E7-4425-A02C-C2709CEE5493}"/>
              </a:ext>
            </a:extLst>
          </p:cNvPr>
          <p:cNvSpPr/>
          <p:nvPr/>
        </p:nvSpPr>
        <p:spPr>
          <a:xfrm>
            <a:off x="328107" y="2385193"/>
            <a:ext cx="8694288" cy="671915"/>
          </a:xfrm>
          <a:prstGeom prst="rect">
            <a:avLst/>
          </a:prstGeom>
        </p:spPr>
        <p:txBody>
          <a:bodyPr wrap="square">
            <a:spAutoFit/>
          </a:bodyPr>
          <a:lstStyle/>
          <a:p>
            <a:pPr>
              <a:lnSpc>
                <a:spcPct val="107000"/>
              </a:lnSpc>
              <a:spcAft>
                <a:spcPts val="800"/>
              </a:spcAft>
            </a:pPr>
            <a:r>
              <a:rPr lang="en-GB" dirty="0">
                <a:latin typeface="Nexa Light" panose="02000000000000000000"/>
                <a:ea typeface="Verdana" panose="020B0604030504040204" pitchFamily="34" charset="0"/>
              </a:rPr>
              <a:t>Two job plans will be offered based on the feedback from the focus group and online survey.  There is flexibility to change these based on individual candidate preference.</a:t>
            </a:r>
          </a:p>
        </p:txBody>
      </p:sp>
    </p:spTree>
    <p:extLst>
      <p:ext uri="{BB962C8B-B14F-4D97-AF65-F5344CB8AC3E}">
        <p14:creationId xmlns:p14="http://schemas.microsoft.com/office/powerpoint/2010/main" val="19603204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 Job descriptions</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graphicFrame>
        <p:nvGraphicFramePr>
          <p:cNvPr id="3" name="Table 2">
            <a:extLst>
              <a:ext uri="{FF2B5EF4-FFF2-40B4-BE49-F238E27FC236}">
                <a16:creationId xmlns:a16="http://schemas.microsoft.com/office/drawing/2014/main" id="{53D7ABC3-F267-46ED-BB20-C630B2D33095}"/>
              </a:ext>
            </a:extLst>
          </p:cNvPr>
          <p:cNvGraphicFramePr>
            <a:graphicFrameLocks noGrp="1"/>
          </p:cNvGraphicFramePr>
          <p:nvPr>
            <p:extLst>
              <p:ext uri="{D42A27DB-BD31-4B8C-83A1-F6EECF244321}">
                <p14:modId xmlns:p14="http://schemas.microsoft.com/office/powerpoint/2010/main" val="217406759"/>
              </p:ext>
            </p:extLst>
          </p:nvPr>
        </p:nvGraphicFramePr>
        <p:xfrm>
          <a:off x="582303" y="2427406"/>
          <a:ext cx="8370628" cy="2296160"/>
        </p:xfrm>
        <a:graphic>
          <a:graphicData uri="http://schemas.openxmlformats.org/drawingml/2006/table">
            <a:tbl>
              <a:tblPr firstRow="1" bandRow="1">
                <a:tableStyleId>{5C22544A-7EE6-4342-B048-85BDC9FD1C3A}</a:tableStyleId>
              </a:tblPr>
              <a:tblGrid>
                <a:gridCol w="1978011">
                  <a:extLst>
                    <a:ext uri="{9D8B030D-6E8A-4147-A177-3AD203B41FA5}">
                      <a16:colId xmlns:a16="http://schemas.microsoft.com/office/drawing/2014/main" val="2867477651"/>
                    </a:ext>
                  </a:extLst>
                </a:gridCol>
                <a:gridCol w="1280166">
                  <a:extLst>
                    <a:ext uri="{9D8B030D-6E8A-4147-A177-3AD203B41FA5}">
                      <a16:colId xmlns:a16="http://schemas.microsoft.com/office/drawing/2014/main" val="2277896028"/>
                    </a:ext>
                  </a:extLst>
                </a:gridCol>
                <a:gridCol w="5112451">
                  <a:extLst>
                    <a:ext uri="{9D8B030D-6E8A-4147-A177-3AD203B41FA5}">
                      <a16:colId xmlns:a16="http://schemas.microsoft.com/office/drawing/2014/main" val="2341672863"/>
                    </a:ext>
                  </a:extLst>
                </a:gridCol>
              </a:tblGrid>
              <a:tr h="370840">
                <a:tc>
                  <a:txBody>
                    <a:bodyPr/>
                    <a:lstStyle/>
                    <a:p>
                      <a:r>
                        <a:rPr lang="en-GB" dirty="0"/>
                        <a:t>Specialty </a:t>
                      </a:r>
                    </a:p>
                  </a:txBody>
                  <a:tcPr/>
                </a:tc>
                <a:tc>
                  <a:txBody>
                    <a:bodyPr/>
                    <a:lstStyle/>
                    <a:p>
                      <a:r>
                        <a:rPr lang="en-GB" dirty="0"/>
                        <a:t>JD status</a:t>
                      </a:r>
                    </a:p>
                  </a:txBody>
                  <a:tcPr/>
                </a:tc>
                <a:tc>
                  <a:txBody>
                    <a:bodyPr/>
                    <a:lstStyle/>
                    <a:p>
                      <a:r>
                        <a:rPr lang="en-GB" dirty="0"/>
                        <a:t>GP role in secondary care</a:t>
                      </a:r>
                    </a:p>
                  </a:txBody>
                  <a:tcPr/>
                </a:tc>
                <a:extLst>
                  <a:ext uri="{0D108BD9-81ED-4DB2-BD59-A6C34878D82A}">
                    <a16:rowId xmlns:a16="http://schemas.microsoft.com/office/drawing/2014/main" val="3608784364"/>
                  </a:ext>
                </a:extLst>
              </a:tr>
              <a:tr h="370840">
                <a:tc>
                  <a:txBody>
                    <a:bodyPr/>
                    <a:lstStyle/>
                    <a:p>
                      <a:r>
                        <a:rPr lang="en-GB" dirty="0"/>
                        <a:t>Healthcare of Older People</a:t>
                      </a:r>
                    </a:p>
                  </a:txBody>
                  <a:tcPr/>
                </a:tc>
                <a:tc>
                  <a:txBody>
                    <a:bodyPr/>
                    <a:lstStyle/>
                    <a:p>
                      <a:r>
                        <a:rPr lang="en-GB" dirty="0"/>
                        <a:t>Finalised</a:t>
                      </a:r>
                    </a:p>
                  </a:txBody>
                  <a:tcPr/>
                </a:tc>
                <a:tc>
                  <a:txBody>
                    <a:bodyPr/>
                    <a:lstStyle/>
                    <a:p>
                      <a:r>
                        <a:rPr lang="en-GB" dirty="0"/>
                        <a:t>- Acute Care of the Elderly Team (across ED/AMU)</a:t>
                      </a:r>
                    </a:p>
                    <a:p>
                      <a:r>
                        <a:rPr lang="en-GB" dirty="0"/>
                        <a:t>- Part of MDT Urgent Community Response Team</a:t>
                      </a:r>
                    </a:p>
                    <a:p>
                      <a:r>
                        <a:rPr lang="en-GB" dirty="0"/>
                        <a:t>- Diploma in Geriatric Medicine</a:t>
                      </a:r>
                    </a:p>
                  </a:txBody>
                  <a:tcPr/>
                </a:tc>
                <a:extLst>
                  <a:ext uri="{0D108BD9-81ED-4DB2-BD59-A6C34878D82A}">
                    <a16:rowId xmlns:a16="http://schemas.microsoft.com/office/drawing/2014/main" val="3120758892"/>
                  </a:ext>
                </a:extLst>
              </a:tr>
              <a:tr h="370840">
                <a:tc>
                  <a:txBody>
                    <a:bodyPr/>
                    <a:lstStyle/>
                    <a:p>
                      <a:r>
                        <a:rPr lang="en-GB" dirty="0"/>
                        <a:t>Paediatrics</a:t>
                      </a:r>
                    </a:p>
                  </a:txBody>
                  <a:tcPr/>
                </a:tc>
                <a:tc>
                  <a:txBody>
                    <a:bodyPr/>
                    <a:lstStyle/>
                    <a:p>
                      <a:r>
                        <a:rPr lang="en-GB" dirty="0"/>
                        <a:t>In progress</a:t>
                      </a:r>
                    </a:p>
                  </a:txBody>
                  <a:tcPr/>
                </a:tc>
                <a:tc>
                  <a:txBody>
                    <a:bodyPr/>
                    <a:lstStyle/>
                    <a:p>
                      <a:r>
                        <a:rPr lang="en-GB" dirty="0"/>
                        <a:t>- Front door PAU</a:t>
                      </a:r>
                    </a:p>
                    <a:p>
                      <a:r>
                        <a:rPr lang="en-GB" dirty="0"/>
                        <a:t>- Diploma in Child Health</a:t>
                      </a:r>
                    </a:p>
                  </a:txBody>
                  <a:tcPr/>
                </a:tc>
                <a:extLst>
                  <a:ext uri="{0D108BD9-81ED-4DB2-BD59-A6C34878D82A}">
                    <a16:rowId xmlns:a16="http://schemas.microsoft.com/office/drawing/2014/main" val="1037409827"/>
                  </a:ext>
                </a:extLst>
              </a:tr>
              <a:tr h="370840">
                <a:tc>
                  <a:txBody>
                    <a:bodyPr/>
                    <a:lstStyle/>
                    <a:p>
                      <a:r>
                        <a:rPr lang="en-GB" dirty="0"/>
                        <a:t>ED</a:t>
                      </a:r>
                    </a:p>
                  </a:txBody>
                  <a:tcPr/>
                </a:tc>
                <a:tc>
                  <a:txBody>
                    <a:bodyPr/>
                    <a:lstStyle/>
                    <a:p>
                      <a:r>
                        <a:rPr lang="en-GB" dirty="0"/>
                        <a:t>Yet to start</a:t>
                      </a:r>
                    </a:p>
                  </a:txBody>
                  <a:tcPr/>
                </a:tc>
                <a:tc>
                  <a:txBody>
                    <a:bodyPr/>
                    <a:lstStyle/>
                    <a:p>
                      <a:r>
                        <a:rPr lang="en-GB" dirty="0"/>
                        <a:t>- TBC (is the need there?)</a:t>
                      </a:r>
                    </a:p>
                  </a:txBody>
                  <a:tcPr/>
                </a:tc>
                <a:extLst>
                  <a:ext uri="{0D108BD9-81ED-4DB2-BD59-A6C34878D82A}">
                    <a16:rowId xmlns:a16="http://schemas.microsoft.com/office/drawing/2014/main" val="3868543236"/>
                  </a:ext>
                </a:extLst>
              </a:tr>
            </a:tbl>
          </a:graphicData>
        </a:graphic>
      </p:graphicFrame>
    </p:spTree>
    <p:extLst>
      <p:ext uri="{BB962C8B-B14F-4D97-AF65-F5344CB8AC3E}">
        <p14:creationId xmlns:p14="http://schemas.microsoft.com/office/powerpoint/2010/main" val="3028560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Why this project?</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AA72D442-04F8-4A69-8B95-1C7CFE866C35}"/>
              </a:ext>
            </a:extLst>
          </p:cNvPr>
          <p:cNvSpPr/>
          <p:nvPr/>
        </p:nvSpPr>
        <p:spPr>
          <a:xfrm>
            <a:off x="328107" y="2675863"/>
            <a:ext cx="8694288" cy="3416320"/>
          </a:xfrm>
          <a:prstGeom prst="rect">
            <a:avLst/>
          </a:prstGeom>
        </p:spPr>
        <p:txBody>
          <a:bodyPr wrap="square">
            <a:spAutoFit/>
          </a:bodyPr>
          <a:lstStyle/>
          <a:p>
            <a:pPr marL="171450" indent="-171450">
              <a:buFontTx/>
              <a:buChar char="-"/>
            </a:pPr>
            <a:r>
              <a:rPr lang="en-GB" dirty="0">
                <a:latin typeface="Nexa Light" panose="02000000000000000000"/>
                <a:ea typeface="Verdana" panose="020B0604030504040204" pitchFamily="34" charset="0"/>
                <a:cs typeface="Verdana" panose="020B0604030504040204" pitchFamily="34" charset="0"/>
              </a:rPr>
              <a:t>We recognised there are workforce challenges in urgent care</a:t>
            </a:r>
          </a:p>
          <a:p>
            <a:pPr marL="171450" indent="-171450">
              <a:buFontTx/>
              <a:buChar char="-"/>
            </a:pPr>
            <a:endParaRPr lang="en-GB" dirty="0">
              <a:latin typeface="Nexa Light" panose="02000000000000000000"/>
              <a:ea typeface="Verdana" panose="020B0604030504040204" pitchFamily="34" charset="0"/>
              <a:cs typeface="Verdana" panose="020B0604030504040204" pitchFamily="34" charset="0"/>
            </a:endParaRPr>
          </a:p>
          <a:p>
            <a:pPr marL="171450" indent="-171450">
              <a:buFontTx/>
              <a:buChar char="-"/>
            </a:pPr>
            <a:r>
              <a:rPr lang="en-GB" dirty="0">
                <a:latin typeface="Nexa Light" panose="02000000000000000000"/>
                <a:ea typeface="Verdana" panose="020B0604030504040204" pitchFamily="34" charset="0"/>
                <a:cs typeface="Verdana" panose="020B0604030504040204" pitchFamily="34" charset="0"/>
              </a:rPr>
              <a:t>We want to offer something different to attract and retain GPs in urgent care</a:t>
            </a:r>
          </a:p>
          <a:p>
            <a:pPr marL="171450" indent="-171450">
              <a:buFontTx/>
              <a:buChar char="-"/>
            </a:pPr>
            <a:endParaRPr lang="en-GB" dirty="0">
              <a:latin typeface="Nexa Light" panose="02000000000000000000"/>
              <a:ea typeface="Verdana" panose="020B0604030504040204" pitchFamily="34" charset="0"/>
              <a:cs typeface="Verdana" panose="020B0604030504040204" pitchFamily="34" charset="0"/>
            </a:endParaRPr>
          </a:p>
          <a:p>
            <a:pPr marL="171450" indent="-171450">
              <a:buFontTx/>
              <a:buChar char="-"/>
            </a:pPr>
            <a:r>
              <a:rPr lang="en-GB" dirty="0">
                <a:latin typeface="Nexa Light" panose="02000000000000000000"/>
                <a:ea typeface="Verdana" panose="020B0604030504040204" pitchFamily="34" charset="0"/>
                <a:cs typeface="Verdana" panose="020B0604030504040204" pitchFamily="34" charset="0"/>
              </a:rPr>
              <a:t>We recognise that GPs want the opportunity to do different things</a:t>
            </a:r>
          </a:p>
          <a:p>
            <a:r>
              <a:rPr lang="en-GB" dirty="0">
                <a:latin typeface="Nexa Light" panose="02000000000000000000"/>
                <a:ea typeface="Verdana" panose="020B0604030504040204" pitchFamily="34" charset="0"/>
                <a:cs typeface="Verdana" panose="020B0604030504040204" pitchFamily="34" charset="0"/>
              </a:rPr>
              <a:t> </a:t>
            </a:r>
          </a:p>
          <a:p>
            <a:pPr marL="171450" indent="-171450">
              <a:buFontTx/>
              <a:buChar char="-"/>
            </a:pPr>
            <a:r>
              <a:rPr lang="en-GB" dirty="0">
                <a:latin typeface="Nexa Light" panose="02000000000000000000"/>
                <a:ea typeface="Verdana" panose="020B0604030504040204" pitchFamily="34" charset="0"/>
                <a:cs typeface="Verdana" panose="020B0604030504040204" pitchFamily="34" charset="0"/>
              </a:rPr>
              <a:t>Research suggests that more GPs want a portfolio approach to work</a:t>
            </a:r>
          </a:p>
          <a:p>
            <a:pPr marL="171450" indent="-171450">
              <a:buFontTx/>
              <a:buChar char="-"/>
            </a:pPr>
            <a:endParaRPr lang="en-GB" dirty="0">
              <a:latin typeface="Nexa Light" panose="02000000000000000000"/>
              <a:ea typeface="Verdana" panose="020B0604030504040204" pitchFamily="34" charset="0"/>
              <a:cs typeface="Verdana" panose="020B0604030504040204" pitchFamily="34" charset="0"/>
            </a:endParaRPr>
          </a:p>
          <a:p>
            <a:pPr marL="171450" indent="-171450">
              <a:buFontTx/>
              <a:buChar char="-"/>
            </a:pPr>
            <a:r>
              <a:rPr lang="en-GB" dirty="0">
                <a:latin typeface="Nexa Light" panose="02000000000000000000"/>
                <a:ea typeface="Verdana" panose="020B0604030504040204" pitchFamily="34" charset="0"/>
                <a:cs typeface="Verdana" panose="020B0604030504040204" pitchFamily="34" charset="0"/>
              </a:rPr>
              <a:t>Patients want high quality care to be joined up and available when they need it</a:t>
            </a:r>
          </a:p>
          <a:p>
            <a:pPr marL="171450" indent="-171450">
              <a:buFontTx/>
              <a:buChar char="-"/>
            </a:pPr>
            <a:endParaRPr lang="en-GB" dirty="0">
              <a:latin typeface="Nexa Light" panose="02000000000000000000"/>
              <a:ea typeface="Verdana" panose="020B0604030504040204" pitchFamily="34" charset="0"/>
              <a:cs typeface="Verdana" panose="020B0604030504040204" pitchFamily="34" charset="0"/>
            </a:endParaRPr>
          </a:p>
          <a:p>
            <a:pPr marL="171450" indent="-171450">
              <a:buFontTx/>
              <a:buChar char="-"/>
            </a:pPr>
            <a:r>
              <a:rPr lang="en-GB" dirty="0">
                <a:latin typeface="Nexa Light" panose="02000000000000000000"/>
                <a:ea typeface="Verdana" panose="020B0604030504040204" pitchFamily="34" charset="0"/>
                <a:cs typeface="Verdana" panose="020B0604030504040204" pitchFamily="34" charset="0"/>
              </a:rPr>
              <a:t>Policymakers want healthcare to be integrated and see GPs as vital to this</a:t>
            </a:r>
          </a:p>
          <a:p>
            <a:pPr marL="171450" indent="-171450">
              <a:buFontTx/>
              <a:buChar char="-"/>
            </a:pPr>
            <a:endParaRPr lang="en-GB" dirty="0">
              <a:latin typeface="Nexa Light" panose="0200000000000000000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5624821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 Support for GPs</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sp>
        <p:nvSpPr>
          <p:cNvPr id="9" name="Rectangle 8">
            <a:extLst>
              <a:ext uri="{FF2B5EF4-FFF2-40B4-BE49-F238E27FC236}">
                <a16:creationId xmlns:a16="http://schemas.microsoft.com/office/drawing/2014/main" id="{194F343E-6187-4C6F-A52F-2EC0B92658D8}"/>
              </a:ext>
            </a:extLst>
          </p:cNvPr>
          <p:cNvSpPr/>
          <p:nvPr/>
        </p:nvSpPr>
        <p:spPr>
          <a:xfrm>
            <a:off x="328107" y="2385193"/>
            <a:ext cx="8694288" cy="4233595"/>
          </a:xfrm>
          <a:prstGeom prst="rect">
            <a:avLst/>
          </a:prstGeom>
        </p:spPr>
        <p:txBody>
          <a:bodyPr wrap="square">
            <a:spAutoFit/>
          </a:bodyPr>
          <a:lstStyle/>
          <a:p>
            <a:pPr>
              <a:lnSpc>
                <a:spcPct val="107000"/>
              </a:lnSpc>
              <a:spcAft>
                <a:spcPts val="800"/>
              </a:spcAft>
            </a:pPr>
            <a:r>
              <a:rPr lang="en-GB" dirty="0">
                <a:latin typeface="Nexa Light" panose="02000000000000000000"/>
                <a:ea typeface="Verdana" panose="020B0604030504040204" pitchFamily="34" charset="0"/>
              </a:rPr>
              <a:t>The portfolio role includes a package designed to offer both professional and personal support and development:</a:t>
            </a:r>
          </a:p>
          <a:p>
            <a:pPr>
              <a:lnSpc>
                <a:spcPct val="107000"/>
              </a:lnSpc>
              <a:spcAft>
                <a:spcPts val="800"/>
              </a:spcAft>
            </a:pPr>
            <a:endParaRPr lang="en-GB" dirty="0">
              <a:latin typeface="Nexa Light" panose="02000000000000000000"/>
              <a:ea typeface="Verdana" panose="020B0604030504040204" pitchFamily="34" charset="0"/>
            </a:endParaRPr>
          </a:p>
          <a:p>
            <a:pPr marL="628650" lvl="1" indent="-171450">
              <a:spcAft>
                <a:spcPts val="0"/>
              </a:spcAft>
              <a:buFontTx/>
              <a:buChar char="-"/>
            </a:pPr>
            <a:r>
              <a:rPr lang="en-GB" dirty="0">
                <a:latin typeface="Nexa Light" panose="02000000000000000000"/>
                <a:ea typeface="Verdana" panose="020B0604030504040204" pitchFamily="34" charset="0"/>
              </a:rPr>
              <a:t>Onboarding and induction</a:t>
            </a:r>
          </a:p>
          <a:p>
            <a:pPr marL="1085850" lvl="2" indent="-171450">
              <a:buFontTx/>
              <a:buChar char="-"/>
            </a:pPr>
            <a:r>
              <a:rPr lang="en-GB" dirty="0">
                <a:latin typeface="Nexa Light" panose="02000000000000000000"/>
                <a:ea typeface="Verdana" panose="020B0604030504040204" pitchFamily="34" charset="0"/>
              </a:rPr>
              <a:t>A clear programme of induction across each healthcare setting</a:t>
            </a:r>
          </a:p>
          <a:p>
            <a:pPr marL="1085850" lvl="2" indent="-171450">
              <a:buFontTx/>
              <a:buChar char="-"/>
            </a:pPr>
            <a:r>
              <a:rPr lang="en-GB" dirty="0">
                <a:latin typeface="Nexa Light" panose="02000000000000000000"/>
                <a:ea typeface="Verdana" panose="020B0604030504040204" pitchFamily="34" charset="0"/>
              </a:rPr>
              <a:t>Tailored to the experience of the GP</a:t>
            </a:r>
          </a:p>
          <a:p>
            <a:pPr marL="628650" lvl="1" indent="-171450">
              <a:spcAft>
                <a:spcPts val="0"/>
              </a:spcAft>
              <a:buFontTx/>
              <a:buChar char="-"/>
            </a:pPr>
            <a:r>
              <a:rPr lang="en-GB" dirty="0">
                <a:latin typeface="Nexa Light" panose="02000000000000000000"/>
                <a:ea typeface="Verdana" panose="020B0604030504040204" pitchFamily="34" charset="0"/>
              </a:rPr>
              <a:t>Clinical Supervision</a:t>
            </a:r>
          </a:p>
          <a:p>
            <a:pPr marL="1085850" lvl="2" indent="-171450">
              <a:buFontTx/>
              <a:buChar char="-"/>
            </a:pPr>
            <a:r>
              <a:rPr lang="en-GB" dirty="0">
                <a:latin typeface="Nexa Light" panose="02000000000000000000"/>
                <a:ea typeface="Verdana" panose="020B0604030504040204" pitchFamily="34" charset="0"/>
              </a:rPr>
              <a:t>Named Clinical Supervisor in each healthcare setting</a:t>
            </a:r>
          </a:p>
          <a:p>
            <a:pPr marL="1085850" lvl="2" indent="-171450">
              <a:buFontTx/>
              <a:buChar char="-"/>
            </a:pPr>
            <a:r>
              <a:rPr lang="en-GB" dirty="0">
                <a:latin typeface="Nexa Light" panose="02000000000000000000"/>
                <a:ea typeface="Verdana" panose="020B0604030504040204" pitchFamily="34" charset="0"/>
              </a:rPr>
              <a:t>Streamlined process to provide clear picture of performance and easy access to support</a:t>
            </a:r>
          </a:p>
          <a:p>
            <a:pPr marL="628650" lvl="1" indent="-171450">
              <a:spcAft>
                <a:spcPts val="0"/>
              </a:spcAft>
              <a:buFontTx/>
              <a:buChar char="-"/>
            </a:pPr>
            <a:r>
              <a:rPr lang="en-GB" dirty="0">
                <a:latin typeface="Nexa Light" panose="02000000000000000000"/>
                <a:ea typeface="Verdana" panose="020B0604030504040204" pitchFamily="34" charset="0"/>
              </a:rPr>
              <a:t>Peer Support</a:t>
            </a:r>
          </a:p>
          <a:p>
            <a:pPr marL="1085850" lvl="2" indent="-171450">
              <a:buFontTx/>
              <a:buChar char="-"/>
            </a:pPr>
            <a:r>
              <a:rPr lang="en-GB" dirty="0">
                <a:latin typeface="Nexa Light" panose="02000000000000000000"/>
                <a:ea typeface="Verdana" panose="020B0604030504040204" pitchFamily="34" charset="0"/>
              </a:rPr>
              <a:t>Externally facilitated, off-site, clinical peer support group</a:t>
            </a:r>
          </a:p>
          <a:p>
            <a:pPr marL="628650" lvl="1" indent="-171450">
              <a:spcAft>
                <a:spcPts val="0"/>
              </a:spcAft>
              <a:buFontTx/>
              <a:buChar char="-"/>
            </a:pPr>
            <a:r>
              <a:rPr lang="en-GB" dirty="0">
                <a:latin typeface="Nexa Light" panose="02000000000000000000"/>
                <a:ea typeface="Verdana" panose="020B0604030504040204" pitchFamily="34" charset="0"/>
              </a:rPr>
              <a:t>Protected Learning Time</a:t>
            </a:r>
          </a:p>
          <a:p>
            <a:pPr marL="1085850" lvl="2" indent="-171450">
              <a:buFontTx/>
              <a:buChar char="-"/>
            </a:pPr>
            <a:endParaRPr lang="en-GB" dirty="0">
              <a:latin typeface="Nexa Light" panose="02000000000000000000"/>
              <a:ea typeface="Verdana" panose="020B0604030504040204" pitchFamily="34" charset="0"/>
            </a:endParaRPr>
          </a:p>
        </p:txBody>
      </p:sp>
    </p:spTree>
    <p:extLst>
      <p:ext uri="{BB962C8B-B14F-4D97-AF65-F5344CB8AC3E}">
        <p14:creationId xmlns:p14="http://schemas.microsoft.com/office/powerpoint/2010/main" val="16780605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 Salary</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sp>
        <p:nvSpPr>
          <p:cNvPr id="4" name="Rectangle 3">
            <a:extLst>
              <a:ext uri="{FF2B5EF4-FFF2-40B4-BE49-F238E27FC236}">
                <a16:creationId xmlns:a16="http://schemas.microsoft.com/office/drawing/2014/main" id="{F6BDEF73-0F0D-43E0-963F-A7EB6E04BF7F}"/>
              </a:ext>
            </a:extLst>
          </p:cNvPr>
          <p:cNvSpPr/>
          <p:nvPr/>
        </p:nvSpPr>
        <p:spPr>
          <a:xfrm>
            <a:off x="401511" y="2584566"/>
            <a:ext cx="8620884" cy="3156826"/>
          </a:xfrm>
          <a:prstGeom prst="rect">
            <a:avLst/>
          </a:prstGeom>
        </p:spPr>
        <p:txBody>
          <a:bodyPr wrap="square">
            <a:spAutoFit/>
          </a:bodyPr>
          <a:lstStyle/>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Two approaches were considered:</a:t>
            </a:r>
          </a:p>
          <a:p>
            <a:pPr>
              <a:lnSpc>
                <a:spcPct val="107000"/>
              </a:lnSpc>
              <a:spcAft>
                <a:spcPts val="800"/>
              </a:spcAft>
            </a:pPr>
            <a:endParaRPr lang="en-GB"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n-GB" dirty="0">
                <a:latin typeface="Calibri" panose="020F0502020204030204" pitchFamily="34" charset="0"/>
                <a:ea typeface="Calibri" panose="020F0502020204030204" pitchFamily="34" charset="0"/>
                <a:cs typeface="Times New Roman" panose="02020603050405020304" pitchFamily="18" charset="0"/>
              </a:rPr>
              <a:t>Spot salary divided equally by number of sessions to provide parity across all healthcare settings (e.g. £75,000 divided by 8 sessions = £9,375 per session plus on-costs)</a:t>
            </a: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OR</a:t>
            </a:r>
          </a:p>
          <a:p>
            <a:pPr marL="342900" lvl="0" indent="-342900">
              <a:lnSpc>
                <a:spcPct val="107000"/>
              </a:lnSpc>
              <a:spcAft>
                <a:spcPts val="800"/>
              </a:spcAft>
              <a:buFont typeface="Arial" panose="020B0604020202020204" pitchFamily="34" charset="0"/>
              <a:buChar char="•"/>
              <a:tabLst>
                <a:tab pos="457200" algn="l"/>
              </a:tabLst>
            </a:pPr>
            <a:r>
              <a:rPr lang="en-GB" dirty="0">
                <a:latin typeface="Calibri" panose="020F0502020204030204" pitchFamily="34" charset="0"/>
                <a:ea typeface="Calibri" panose="020F0502020204030204" pitchFamily="34" charset="0"/>
                <a:cs typeface="Times New Roman" panose="02020603050405020304" pitchFamily="18" charset="0"/>
              </a:rPr>
              <a:t>Assign different sessional values based on healthcare setting to provide parity among peers within each healthcare setting (e.g. use of SAS scale for acute based sessions, GP sessional rates for General Practice and OOH)</a:t>
            </a:r>
            <a:endParaRPr lang="en-GB" dirty="0"/>
          </a:p>
        </p:txBody>
      </p:sp>
    </p:spTree>
    <p:extLst>
      <p:ext uri="{BB962C8B-B14F-4D97-AF65-F5344CB8AC3E}">
        <p14:creationId xmlns:p14="http://schemas.microsoft.com/office/powerpoint/2010/main" val="28143208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 Salary</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sp>
        <p:nvSpPr>
          <p:cNvPr id="4" name="Rectangle 3">
            <a:extLst>
              <a:ext uri="{FF2B5EF4-FFF2-40B4-BE49-F238E27FC236}">
                <a16:creationId xmlns:a16="http://schemas.microsoft.com/office/drawing/2014/main" id="{F6BDEF73-0F0D-43E0-963F-A7EB6E04BF7F}"/>
              </a:ext>
            </a:extLst>
          </p:cNvPr>
          <p:cNvSpPr/>
          <p:nvPr/>
        </p:nvSpPr>
        <p:spPr>
          <a:xfrm>
            <a:off x="401511" y="2584566"/>
            <a:ext cx="8620884" cy="3145413"/>
          </a:xfrm>
          <a:prstGeom prst="rect">
            <a:avLst/>
          </a:prstGeom>
        </p:spPr>
        <p:txBody>
          <a:bodyPr wrap="square">
            <a:spAutoFit/>
          </a:bodyPr>
          <a:lstStyle/>
          <a:p>
            <a:pPr>
              <a:lnSpc>
                <a:spcPct val="107000"/>
              </a:lnSpc>
              <a:spcAft>
                <a:spcPts val="800"/>
              </a:spcAft>
            </a:pPr>
            <a:r>
              <a:rPr lang="en-GB" dirty="0">
                <a:latin typeface="Calibri" panose="020F0502020204030204" pitchFamily="34" charset="0"/>
                <a:cs typeface="Times New Roman" panose="02020603050405020304" pitchFamily="18" charset="0"/>
              </a:rPr>
              <a:t>Principles that guided salary conversations:</a:t>
            </a:r>
          </a:p>
          <a:p>
            <a:pPr marL="628650" lvl="1" indent="-171450">
              <a:lnSpc>
                <a:spcPct val="107000"/>
              </a:lnSpc>
              <a:buFontTx/>
              <a:buChar char="-"/>
            </a:pPr>
            <a:endParaRPr lang="en-GB" dirty="0">
              <a:latin typeface="Nexa Light" panose="02000000000000000000"/>
              <a:ea typeface="Verdana" panose="020B0604030504040204" pitchFamily="34" charset="0"/>
            </a:endParaRPr>
          </a:p>
          <a:p>
            <a:pPr marL="628650" lvl="1" indent="-171450">
              <a:lnSpc>
                <a:spcPct val="107000"/>
              </a:lnSpc>
              <a:buFontTx/>
              <a:buChar char="-"/>
              <a:tabLst>
                <a:tab pos="457200" algn="l"/>
              </a:tabLst>
            </a:pPr>
            <a:r>
              <a:rPr lang="en-GB" dirty="0">
                <a:latin typeface="Nexa Light" panose="02000000000000000000"/>
                <a:ea typeface="Verdana" panose="020B0604030504040204" pitchFamily="34" charset="0"/>
              </a:rPr>
              <a:t>The salary is comparable to equivalent experienced peers in same healthcare setting</a:t>
            </a:r>
          </a:p>
          <a:p>
            <a:pPr marL="628650" lvl="1" indent="-171450">
              <a:lnSpc>
                <a:spcPct val="107000"/>
              </a:lnSpc>
              <a:buFontTx/>
              <a:buChar char="-"/>
              <a:tabLst>
                <a:tab pos="457200" algn="l"/>
              </a:tabLst>
            </a:pPr>
            <a:r>
              <a:rPr lang="en-GB" dirty="0">
                <a:latin typeface="Nexa Light" panose="02000000000000000000"/>
                <a:ea typeface="Verdana" panose="020B0604030504040204" pitchFamily="34" charset="0"/>
              </a:rPr>
              <a:t>It recognises that when working in a Trust a GP will be developing competences</a:t>
            </a:r>
          </a:p>
          <a:p>
            <a:pPr marL="628650" lvl="1" indent="-171450">
              <a:lnSpc>
                <a:spcPct val="107000"/>
              </a:lnSpc>
              <a:buFontTx/>
              <a:buChar char="-"/>
              <a:tabLst>
                <a:tab pos="457200" algn="l"/>
              </a:tabLst>
            </a:pPr>
            <a:r>
              <a:rPr lang="en-GB" dirty="0">
                <a:latin typeface="Nexa Light" panose="02000000000000000000"/>
                <a:ea typeface="Verdana" panose="020B0604030504040204" pitchFamily="34" charset="0"/>
              </a:rPr>
              <a:t>It reflects the difference in skill set and the value that brings to the MDT in different healthcare settings</a:t>
            </a:r>
          </a:p>
          <a:p>
            <a:pPr marL="628650" lvl="1" indent="-171450">
              <a:lnSpc>
                <a:spcPct val="107000"/>
              </a:lnSpc>
              <a:buFontTx/>
              <a:buChar char="-"/>
              <a:tabLst>
                <a:tab pos="457200" algn="l"/>
              </a:tabLst>
            </a:pPr>
            <a:r>
              <a:rPr lang="en-GB" dirty="0">
                <a:latin typeface="Nexa Light" panose="02000000000000000000"/>
                <a:ea typeface="Verdana" panose="020B0604030504040204" pitchFamily="34" charset="0"/>
              </a:rPr>
              <a:t>It reflects the level of investment in personal development, education and support</a:t>
            </a:r>
          </a:p>
          <a:p>
            <a:pPr marL="628650" lvl="1" indent="-171450">
              <a:lnSpc>
                <a:spcPct val="107000"/>
              </a:lnSpc>
              <a:buFontTx/>
              <a:buChar char="-"/>
              <a:tabLst>
                <a:tab pos="457200" algn="l"/>
              </a:tabLst>
            </a:pPr>
            <a:r>
              <a:rPr lang="en-GB" dirty="0">
                <a:latin typeface="Nexa Light" panose="02000000000000000000"/>
                <a:ea typeface="Verdana" panose="020B0604030504040204" pitchFamily="34" charset="0"/>
              </a:rPr>
              <a:t>It acknowledges that an inflated salary may have unintended consequences within primary care</a:t>
            </a:r>
          </a:p>
        </p:txBody>
      </p:sp>
    </p:spTree>
    <p:extLst>
      <p:ext uri="{BB962C8B-B14F-4D97-AF65-F5344CB8AC3E}">
        <p14:creationId xmlns:p14="http://schemas.microsoft.com/office/powerpoint/2010/main" val="41865683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 Salary</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sp>
        <p:nvSpPr>
          <p:cNvPr id="4" name="Rectangle 3">
            <a:extLst>
              <a:ext uri="{FF2B5EF4-FFF2-40B4-BE49-F238E27FC236}">
                <a16:creationId xmlns:a16="http://schemas.microsoft.com/office/drawing/2014/main" id="{F6BDEF73-0F0D-43E0-963F-A7EB6E04BF7F}"/>
              </a:ext>
            </a:extLst>
          </p:cNvPr>
          <p:cNvSpPr/>
          <p:nvPr/>
        </p:nvSpPr>
        <p:spPr>
          <a:xfrm>
            <a:off x="401511" y="2584566"/>
            <a:ext cx="8620884" cy="4627229"/>
          </a:xfrm>
          <a:prstGeom prst="rect">
            <a:avLst/>
          </a:prstGeom>
        </p:spPr>
        <p:txBody>
          <a:bodyPr wrap="square">
            <a:spAutoFit/>
          </a:bodyPr>
          <a:lstStyle/>
          <a:p>
            <a:pPr>
              <a:lnSpc>
                <a:spcPct val="107000"/>
              </a:lnSpc>
              <a:spcAft>
                <a:spcPts val="800"/>
              </a:spcAft>
            </a:pPr>
            <a:r>
              <a:rPr lang="en-GB" dirty="0">
                <a:latin typeface="Calibri" panose="020F0502020204030204" pitchFamily="34" charset="0"/>
                <a:cs typeface="Times New Roman" panose="02020603050405020304" pitchFamily="18" charset="0"/>
              </a:rPr>
              <a:t>A simple salary building model was developed:</a:t>
            </a:r>
          </a:p>
          <a:p>
            <a:pPr marL="628650" lvl="1" indent="-171450">
              <a:lnSpc>
                <a:spcPct val="107000"/>
              </a:lnSpc>
              <a:buFontTx/>
              <a:buChar char="-"/>
            </a:pPr>
            <a:endParaRPr lang="en-GB" dirty="0">
              <a:latin typeface="Nexa Light" panose="02000000000000000000"/>
              <a:ea typeface="Verdana" panose="020B0604030504040204" pitchFamily="34" charset="0"/>
            </a:endParaRPr>
          </a:p>
          <a:p>
            <a:pPr marL="628650" lvl="1" indent="-171450">
              <a:lnSpc>
                <a:spcPct val="107000"/>
              </a:lnSpc>
              <a:buFontTx/>
              <a:buChar char="-"/>
              <a:tabLst>
                <a:tab pos="457200" algn="l"/>
              </a:tabLst>
            </a:pPr>
            <a:r>
              <a:rPr lang="en-GB" dirty="0">
                <a:latin typeface="Nexa Light" panose="02000000000000000000"/>
                <a:ea typeface="Verdana" panose="020B0604030504040204" pitchFamily="34" charset="0"/>
              </a:rPr>
              <a:t>Direct costs for annual leave and sickness will be covered pro rata by each organisation</a:t>
            </a:r>
          </a:p>
          <a:p>
            <a:pPr marL="628650" lvl="1" indent="-171450">
              <a:lnSpc>
                <a:spcPct val="107000"/>
              </a:lnSpc>
              <a:buFontTx/>
              <a:buChar char="-"/>
              <a:tabLst>
                <a:tab pos="457200" algn="l"/>
              </a:tabLst>
            </a:pPr>
            <a:r>
              <a:rPr lang="en-GB" dirty="0">
                <a:latin typeface="Nexa Light" panose="02000000000000000000"/>
                <a:ea typeface="Verdana" panose="020B0604030504040204" pitchFamily="34" charset="0"/>
              </a:rPr>
              <a:t>Equal shared cost for protected learning time</a:t>
            </a:r>
          </a:p>
          <a:p>
            <a:pPr marL="628650" lvl="1" indent="-171450">
              <a:lnSpc>
                <a:spcPct val="107000"/>
              </a:lnSpc>
              <a:buFontTx/>
              <a:buChar char="-"/>
              <a:tabLst>
                <a:tab pos="457200" algn="l"/>
              </a:tabLst>
            </a:pPr>
            <a:r>
              <a:rPr lang="en-GB" dirty="0">
                <a:latin typeface="Nexa Light" panose="02000000000000000000"/>
                <a:ea typeface="Verdana" panose="020B0604030504040204" pitchFamily="34" charset="0"/>
              </a:rPr>
              <a:t>A value of £9,375 assigned to in-hours General Practice session</a:t>
            </a:r>
          </a:p>
          <a:p>
            <a:pPr marL="628650" lvl="1" indent="-171450">
              <a:lnSpc>
                <a:spcPct val="107000"/>
              </a:lnSpc>
              <a:buFontTx/>
              <a:buChar char="-"/>
              <a:tabLst>
                <a:tab pos="457200" algn="l"/>
              </a:tabLst>
            </a:pPr>
            <a:r>
              <a:rPr lang="en-GB" dirty="0">
                <a:latin typeface="Nexa Light" panose="02000000000000000000"/>
                <a:ea typeface="Verdana" panose="020B0604030504040204" pitchFamily="34" charset="0"/>
              </a:rPr>
              <a:t>A value of £5,089 assigned to Acute Trust session (based on SAS/Specialty Dr scale)</a:t>
            </a:r>
          </a:p>
          <a:p>
            <a:pPr marL="628650" lvl="1" indent="-171450">
              <a:lnSpc>
                <a:spcPct val="107000"/>
              </a:lnSpc>
              <a:buFontTx/>
              <a:buChar char="-"/>
              <a:tabLst>
                <a:tab pos="457200" algn="l"/>
              </a:tabLst>
            </a:pPr>
            <a:r>
              <a:rPr lang="en-GB" dirty="0">
                <a:latin typeface="Nexa Light" panose="02000000000000000000"/>
                <a:ea typeface="Verdana" panose="020B0604030504040204" pitchFamily="34" charset="0"/>
              </a:rPr>
              <a:t>A value of £60ph for weekday OOH session</a:t>
            </a:r>
          </a:p>
          <a:p>
            <a:pPr marL="628650" lvl="1" indent="-171450">
              <a:lnSpc>
                <a:spcPct val="107000"/>
              </a:lnSpc>
              <a:buFontTx/>
              <a:buChar char="-"/>
              <a:tabLst>
                <a:tab pos="457200" algn="l"/>
              </a:tabLst>
            </a:pPr>
            <a:endParaRPr lang="en-GB" dirty="0">
              <a:latin typeface="Nexa Light" panose="02000000000000000000"/>
              <a:ea typeface="Verdana" panose="020B0604030504040204" pitchFamily="34" charset="0"/>
            </a:endParaRPr>
          </a:p>
          <a:p>
            <a:pPr marL="628650" lvl="1" indent="-171450">
              <a:lnSpc>
                <a:spcPct val="107000"/>
              </a:lnSpc>
              <a:buFontTx/>
              <a:buChar char="-"/>
              <a:tabLst>
                <a:tab pos="457200" algn="l"/>
              </a:tabLst>
            </a:pPr>
            <a:r>
              <a:rPr lang="en-GB" dirty="0">
                <a:latin typeface="Nexa Light" panose="02000000000000000000"/>
                <a:ea typeface="Verdana" panose="020B0604030504040204" pitchFamily="34" charset="0"/>
              </a:rPr>
              <a:t>£68,409 for 8 session job plan role</a:t>
            </a:r>
          </a:p>
          <a:p>
            <a:pPr marL="628650" lvl="1" indent="-171450">
              <a:lnSpc>
                <a:spcPct val="107000"/>
              </a:lnSpc>
              <a:buFontTx/>
              <a:buChar char="-"/>
              <a:tabLst>
                <a:tab pos="457200" algn="l"/>
              </a:tabLst>
            </a:pPr>
            <a:r>
              <a:rPr lang="en-GB" dirty="0">
                <a:latin typeface="Nexa Light" panose="02000000000000000000"/>
                <a:ea typeface="Verdana" panose="020B0604030504040204" pitchFamily="34" charset="0"/>
              </a:rPr>
              <a:t>£46,276 for 6 session job plan role.</a:t>
            </a:r>
          </a:p>
          <a:p>
            <a:pPr marL="628650" lvl="1" indent="-171450">
              <a:lnSpc>
                <a:spcPct val="107000"/>
              </a:lnSpc>
              <a:buFontTx/>
              <a:buChar char="-"/>
              <a:tabLst>
                <a:tab pos="457200" algn="l"/>
              </a:tabLst>
            </a:pPr>
            <a:endParaRPr lang="en-GB" dirty="0">
              <a:latin typeface="Nexa Light" panose="02000000000000000000"/>
              <a:ea typeface="Verdana" panose="020B0604030504040204" pitchFamily="34" charset="0"/>
            </a:endParaRPr>
          </a:p>
          <a:p>
            <a:pPr lvl="1">
              <a:lnSpc>
                <a:spcPct val="107000"/>
              </a:lnSpc>
              <a:tabLst>
                <a:tab pos="457200" algn="l"/>
              </a:tabLst>
            </a:pPr>
            <a:endParaRPr lang="en-GB" dirty="0">
              <a:latin typeface="Nexa Light" panose="02000000000000000000"/>
              <a:ea typeface="Verdana" panose="020B0604030504040204" pitchFamily="34" charset="0"/>
            </a:endParaRPr>
          </a:p>
          <a:p>
            <a:pPr marL="628650" lvl="1" indent="-171450">
              <a:lnSpc>
                <a:spcPct val="107000"/>
              </a:lnSpc>
              <a:buFontTx/>
              <a:buChar char="-"/>
              <a:tabLst>
                <a:tab pos="457200" algn="l"/>
              </a:tabLst>
            </a:pPr>
            <a:endParaRPr lang="en-GB" dirty="0">
              <a:latin typeface="Nexa Light" panose="02000000000000000000"/>
              <a:ea typeface="Verdana" panose="020B0604030504040204" pitchFamily="34" charset="0"/>
            </a:endParaRPr>
          </a:p>
          <a:p>
            <a:pPr marL="628650" lvl="1" indent="-171450">
              <a:lnSpc>
                <a:spcPct val="107000"/>
              </a:lnSpc>
              <a:buFontTx/>
              <a:buChar char="-"/>
              <a:tabLst>
                <a:tab pos="457200" algn="l"/>
              </a:tabLst>
            </a:pPr>
            <a:endParaRPr lang="en-GB" dirty="0">
              <a:latin typeface="Nexa Light" panose="02000000000000000000"/>
              <a:ea typeface="Verdana" panose="020B0604030504040204" pitchFamily="34" charset="0"/>
            </a:endParaRPr>
          </a:p>
        </p:txBody>
      </p:sp>
    </p:spTree>
    <p:extLst>
      <p:ext uri="{BB962C8B-B14F-4D97-AF65-F5344CB8AC3E}">
        <p14:creationId xmlns:p14="http://schemas.microsoft.com/office/powerpoint/2010/main" val="2920055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 Salary</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sp>
        <p:nvSpPr>
          <p:cNvPr id="4" name="Rectangle 3">
            <a:extLst>
              <a:ext uri="{FF2B5EF4-FFF2-40B4-BE49-F238E27FC236}">
                <a16:creationId xmlns:a16="http://schemas.microsoft.com/office/drawing/2014/main" id="{F6BDEF73-0F0D-43E0-963F-A7EB6E04BF7F}"/>
              </a:ext>
            </a:extLst>
          </p:cNvPr>
          <p:cNvSpPr/>
          <p:nvPr/>
        </p:nvSpPr>
        <p:spPr>
          <a:xfrm>
            <a:off x="401511" y="2584566"/>
            <a:ext cx="8620884" cy="375552"/>
          </a:xfrm>
          <a:prstGeom prst="rect">
            <a:avLst/>
          </a:prstGeom>
        </p:spPr>
        <p:txBody>
          <a:bodyPr wrap="square">
            <a:spAutoFit/>
          </a:bodyPr>
          <a:lstStyle/>
          <a:p>
            <a:pPr>
              <a:lnSpc>
                <a:spcPct val="107000"/>
              </a:lnSpc>
              <a:spcAft>
                <a:spcPts val="800"/>
              </a:spcAft>
            </a:pPr>
            <a:r>
              <a:rPr lang="en-GB" dirty="0">
                <a:latin typeface="Calibri" panose="020F0502020204030204" pitchFamily="34" charset="0"/>
                <a:cs typeface="Times New Roman" panose="02020603050405020304" pitchFamily="18" charset="0"/>
              </a:rPr>
              <a:t>A simple salary building model was developed:</a:t>
            </a:r>
          </a:p>
        </p:txBody>
      </p:sp>
      <p:pic>
        <p:nvPicPr>
          <p:cNvPr id="9" name="Picture 8">
            <a:extLst>
              <a:ext uri="{FF2B5EF4-FFF2-40B4-BE49-F238E27FC236}">
                <a16:creationId xmlns:a16="http://schemas.microsoft.com/office/drawing/2014/main" id="{AB3B8529-5F93-46E0-AD66-2A8AE10714EA}"/>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1141" y="3306033"/>
            <a:ext cx="8704525" cy="1979016"/>
          </a:xfrm>
          <a:prstGeom prst="rect">
            <a:avLst/>
          </a:prstGeom>
          <a:noFill/>
          <a:ln>
            <a:noFill/>
          </a:ln>
        </p:spPr>
      </p:pic>
    </p:spTree>
    <p:extLst>
      <p:ext uri="{BB962C8B-B14F-4D97-AF65-F5344CB8AC3E}">
        <p14:creationId xmlns:p14="http://schemas.microsoft.com/office/powerpoint/2010/main" val="36449743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 Funding of posts</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sp>
        <p:nvSpPr>
          <p:cNvPr id="10" name="Rectangle 9">
            <a:extLst>
              <a:ext uri="{FF2B5EF4-FFF2-40B4-BE49-F238E27FC236}">
                <a16:creationId xmlns:a16="http://schemas.microsoft.com/office/drawing/2014/main" id="{B45E142D-1980-469F-9D57-4383E84DC587}"/>
              </a:ext>
            </a:extLst>
          </p:cNvPr>
          <p:cNvSpPr/>
          <p:nvPr/>
        </p:nvSpPr>
        <p:spPr>
          <a:xfrm>
            <a:off x="328107" y="2385193"/>
            <a:ext cx="8694288" cy="3416320"/>
          </a:xfrm>
          <a:prstGeom prst="rect">
            <a:avLst/>
          </a:prstGeom>
        </p:spPr>
        <p:txBody>
          <a:bodyPr wrap="square">
            <a:spAutoFit/>
          </a:bodyPr>
          <a:lstStyle/>
          <a:p>
            <a:pPr marL="628650" lvl="1" indent="-171450">
              <a:spcAft>
                <a:spcPts val="0"/>
              </a:spcAft>
              <a:buFontTx/>
              <a:buChar char="-"/>
            </a:pPr>
            <a:r>
              <a:rPr lang="en-GB" dirty="0">
                <a:latin typeface="Nexa Light" panose="02000000000000000000"/>
                <a:ea typeface="Verdana" panose="020B0604030504040204" pitchFamily="34" charset="0"/>
              </a:rPr>
              <a:t>Devon Doctors Group will invest in the portfolio roles</a:t>
            </a:r>
          </a:p>
          <a:p>
            <a:pPr marL="628650" lvl="1" indent="-171450">
              <a:spcAft>
                <a:spcPts val="0"/>
              </a:spcAft>
              <a:buFontTx/>
              <a:buChar char="-"/>
            </a:pPr>
            <a:r>
              <a:rPr lang="en-GB" dirty="0">
                <a:latin typeface="Nexa Light" panose="02000000000000000000"/>
                <a:ea typeface="Verdana" panose="020B0604030504040204" pitchFamily="34" charset="0"/>
              </a:rPr>
              <a:t>Acute Trusts are looking at existing budgets to fund portfolio posts</a:t>
            </a:r>
          </a:p>
          <a:p>
            <a:pPr marL="628650" lvl="1" indent="-171450">
              <a:spcAft>
                <a:spcPts val="0"/>
              </a:spcAft>
              <a:buFontTx/>
              <a:buChar char="-"/>
            </a:pPr>
            <a:endParaRPr lang="en-GB" dirty="0">
              <a:latin typeface="Nexa Light" panose="02000000000000000000"/>
              <a:ea typeface="Verdana" panose="020B0604030504040204" pitchFamily="34" charset="0"/>
            </a:endParaRPr>
          </a:p>
          <a:p>
            <a:pPr marL="628650" lvl="1" indent="-171450">
              <a:spcAft>
                <a:spcPts val="0"/>
              </a:spcAft>
              <a:buFontTx/>
              <a:buChar char="-"/>
            </a:pPr>
            <a:r>
              <a:rPr lang="en-GB" dirty="0">
                <a:latin typeface="Nexa Light" panose="02000000000000000000"/>
                <a:ea typeface="Verdana" panose="020B0604030504040204" pitchFamily="34" charset="0"/>
              </a:rPr>
              <a:t>Local General Practitioners Retention Fund</a:t>
            </a:r>
          </a:p>
          <a:p>
            <a:pPr marL="1085850" lvl="2" indent="-171450">
              <a:buFontTx/>
              <a:buChar char="-"/>
            </a:pPr>
            <a:r>
              <a:rPr lang="en-GB" dirty="0">
                <a:latin typeface="Calibri" panose="020F0502020204030204" pitchFamily="34" charset="0"/>
                <a:ea typeface="Calibri" panose="020F0502020204030204" pitchFamily="34" charset="0"/>
                <a:cs typeface="Times New Roman" panose="02020603050405020304" pitchFamily="18" charset="0"/>
              </a:rPr>
              <a:t>a key focus on </a:t>
            </a:r>
            <a:r>
              <a:rPr lang="en-GB" u="sng" dirty="0">
                <a:latin typeface="Calibri" panose="020F0502020204030204" pitchFamily="34" charset="0"/>
                <a:ea typeface="Calibri" panose="020F0502020204030204" pitchFamily="34" charset="0"/>
                <a:cs typeface="Times New Roman" panose="02020603050405020304" pitchFamily="18" charset="0"/>
              </a:rPr>
              <a:t>supporting general practitioners (GPs) who are at risk of leaving general practice, or who have already left</a:t>
            </a:r>
          </a:p>
          <a:p>
            <a:pPr marL="1085850" lvl="2" indent="-171450">
              <a:buFontTx/>
              <a:buChar char="-"/>
            </a:pPr>
            <a:r>
              <a:rPr lang="en-GB" dirty="0">
                <a:latin typeface="Calibri" panose="020F0502020204030204" pitchFamily="34" charset="0"/>
                <a:ea typeface="Calibri" panose="020F0502020204030204" pitchFamily="34" charset="0"/>
                <a:cs typeface="Times New Roman" panose="02020603050405020304" pitchFamily="18" charset="0"/>
              </a:rPr>
              <a:t>funding principles include supporting GPs who are newly qualified or within the first five years post-CCT by offering a flexible career alternative to provide them with greater exposure to different models of practice to inform their long-term career decisions – such as portfolio working.</a:t>
            </a:r>
          </a:p>
          <a:p>
            <a:pPr marL="1085850" lvl="2" indent="-171450">
              <a:buFontTx/>
              <a:buChar char="-"/>
            </a:pPr>
            <a:endParaRPr lang="en-GB" dirty="0">
              <a:latin typeface="Nexa Light" panose="02000000000000000000"/>
              <a:ea typeface="Verdana" panose="020B0604030504040204" pitchFamily="34" charset="0"/>
            </a:endParaRPr>
          </a:p>
          <a:p>
            <a:pPr marL="628650" lvl="1" indent="-171450">
              <a:spcAft>
                <a:spcPts val="0"/>
              </a:spcAft>
              <a:buFontTx/>
              <a:buChar char="-"/>
            </a:pPr>
            <a:endParaRPr lang="en-GB" dirty="0">
              <a:latin typeface="Nexa Light" panose="02000000000000000000"/>
              <a:ea typeface="Verdana" panose="020B0604030504040204" pitchFamily="34" charset="0"/>
            </a:endParaRPr>
          </a:p>
        </p:txBody>
      </p:sp>
    </p:spTree>
    <p:extLst>
      <p:ext uri="{BB962C8B-B14F-4D97-AF65-F5344CB8AC3E}">
        <p14:creationId xmlns:p14="http://schemas.microsoft.com/office/powerpoint/2010/main" val="7631167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 Next steps</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sp>
        <p:nvSpPr>
          <p:cNvPr id="10" name="Rectangle 9">
            <a:extLst>
              <a:ext uri="{FF2B5EF4-FFF2-40B4-BE49-F238E27FC236}">
                <a16:creationId xmlns:a16="http://schemas.microsoft.com/office/drawing/2014/main" id="{B45E142D-1980-469F-9D57-4383E84DC587}"/>
              </a:ext>
            </a:extLst>
          </p:cNvPr>
          <p:cNvSpPr/>
          <p:nvPr/>
        </p:nvSpPr>
        <p:spPr>
          <a:xfrm>
            <a:off x="328107" y="2385193"/>
            <a:ext cx="8694288" cy="2308324"/>
          </a:xfrm>
          <a:prstGeom prst="rect">
            <a:avLst/>
          </a:prstGeom>
        </p:spPr>
        <p:txBody>
          <a:bodyPr wrap="square">
            <a:spAutoFit/>
          </a:bodyPr>
          <a:lstStyle/>
          <a:p>
            <a:pPr marL="628650" lvl="1" indent="-171450">
              <a:spcAft>
                <a:spcPts val="0"/>
              </a:spcAft>
              <a:buFontTx/>
              <a:buChar char="-"/>
            </a:pPr>
            <a:r>
              <a:rPr lang="en-GB" dirty="0">
                <a:latin typeface="Nexa Light" panose="02000000000000000000"/>
                <a:ea typeface="Verdana" panose="020B0604030504040204" pitchFamily="34" charset="0"/>
              </a:rPr>
              <a:t>Finalise funding for posts within RD&amp;E and Plymouth</a:t>
            </a:r>
          </a:p>
          <a:p>
            <a:pPr marL="628650" lvl="1" indent="-171450">
              <a:spcAft>
                <a:spcPts val="0"/>
              </a:spcAft>
              <a:buFontTx/>
              <a:buChar char="-"/>
            </a:pPr>
            <a:endParaRPr lang="en-GB" dirty="0">
              <a:latin typeface="Nexa Light" panose="02000000000000000000"/>
              <a:ea typeface="Verdana" panose="020B0604030504040204" pitchFamily="34" charset="0"/>
            </a:endParaRPr>
          </a:p>
          <a:p>
            <a:pPr marL="628650" lvl="1" indent="-171450">
              <a:spcAft>
                <a:spcPts val="0"/>
              </a:spcAft>
              <a:buFontTx/>
              <a:buChar char="-"/>
            </a:pPr>
            <a:r>
              <a:rPr lang="en-GB" dirty="0">
                <a:latin typeface="Nexa Light" panose="02000000000000000000"/>
                <a:ea typeface="Verdana" panose="020B0604030504040204" pitchFamily="34" charset="0"/>
              </a:rPr>
              <a:t>Finalise HR processes to support the portfolio roles</a:t>
            </a:r>
          </a:p>
          <a:p>
            <a:pPr marL="628650" lvl="1" indent="-171450">
              <a:spcAft>
                <a:spcPts val="0"/>
              </a:spcAft>
              <a:buFontTx/>
              <a:buChar char="-"/>
            </a:pPr>
            <a:endParaRPr lang="en-GB" dirty="0">
              <a:latin typeface="Nexa Light" panose="02000000000000000000"/>
              <a:ea typeface="Verdana" panose="020B0604030504040204" pitchFamily="34" charset="0"/>
            </a:endParaRPr>
          </a:p>
          <a:p>
            <a:pPr marL="628650" lvl="1" indent="-171450">
              <a:spcAft>
                <a:spcPts val="0"/>
              </a:spcAft>
              <a:buFontTx/>
              <a:buChar char="-"/>
            </a:pPr>
            <a:r>
              <a:rPr lang="en-GB" dirty="0">
                <a:latin typeface="Nexa Light" panose="02000000000000000000"/>
                <a:ea typeface="Verdana" panose="020B0604030504040204" pitchFamily="34" charset="0"/>
              </a:rPr>
              <a:t>Advertise and recruit to posts (Paediatrics and Healthcare for Older People)</a:t>
            </a:r>
          </a:p>
          <a:p>
            <a:pPr marL="628650" lvl="1" indent="-171450">
              <a:spcAft>
                <a:spcPts val="0"/>
              </a:spcAft>
              <a:buFontTx/>
              <a:buChar char="-"/>
            </a:pPr>
            <a:endParaRPr lang="en-GB" dirty="0">
              <a:latin typeface="Nexa Light" panose="02000000000000000000"/>
              <a:ea typeface="Verdana" panose="020B0604030504040204" pitchFamily="34" charset="0"/>
            </a:endParaRPr>
          </a:p>
          <a:p>
            <a:pPr marL="628650" lvl="1" indent="-171450">
              <a:spcAft>
                <a:spcPts val="0"/>
              </a:spcAft>
              <a:buFontTx/>
              <a:buChar char="-"/>
            </a:pPr>
            <a:r>
              <a:rPr lang="en-GB" dirty="0">
                <a:latin typeface="Nexa Light" panose="02000000000000000000"/>
                <a:ea typeface="Verdana" panose="020B0604030504040204" pitchFamily="34" charset="0"/>
              </a:rPr>
              <a:t>Engage ED to develop portfolio role</a:t>
            </a:r>
          </a:p>
          <a:p>
            <a:pPr marL="628650" lvl="1" indent="-171450">
              <a:spcAft>
                <a:spcPts val="0"/>
              </a:spcAft>
              <a:buFontTx/>
              <a:buChar char="-"/>
            </a:pPr>
            <a:endParaRPr lang="en-GB" dirty="0">
              <a:latin typeface="Nexa Light" panose="02000000000000000000"/>
              <a:ea typeface="Verdana" panose="020B0604030504040204" pitchFamily="34" charset="0"/>
            </a:endParaRPr>
          </a:p>
        </p:txBody>
      </p:sp>
    </p:spTree>
    <p:extLst>
      <p:ext uri="{BB962C8B-B14F-4D97-AF65-F5344CB8AC3E}">
        <p14:creationId xmlns:p14="http://schemas.microsoft.com/office/powerpoint/2010/main" val="36141669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234597" y="2398852"/>
            <a:ext cx="8256896" cy="4216539"/>
          </a:xfrm>
          <a:prstGeom prst="rect">
            <a:avLst/>
          </a:prstGeom>
          <a:noFill/>
        </p:spPr>
        <p:txBody>
          <a:bodyPr wrap="square" rtlCol="0">
            <a:spAutoFit/>
          </a:bodyPr>
          <a:lstStyle/>
          <a:p>
            <a:pPr algn="ctr"/>
            <a:r>
              <a:rPr lang="en-GB" sz="4000" dirty="0">
                <a:latin typeface="Nexa Light" panose="02000000000000000000" pitchFamily="50" charset="0"/>
                <a:ea typeface="Verdana" panose="020B0604030504040204" pitchFamily="34" charset="0"/>
                <a:cs typeface="Verdana" panose="020B0604030504040204" pitchFamily="34" charset="0"/>
              </a:rPr>
              <a:t>Any questions?</a:t>
            </a:r>
          </a:p>
          <a:p>
            <a:pPr algn="ctr"/>
            <a:endParaRPr lang="en-GB" sz="4000" dirty="0">
              <a:latin typeface="Nexa Light" panose="02000000000000000000" pitchFamily="50" charset="0"/>
              <a:ea typeface="Verdana" panose="020B0604030504040204" pitchFamily="34" charset="0"/>
              <a:cs typeface="Verdana" panose="020B0604030504040204" pitchFamily="34" charset="0"/>
            </a:endParaRPr>
          </a:p>
          <a:p>
            <a:pPr algn="ctr"/>
            <a:r>
              <a:rPr lang="en-GB" sz="4000" dirty="0">
                <a:latin typeface="Nexa Light" panose="02000000000000000000" pitchFamily="50" charset="0"/>
                <a:ea typeface="Verdana" panose="020B0604030504040204" pitchFamily="34" charset="0"/>
                <a:cs typeface="Verdana" panose="020B0604030504040204" pitchFamily="34" charset="0"/>
              </a:rPr>
              <a:t>Thank you</a:t>
            </a:r>
          </a:p>
          <a:p>
            <a:pPr algn="ctr"/>
            <a:endParaRPr lang="en-GB" sz="4000" dirty="0">
              <a:latin typeface="Nexa Light" panose="02000000000000000000" pitchFamily="50" charset="0"/>
              <a:ea typeface="Verdana" panose="020B0604030504040204" pitchFamily="34" charset="0"/>
              <a:cs typeface="Verdana" panose="020B0604030504040204" pitchFamily="34" charset="0"/>
            </a:endParaRPr>
          </a:p>
          <a:p>
            <a:pPr algn="ctr"/>
            <a:r>
              <a:rPr lang="en-GB" sz="2000" dirty="0">
                <a:latin typeface="Nexa Light" panose="02000000000000000000" pitchFamily="50" charset="0"/>
                <a:ea typeface="Verdana" panose="020B0604030504040204" pitchFamily="34" charset="0"/>
                <a:cs typeface="Verdana" panose="020B0604030504040204" pitchFamily="34" charset="0"/>
              </a:rPr>
              <a:t>Dr. Justin Geddes</a:t>
            </a:r>
          </a:p>
          <a:p>
            <a:pPr algn="ctr"/>
            <a:r>
              <a:rPr lang="en-GB" sz="2000" dirty="0">
                <a:latin typeface="Nexa Light" panose="02000000000000000000" pitchFamily="50" charset="0"/>
                <a:ea typeface="Verdana" panose="020B0604030504040204" pitchFamily="34" charset="0"/>
                <a:cs typeface="Verdana" panose="020B0604030504040204" pitchFamily="34" charset="0"/>
              </a:rPr>
              <a:t>CEO, Devon Doctors</a:t>
            </a:r>
          </a:p>
          <a:p>
            <a:pPr algn="ctr"/>
            <a:endParaRPr lang="en-GB" sz="2800" dirty="0">
              <a:latin typeface="Nexa Light" panose="02000000000000000000" pitchFamily="50" charset="0"/>
              <a:ea typeface="Verdana" panose="020B0604030504040204" pitchFamily="34" charset="0"/>
              <a:cs typeface="Verdana" panose="020B0604030504040204" pitchFamily="34" charset="0"/>
            </a:endParaRPr>
          </a:p>
          <a:p>
            <a:pPr algn="ctr"/>
            <a:r>
              <a:rPr lang="en-GB" sz="2000" dirty="0">
                <a:latin typeface="Nexa Light" panose="02000000000000000000" pitchFamily="50" charset="0"/>
                <a:ea typeface="Verdana" panose="020B0604030504040204" pitchFamily="34" charset="0"/>
                <a:cs typeface="Verdana" panose="020B0604030504040204" pitchFamily="34" charset="0"/>
              </a:rPr>
              <a:t>Liz Edwards-Smith</a:t>
            </a:r>
          </a:p>
          <a:p>
            <a:pPr algn="ctr"/>
            <a:r>
              <a:rPr lang="en-GB" sz="2000" dirty="0">
                <a:latin typeface="Nexa Light" panose="02000000000000000000" pitchFamily="50" charset="0"/>
                <a:ea typeface="Verdana" panose="020B0604030504040204" pitchFamily="34" charset="0"/>
                <a:cs typeface="Verdana" panose="020B0604030504040204" pitchFamily="34" charset="0"/>
              </a:rPr>
              <a:t>Director of Organisational Development, Evalesco Consulting</a:t>
            </a:r>
          </a:p>
        </p:txBody>
      </p:sp>
      <p:pic>
        <p:nvPicPr>
          <p:cNvPr id="9" name="Picture 8"/>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10" name="Picture 9">
            <a:extLst>
              <a:ext uri="{FF2B5EF4-FFF2-40B4-BE49-F238E27FC236}">
                <a16:creationId xmlns:a16="http://schemas.microsoft.com/office/drawing/2014/main" id="{35163DDE-49B3-4448-A947-8F6A23C0CBBD}"/>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3" name="Picture 2">
            <a:extLst>
              <a:ext uri="{FF2B5EF4-FFF2-40B4-BE49-F238E27FC236}">
                <a16:creationId xmlns:a16="http://schemas.microsoft.com/office/drawing/2014/main" id="{65D68F0E-866A-4D01-9A68-F8FC8AAE50C1}"/>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Tree>
    <p:extLst>
      <p:ext uri="{BB962C8B-B14F-4D97-AF65-F5344CB8AC3E}">
        <p14:creationId xmlns:p14="http://schemas.microsoft.com/office/powerpoint/2010/main" val="3264608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What do we want to achieve?</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AA72D442-04F8-4A69-8B95-1C7CFE866C35}"/>
              </a:ext>
            </a:extLst>
          </p:cNvPr>
          <p:cNvSpPr/>
          <p:nvPr/>
        </p:nvSpPr>
        <p:spPr>
          <a:xfrm>
            <a:off x="328107" y="2675863"/>
            <a:ext cx="8694288" cy="3204082"/>
          </a:xfrm>
          <a:prstGeom prst="rect">
            <a:avLst/>
          </a:prstGeom>
        </p:spPr>
        <p:txBody>
          <a:bodyPr wrap="square">
            <a:spAutoFit/>
          </a:bodyPr>
          <a:lstStyle/>
          <a:p>
            <a:pPr marL="171450" lvl="0" indent="-171450">
              <a:lnSpc>
                <a:spcPct val="110000"/>
              </a:lnSpc>
              <a:spcAft>
                <a:spcPts val="600"/>
              </a:spcAft>
              <a:buFontTx/>
              <a:buChar char="-"/>
              <a:tabLst>
                <a:tab pos="450215" algn="l"/>
                <a:tab pos="2049145" algn="l"/>
              </a:tabLst>
            </a:pPr>
            <a:r>
              <a:rPr lang="en-GB" dirty="0">
                <a:latin typeface="Nexa Light" panose="02000000000000000000"/>
                <a:ea typeface="Verdana" panose="020B0604030504040204" pitchFamily="34" charset="0"/>
              </a:rPr>
              <a:t>Develop a role that increases the workforce resilience of Integrated Urgent Care Services</a:t>
            </a:r>
          </a:p>
          <a:p>
            <a:pPr marL="171450" lvl="0" indent="-171450">
              <a:lnSpc>
                <a:spcPct val="110000"/>
              </a:lnSpc>
              <a:spcAft>
                <a:spcPts val="600"/>
              </a:spcAft>
              <a:buFontTx/>
              <a:buChar char="-"/>
              <a:tabLst>
                <a:tab pos="450215" algn="l"/>
                <a:tab pos="2049145" algn="l"/>
              </a:tabLst>
            </a:pPr>
            <a:r>
              <a:rPr lang="en-GB" dirty="0">
                <a:latin typeface="Nexa Light" panose="02000000000000000000"/>
                <a:ea typeface="Verdana" panose="020B0604030504040204" pitchFamily="34" charset="0"/>
              </a:rPr>
              <a:t>Develop a role in which the GP can interface between urgent and acute healthcare services across health settings for the benefit of patients and the health system </a:t>
            </a:r>
          </a:p>
          <a:p>
            <a:pPr marL="171450" lvl="0" indent="-171450">
              <a:lnSpc>
                <a:spcPct val="110000"/>
              </a:lnSpc>
              <a:spcAft>
                <a:spcPts val="600"/>
              </a:spcAft>
              <a:buFontTx/>
              <a:buChar char="-"/>
              <a:tabLst>
                <a:tab pos="450215" algn="l"/>
                <a:tab pos="2049145" algn="l"/>
              </a:tabLst>
            </a:pPr>
            <a:r>
              <a:rPr lang="en-GB" dirty="0">
                <a:latin typeface="Nexa Light" panose="02000000000000000000"/>
                <a:ea typeface="Verdana" panose="020B0604030504040204" pitchFamily="34" charset="0"/>
              </a:rPr>
              <a:t>Enhance the function of the GP within urgent and acute secondary care teams such as ED, Frailty and Paediatrics</a:t>
            </a:r>
          </a:p>
          <a:p>
            <a:pPr marL="171450" lvl="0" indent="-171450">
              <a:lnSpc>
                <a:spcPct val="110000"/>
              </a:lnSpc>
              <a:spcAft>
                <a:spcPts val="600"/>
              </a:spcAft>
              <a:buFontTx/>
              <a:buChar char="-"/>
              <a:tabLst>
                <a:tab pos="450215" algn="l"/>
                <a:tab pos="2049145" algn="l"/>
              </a:tabLst>
            </a:pPr>
            <a:r>
              <a:rPr lang="en-GB" dirty="0">
                <a:latin typeface="Nexa Light" panose="02000000000000000000"/>
                <a:ea typeface="Verdana" panose="020B0604030504040204" pitchFamily="34" charset="0"/>
              </a:rPr>
              <a:t>Raise GP interest in urgent care and emergency medicine career paths</a:t>
            </a:r>
          </a:p>
          <a:p>
            <a:pPr marL="171450" lvl="0" indent="-171450">
              <a:lnSpc>
                <a:spcPct val="110000"/>
              </a:lnSpc>
              <a:spcAft>
                <a:spcPts val="600"/>
              </a:spcAft>
              <a:buFontTx/>
              <a:buChar char="-"/>
              <a:tabLst>
                <a:tab pos="450215" algn="l"/>
                <a:tab pos="2049145" algn="l"/>
              </a:tabLst>
            </a:pPr>
            <a:r>
              <a:rPr lang="en-GB" dirty="0">
                <a:latin typeface="Nexa Light" panose="02000000000000000000"/>
                <a:ea typeface="Verdana" panose="020B0604030504040204" pitchFamily="34" charset="0"/>
              </a:rPr>
              <a:t>Enhancing the general wellbeing in particular the mental health of GPs</a:t>
            </a:r>
          </a:p>
          <a:p>
            <a:pPr marL="171450" lvl="0" indent="-171450">
              <a:lnSpc>
                <a:spcPct val="110000"/>
              </a:lnSpc>
              <a:spcAft>
                <a:spcPts val="600"/>
              </a:spcAft>
              <a:buFontTx/>
              <a:buChar char="-"/>
              <a:tabLst>
                <a:tab pos="450215" algn="l"/>
                <a:tab pos="2049145" algn="l"/>
              </a:tabLst>
            </a:pPr>
            <a:r>
              <a:rPr lang="en-GB" dirty="0">
                <a:latin typeface="Nexa Light" panose="02000000000000000000"/>
                <a:ea typeface="Verdana" panose="020B0604030504040204" pitchFamily="34" charset="0"/>
              </a:rPr>
              <a:t>Design an attractive job role that will support urgent and emergency care system-wide recruitment and retention.</a:t>
            </a:r>
          </a:p>
        </p:txBody>
      </p:sp>
    </p:spTree>
    <p:extLst>
      <p:ext uri="{BB962C8B-B14F-4D97-AF65-F5344CB8AC3E}">
        <p14:creationId xmlns:p14="http://schemas.microsoft.com/office/powerpoint/2010/main" val="2555017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The aspiration……</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AA72D442-04F8-4A69-8B95-1C7CFE866C35}"/>
              </a:ext>
            </a:extLst>
          </p:cNvPr>
          <p:cNvSpPr/>
          <p:nvPr/>
        </p:nvSpPr>
        <p:spPr>
          <a:xfrm>
            <a:off x="328107" y="2675863"/>
            <a:ext cx="8694288" cy="1200329"/>
          </a:xfrm>
          <a:prstGeom prst="rect">
            <a:avLst/>
          </a:prstGeom>
        </p:spPr>
        <p:txBody>
          <a:bodyPr wrap="square">
            <a:spAutoFit/>
          </a:bodyPr>
          <a:lstStyle/>
          <a:p>
            <a:pPr marL="171450" indent="-171450">
              <a:buFontTx/>
              <a:buChar char="-"/>
            </a:pPr>
            <a:r>
              <a:rPr lang="en-GB" dirty="0">
                <a:latin typeface="Nexa Light" panose="02000000000000000000"/>
                <a:ea typeface="Verdana" panose="020B0604030504040204" pitchFamily="34" charset="0"/>
                <a:cs typeface="Verdana" panose="020B0604030504040204" pitchFamily="34" charset="0"/>
              </a:rPr>
              <a:t>Develop a new </a:t>
            </a:r>
            <a:r>
              <a:rPr lang="en-GB" b="1" dirty="0">
                <a:latin typeface="Nexa Light" panose="02000000000000000000"/>
                <a:ea typeface="Verdana" panose="020B0604030504040204" pitchFamily="34" charset="0"/>
                <a:cs typeface="Verdana" panose="020B0604030504040204" pitchFamily="34" charset="0"/>
              </a:rPr>
              <a:t>Salaried Portfolio GP</a:t>
            </a:r>
            <a:r>
              <a:rPr lang="en-GB" dirty="0">
                <a:latin typeface="Nexa Light" panose="02000000000000000000"/>
                <a:ea typeface="Verdana" panose="020B0604030504040204" pitchFamily="34" charset="0"/>
                <a:cs typeface="Verdana" panose="020B0604030504040204" pitchFamily="34" charset="0"/>
              </a:rPr>
              <a:t> role working across General Practice, the Integrated Urgent Care Service (IUCS) and secondary care with protected support time</a:t>
            </a:r>
          </a:p>
          <a:p>
            <a:pPr marL="171450" indent="-171450">
              <a:buFontTx/>
              <a:buChar char="-"/>
            </a:pPr>
            <a:endParaRPr lang="en-GB" dirty="0">
              <a:latin typeface="Nexa Light" panose="02000000000000000000"/>
              <a:ea typeface="Verdana" panose="020B0604030504040204" pitchFamily="34" charset="0"/>
              <a:cs typeface="Verdana" panose="020B0604030504040204" pitchFamily="34" charset="0"/>
            </a:endParaRPr>
          </a:p>
          <a:p>
            <a:pPr marL="171450" indent="-171450">
              <a:buFontTx/>
              <a:buChar char="-"/>
            </a:pPr>
            <a:r>
              <a:rPr lang="en-GB" dirty="0">
                <a:latin typeface="Nexa Light" panose="02000000000000000000"/>
                <a:ea typeface="Verdana" panose="020B0604030504040204" pitchFamily="34" charset="0"/>
                <a:cs typeface="Verdana" panose="020B0604030504040204" pitchFamily="34" charset="0"/>
              </a:rPr>
              <a:t>Over time, to offer 10-15 new posts.  </a:t>
            </a:r>
          </a:p>
        </p:txBody>
      </p:sp>
    </p:spTree>
    <p:extLst>
      <p:ext uri="{BB962C8B-B14F-4D97-AF65-F5344CB8AC3E}">
        <p14:creationId xmlns:p14="http://schemas.microsoft.com/office/powerpoint/2010/main" val="132250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Case for Change – attitudes and intentions</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AA72D442-04F8-4A69-8B95-1C7CFE866C35}"/>
              </a:ext>
            </a:extLst>
          </p:cNvPr>
          <p:cNvSpPr/>
          <p:nvPr/>
        </p:nvSpPr>
        <p:spPr>
          <a:xfrm>
            <a:off x="328107" y="2675863"/>
            <a:ext cx="8694288" cy="3693319"/>
          </a:xfrm>
          <a:prstGeom prst="rect">
            <a:avLst/>
          </a:prstGeom>
        </p:spPr>
        <p:txBody>
          <a:bodyPr wrap="square">
            <a:spAutoFit/>
          </a:bodyPr>
          <a:lstStyle/>
          <a:p>
            <a:pPr lvl="0"/>
            <a:r>
              <a:rPr lang="en-GB" dirty="0">
                <a:latin typeface="Nexa Light" panose="02000000000000000000"/>
                <a:ea typeface="Verdana" panose="020B0604030504040204" pitchFamily="34" charset="0"/>
              </a:rPr>
              <a:t>From the BMA 2016 Survey (of all GPs)</a:t>
            </a:r>
          </a:p>
          <a:p>
            <a:pPr lvl="0"/>
            <a:endParaRPr lang="en-GB" dirty="0">
              <a:latin typeface="Nexa Light" panose="02000000000000000000"/>
              <a:ea typeface="Verdana" panose="020B0604030504040204" pitchFamily="34" charset="0"/>
            </a:endParaRPr>
          </a:p>
          <a:p>
            <a:pPr marL="171450" lvl="0" indent="-171450">
              <a:buFontTx/>
              <a:buChar char="-"/>
            </a:pPr>
            <a:r>
              <a:rPr lang="en-GB" dirty="0">
                <a:latin typeface="Nexa Light" panose="02000000000000000000"/>
                <a:ea typeface="Verdana" panose="020B0604030504040204" pitchFamily="34" charset="0"/>
              </a:rPr>
              <a:t>5,025 responses</a:t>
            </a:r>
          </a:p>
          <a:p>
            <a:pPr marL="171450" lvl="0" indent="-171450">
              <a:buFontTx/>
              <a:buChar char="-"/>
            </a:pPr>
            <a:r>
              <a:rPr lang="en-GB" dirty="0">
                <a:latin typeface="Nexa Light" panose="02000000000000000000"/>
                <a:ea typeface="Verdana" panose="020B0604030504040204" pitchFamily="34" charset="0"/>
              </a:rPr>
              <a:t>34% of GP Partners think their role and responsibilities are too onerous such that they wish to explore alternative working options</a:t>
            </a:r>
          </a:p>
          <a:p>
            <a:pPr marL="171450" lvl="0" indent="-171450">
              <a:buFontTx/>
              <a:buChar char="-"/>
            </a:pPr>
            <a:r>
              <a:rPr lang="en-GB" dirty="0">
                <a:latin typeface="Nexa Light" panose="02000000000000000000"/>
                <a:ea typeface="Verdana" panose="020B0604030504040204" pitchFamily="34" charset="0"/>
              </a:rPr>
              <a:t>30% of respondents would like to work as a portfolio GP</a:t>
            </a:r>
          </a:p>
          <a:p>
            <a:pPr marL="171450" lvl="0" indent="-171450">
              <a:buFontTx/>
              <a:buChar char="-"/>
            </a:pPr>
            <a:r>
              <a:rPr lang="en-GB" dirty="0">
                <a:latin typeface="Nexa Light" panose="02000000000000000000"/>
                <a:ea typeface="Verdana" panose="020B0604030504040204" pitchFamily="34" charset="0"/>
              </a:rPr>
              <a:t>Three in ten GPs described being a salaried GP as a positive career choice.</a:t>
            </a:r>
          </a:p>
          <a:p>
            <a:pPr marL="171450" lvl="0" indent="-171450">
              <a:buFontTx/>
              <a:buChar char="-"/>
            </a:pPr>
            <a:endParaRPr lang="en-GB" dirty="0">
              <a:latin typeface="Nexa Light" panose="02000000000000000000"/>
              <a:ea typeface="Verdana" panose="020B0604030504040204" pitchFamily="34" charset="0"/>
            </a:endParaRPr>
          </a:p>
          <a:p>
            <a:pPr lvl="0"/>
            <a:r>
              <a:rPr lang="en-GB" dirty="0">
                <a:latin typeface="Nexa Light" panose="02000000000000000000"/>
                <a:ea typeface="Verdana" panose="020B0604030504040204" pitchFamily="34" charset="0"/>
              </a:rPr>
              <a:t>From the BMA 2017 Sessional GP Survey</a:t>
            </a:r>
          </a:p>
          <a:p>
            <a:pPr marL="171450" lvl="0" indent="-171450">
              <a:buFontTx/>
              <a:buChar char="-"/>
            </a:pPr>
            <a:endParaRPr lang="en-GB" dirty="0">
              <a:latin typeface="Nexa Light" panose="02000000000000000000"/>
              <a:ea typeface="Verdana" panose="020B0604030504040204" pitchFamily="34" charset="0"/>
            </a:endParaRPr>
          </a:p>
          <a:p>
            <a:pPr marL="171450" lvl="0" indent="-171450">
              <a:buFontTx/>
              <a:buChar char="-"/>
            </a:pPr>
            <a:r>
              <a:rPr lang="en-GB" dirty="0">
                <a:latin typeface="Nexa Light" panose="02000000000000000000"/>
                <a:ea typeface="Verdana" panose="020B0604030504040204" pitchFamily="34" charset="0"/>
              </a:rPr>
              <a:t>2,079 responses</a:t>
            </a:r>
          </a:p>
          <a:p>
            <a:pPr marL="171450" lvl="0" indent="-171450">
              <a:buFontTx/>
              <a:buChar char="-"/>
            </a:pPr>
            <a:r>
              <a:rPr lang="en-GB" dirty="0">
                <a:latin typeface="Nexa Light" panose="02000000000000000000"/>
                <a:ea typeface="Verdana" panose="020B0604030504040204" pitchFamily="34" charset="0"/>
              </a:rPr>
              <a:t>Looking forward over five years, most respondents preferred career option would to be work as a portfolio GP.</a:t>
            </a:r>
          </a:p>
        </p:txBody>
      </p:sp>
    </p:spTree>
    <p:extLst>
      <p:ext uri="{BB962C8B-B14F-4D97-AF65-F5344CB8AC3E}">
        <p14:creationId xmlns:p14="http://schemas.microsoft.com/office/powerpoint/2010/main" val="1943220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Case for Change – attitudes and intentions</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AA72D442-04F8-4A69-8B95-1C7CFE866C35}"/>
              </a:ext>
            </a:extLst>
          </p:cNvPr>
          <p:cNvSpPr/>
          <p:nvPr/>
        </p:nvSpPr>
        <p:spPr>
          <a:xfrm>
            <a:off x="328107" y="2675863"/>
            <a:ext cx="8694288" cy="3693319"/>
          </a:xfrm>
          <a:prstGeom prst="rect">
            <a:avLst/>
          </a:prstGeom>
        </p:spPr>
        <p:txBody>
          <a:bodyPr wrap="square">
            <a:spAutoFit/>
          </a:bodyPr>
          <a:lstStyle/>
          <a:p>
            <a:pPr lvl="0"/>
            <a:r>
              <a:rPr lang="en-GB" dirty="0">
                <a:latin typeface="Nexa Light" panose="02000000000000000000"/>
                <a:ea typeface="Verdana" panose="020B0604030504040204" pitchFamily="34" charset="0"/>
              </a:rPr>
              <a:t>From the Kings Fund GP Trainee Survey (2017)</a:t>
            </a:r>
          </a:p>
          <a:p>
            <a:pPr lvl="0"/>
            <a:endParaRPr lang="en-GB" dirty="0">
              <a:latin typeface="Nexa Light" panose="02000000000000000000"/>
              <a:ea typeface="Verdana" panose="020B0604030504040204" pitchFamily="34" charset="0"/>
            </a:endParaRPr>
          </a:p>
          <a:p>
            <a:pPr marL="171450" lvl="0" indent="-171450">
              <a:buFontTx/>
              <a:buChar char="-"/>
            </a:pPr>
            <a:r>
              <a:rPr lang="en-GB" dirty="0">
                <a:latin typeface="Nexa Light" panose="02000000000000000000"/>
                <a:ea typeface="Verdana" panose="020B0604030504040204" pitchFamily="34" charset="0"/>
              </a:rPr>
              <a:t>729 respondents</a:t>
            </a:r>
          </a:p>
          <a:p>
            <a:pPr marL="171450" lvl="0" indent="-171450">
              <a:buFontTx/>
              <a:buChar char="-"/>
            </a:pPr>
            <a:r>
              <a:rPr lang="en-GB" dirty="0"/>
              <a:t>21.7% planned to work in full-time clinical general practice one year after qualifying. This fell to 5.4% planning to do so ten years after qualifying</a:t>
            </a:r>
          </a:p>
          <a:p>
            <a:pPr marL="171450" lvl="0" indent="-171450">
              <a:buFontTx/>
              <a:buChar char="-"/>
            </a:pPr>
            <a:r>
              <a:rPr lang="en-GB" dirty="0"/>
              <a:t>9% (in the first year post-qualifying) intended to work part-time as a GP, with many wanting to undertake other responsibilities and have ‘portfolio’ careers, with this option becoming increasingly popular the longer they had qualified</a:t>
            </a:r>
          </a:p>
          <a:p>
            <a:pPr marL="171450" lvl="0" indent="-171450">
              <a:buFontTx/>
              <a:buChar char="-"/>
            </a:pPr>
            <a:r>
              <a:rPr lang="en-GB" dirty="0"/>
              <a:t>52% chose other clinical NHS work’ as the preferred option for work alongside their NHS general practice commitments. ‘Medical education’ was also a popular choice (39 per cent of respondents)</a:t>
            </a:r>
          </a:p>
          <a:p>
            <a:pPr marL="171450" lvl="0" indent="-171450">
              <a:buFontTx/>
              <a:buChar char="-"/>
            </a:pPr>
            <a:r>
              <a:rPr lang="en-GB" dirty="0"/>
              <a:t>most commonly cited reason for not undertaking full-time NHS general practice work, irrespective of gender, was ‘intensity of working day’</a:t>
            </a:r>
          </a:p>
        </p:txBody>
      </p:sp>
    </p:spTree>
    <p:extLst>
      <p:ext uri="{BB962C8B-B14F-4D97-AF65-F5344CB8AC3E}">
        <p14:creationId xmlns:p14="http://schemas.microsoft.com/office/powerpoint/2010/main" val="1113890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D81F2D2-B25A-4916-848A-B9E9D4DC8A5A}"/>
              </a:ext>
            </a:extLst>
          </p:cNvPr>
          <p:cNvPicPr/>
          <p:nvPr/>
        </p:nvPicPr>
        <p:blipFill>
          <a:blip r:embed="rId3">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4">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5">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sp>
        <p:nvSpPr>
          <p:cNvPr id="6" name="TextBox 5">
            <a:extLst>
              <a:ext uri="{FF2B5EF4-FFF2-40B4-BE49-F238E27FC236}">
                <a16:creationId xmlns:a16="http://schemas.microsoft.com/office/drawing/2014/main" id="{1DF220B6-1F63-4190-AEEC-B6EB3782BC36}"/>
              </a:ext>
            </a:extLst>
          </p:cNvPr>
          <p:cNvSpPr txBox="1"/>
          <p:nvPr/>
        </p:nvSpPr>
        <p:spPr>
          <a:xfrm>
            <a:off x="401511" y="1699915"/>
            <a:ext cx="8256896" cy="1077218"/>
          </a:xfrm>
          <a:prstGeom prst="rect">
            <a:avLst/>
          </a:prstGeom>
          <a:noFill/>
        </p:spPr>
        <p:txBody>
          <a:bodyPr wrap="square" rtlCol="0">
            <a:spAutoFit/>
          </a:bodyPr>
          <a:lstStyle/>
          <a:p>
            <a:r>
              <a:rPr lang="en-GB" sz="3200" dirty="0">
                <a:latin typeface="Nexa Light" panose="02000000000000000000" pitchFamily="50" charset="0"/>
                <a:ea typeface="Verdana" panose="020B0604030504040204" pitchFamily="34" charset="0"/>
                <a:cs typeface="Verdana" panose="020B0604030504040204" pitchFamily="34" charset="0"/>
              </a:rPr>
              <a:t>Case for Change – attitudes and intentions</a:t>
            </a:r>
          </a:p>
          <a:p>
            <a:endParaRPr lang="en-GB" sz="3200" dirty="0">
              <a:latin typeface="Nexa Light" panose="02000000000000000000" pitchFamily="50"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AA72D442-04F8-4A69-8B95-1C7CFE866C35}"/>
              </a:ext>
            </a:extLst>
          </p:cNvPr>
          <p:cNvSpPr/>
          <p:nvPr/>
        </p:nvSpPr>
        <p:spPr>
          <a:xfrm>
            <a:off x="328107" y="2675863"/>
            <a:ext cx="8694288" cy="2308324"/>
          </a:xfrm>
          <a:prstGeom prst="rect">
            <a:avLst/>
          </a:prstGeom>
        </p:spPr>
        <p:txBody>
          <a:bodyPr wrap="square">
            <a:spAutoFit/>
          </a:bodyPr>
          <a:lstStyle/>
          <a:p>
            <a:pPr lvl="0"/>
            <a:r>
              <a:rPr lang="en-GB" dirty="0">
                <a:latin typeface="Nexa Light" panose="02000000000000000000"/>
                <a:ea typeface="Verdana" panose="020B0604030504040204" pitchFamily="34" charset="0"/>
              </a:rPr>
              <a:t>From the University of Exeter Medical School 2017: Quitting patient care and career break intentions among GPs in the South West of England; findings from a census survey of GPs</a:t>
            </a:r>
          </a:p>
          <a:p>
            <a:pPr lvl="0"/>
            <a:endParaRPr lang="en-GB" dirty="0">
              <a:latin typeface="Nexa Light" panose="02000000000000000000"/>
              <a:ea typeface="Verdana" panose="020B0604030504040204" pitchFamily="34" charset="0"/>
            </a:endParaRPr>
          </a:p>
          <a:p>
            <a:pPr marL="171450" lvl="0" indent="-171450">
              <a:buFontTx/>
              <a:buChar char="-"/>
            </a:pPr>
            <a:r>
              <a:rPr lang="en-GB" dirty="0">
                <a:latin typeface="Nexa Light" panose="02000000000000000000"/>
                <a:ea typeface="Verdana" panose="020B0604030504040204" pitchFamily="34" charset="0"/>
              </a:rPr>
              <a:t>20% of GPs reported a high likelihood of quitting direct patient care within 2 years</a:t>
            </a:r>
          </a:p>
          <a:p>
            <a:pPr marL="171450" lvl="0" indent="-171450">
              <a:buFontTx/>
              <a:buChar char="-"/>
            </a:pPr>
            <a:r>
              <a:rPr lang="en-GB" dirty="0">
                <a:latin typeface="Nexa Light" panose="02000000000000000000"/>
                <a:ea typeface="Verdana" panose="020B0604030504040204" pitchFamily="34" charset="0"/>
              </a:rPr>
              <a:t>37% of GPs reported a high likelihood of quitting direct patient care within 5 years</a:t>
            </a:r>
          </a:p>
          <a:p>
            <a:pPr marL="171450" lvl="0" indent="-171450">
              <a:buFontTx/>
              <a:buChar char="-"/>
            </a:pPr>
            <a:r>
              <a:rPr lang="en-GB" dirty="0">
                <a:latin typeface="Nexa Light" panose="02000000000000000000"/>
                <a:ea typeface="Verdana" panose="020B0604030504040204" pitchFamily="34" charset="0"/>
              </a:rPr>
              <a:t>70% of GPs reported a career intention that, if implemented, would negatively impact GP workforce capacity and availability in the next 5 years</a:t>
            </a:r>
          </a:p>
          <a:p>
            <a:pPr marL="171450" lvl="0" indent="-171450">
              <a:buFontTx/>
              <a:buChar char="-"/>
            </a:pPr>
            <a:r>
              <a:rPr lang="en-GB" dirty="0">
                <a:latin typeface="Nexa Light" panose="02000000000000000000"/>
                <a:ea typeface="Verdana" panose="020B0604030504040204" pitchFamily="34" charset="0"/>
              </a:rPr>
              <a:t>57% of GPs reported they are likely or very likely to reduce working hours.</a:t>
            </a:r>
          </a:p>
        </p:txBody>
      </p:sp>
    </p:spTree>
    <p:extLst>
      <p:ext uri="{BB962C8B-B14F-4D97-AF65-F5344CB8AC3E}">
        <p14:creationId xmlns:p14="http://schemas.microsoft.com/office/powerpoint/2010/main" val="3962630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4A926119-9BA0-4D87-AE6F-B97D00A2F0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5629" y="2059273"/>
            <a:ext cx="3855780" cy="2444982"/>
          </a:xfrm>
          <a:prstGeom prst="rect">
            <a:avLst/>
          </a:prstGeom>
        </p:spPr>
      </p:pic>
      <p:pic>
        <p:nvPicPr>
          <p:cNvPr id="7" name="Picture 6">
            <a:extLst>
              <a:ext uri="{FF2B5EF4-FFF2-40B4-BE49-F238E27FC236}">
                <a16:creationId xmlns:a16="http://schemas.microsoft.com/office/drawing/2014/main" id="{BD81F2D2-B25A-4916-848A-B9E9D4DC8A5A}"/>
              </a:ext>
            </a:extLst>
          </p:cNvPr>
          <p:cNvPicPr/>
          <p:nvPr/>
        </p:nvPicPr>
        <p:blipFill>
          <a:blip r:embed="rId4">
            <a:extLst>
              <a:ext uri="{28A0092B-C50C-407E-A947-70E740481C1C}">
                <a14:useLocalDpi xmlns:a14="http://schemas.microsoft.com/office/drawing/2010/main" val="0"/>
              </a:ext>
            </a:extLst>
          </a:blip>
          <a:stretch>
            <a:fillRect/>
          </a:stretch>
        </p:blipFill>
        <p:spPr>
          <a:xfrm>
            <a:off x="505234" y="487778"/>
            <a:ext cx="1332865" cy="761365"/>
          </a:xfrm>
          <a:prstGeom prst="rect">
            <a:avLst/>
          </a:prstGeom>
        </p:spPr>
      </p:pic>
      <p:pic>
        <p:nvPicPr>
          <p:cNvPr id="8" name="Picture 7">
            <a:extLst>
              <a:ext uri="{FF2B5EF4-FFF2-40B4-BE49-F238E27FC236}">
                <a16:creationId xmlns:a16="http://schemas.microsoft.com/office/drawing/2014/main" id="{59E9FFDA-184F-4ABA-ACB5-1DDE691DBE39}"/>
              </a:ext>
            </a:extLst>
          </p:cNvPr>
          <p:cNvPicPr/>
          <p:nvPr/>
        </p:nvPicPr>
        <p:blipFill>
          <a:blip r:embed="rId5">
            <a:extLst>
              <a:ext uri="{28A0092B-C50C-407E-A947-70E740481C1C}">
                <a14:useLocalDpi xmlns:a14="http://schemas.microsoft.com/office/drawing/2010/main" val="0"/>
              </a:ext>
            </a:extLst>
          </a:blip>
          <a:stretch>
            <a:fillRect/>
          </a:stretch>
        </p:blipFill>
        <p:spPr>
          <a:xfrm>
            <a:off x="3206841" y="221307"/>
            <a:ext cx="2001034" cy="1027836"/>
          </a:xfrm>
          <a:prstGeom prst="rect">
            <a:avLst/>
          </a:prstGeom>
        </p:spPr>
      </p:pic>
      <p:pic>
        <p:nvPicPr>
          <p:cNvPr id="11" name="Picture 10">
            <a:extLst>
              <a:ext uri="{FF2B5EF4-FFF2-40B4-BE49-F238E27FC236}">
                <a16:creationId xmlns:a16="http://schemas.microsoft.com/office/drawing/2014/main" id="{1368951A-E612-4865-ADC4-2F2702995509}"/>
              </a:ext>
            </a:extLst>
          </p:cNvPr>
          <p:cNvPicPr>
            <a:picLocks noChangeAspect="1"/>
          </p:cNvPicPr>
          <p:nvPr/>
        </p:nvPicPr>
        <p:blipFill rotWithShape="1">
          <a:blip r:embed="rId6">
            <a:extLst>
              <a:ext uri="{28A0092B-C50C-407E-A947-70E740481C1C}">
                <a14:useLocalDpi xmlns:a14="http://schemas.microsoft.com/office/drawing/2010/main" val="0"/>
              </a:ext>
            </a:extLst>
          </a:blip>
          <a:srcRect r="16034"/>
          <a:stretch/>
        </p:blipFill>
        <p:spPr>
          <a:xfrm>
            <a:off x="6391839" y="743304"/>
            <a:ext cx="2630556" cy="505839"/>
          </a:xfrm>
          <a:prstGeom prst="rect">
            <a:avLst/>
          </a:prstGeom>
        </p:spPr>
      </p:pic>
      <p:pic>
        <p:nvPicPr>
          <p:cNvPr id="4" name="Picture 3">
            <a:extLst>
              <a:ext uri="{FF2B5EF4-FFF2-40B4-BE49-F238E27FC236}">
                <a16:creationId xmlns:a16="http://schemas.microsoft.com/office/drawing/2014/main" id="{CC74F75B-4B84-430B-99F4-A76E7A4EAA9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6289" y="2059273"/>
            <a:ext cx="3609761" cy="2400638"/>
          </a:xfrm>
          <a:prstGeom prst="rect">
            <a:avLst/>
          </a:prstGeom>
        </p:spPr>
      </p:pic>
      <p:pic>
        <p:nvPicPr>
          <p:cNvPr id="9" name="Picture 8">
            <a:extLst>
              <a:ext uri="{FF2B5EF4-FFF2-40B4-BE49-F238E27FC236}">
                <a16:creationId xmlns:a16="http://schemas.microsoft.com/office/drawing/2014/main" id="{8493BF04-4182-4317-ADFE-22D4CEED6DA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818746" y="4173774"/>
            <a:ext cx="3855779" cy="2313468"/>
          </a:xfrm>
          <a:prstGeom prst="rect">
            <a:avLst/>
          </a:prstGeom>
        </p:spPr>
      </p:pic>
    </p:spTree>
    <p:extLst>
      <p:ext uri="{BB962C8B-B14F-4D97-AF65-F5344CB8AC3E}">
        <p14:creationId xmlns:p14="http://schemas.microsoft.com/office/powerpoint/2010/main" val="21469578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23211</TotalTime>
  <Words>2465</Words>
  <Application>Microsoft Office PowerPoint</Application>
  <PresentationFormat>Letter Paper (8.5x11 in)</PresentationFormat>
  <Paragraphs>357</Paragraphs>
  <Slides>37</Slides>
  <Notes>37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Arial</vt:lpstr>
      <vt:lpstr>Calibri</vt:lpstr>
      <vt:lpstr>Calibri Light</vt:lpstr>
      <vt:lpstr>Nexa Light</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Edwards-Smith</dc:creator>
  <cp:lastModifiedBy>Elizabeth Edwards-Smith</cp:lastModifiedBy>
  <cp:revision>239</cp:revision>
  <cp:lastPrinted>2018-03-19T16:39:38Z</cp:lastPrinted>
  <dcterms:created xsi:type="dcterms:W3CDTF">2015-10-21T11:02:35Z</dcterms:created>
  <dcterms:modified xsi:type="dcterms:W3CDTF">2018-09-13T14:27:48Z</dcterms:modified>
</cp:coreProperties>
</file>