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0"/>
  </p:notesMasterIdLst>
  <p:sldIdLst>
    <p:sldId id="271" r:id="rId8"/>
    <p:sldId id="275" r:id="rId9"/>
    <p:sldId id="263" r:id="rId10"/>
    <p:sldId id="272" r:id="rId11"/>
    <p:sldId id="266" r:id="rId12"/>
    <p:sldId id="274" r:id="rId13"/>
    <p:sldId id="265" r:id="rId14"/>
    <p:sldId id="267" r:id="rId15"/>
    <p:sldId id="269" r:id="rId16"/>
    <p:sldId id="273" r:id="rId17"/>
    <p:sldId id="277" r:id="rId18"/>
    <p:sldId id="278" r:id="rId19"/>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6B3"/>
    <a:srgbClr val="47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92" autoAdjust="0"/>
  </p:normalViewPr>
  <p:slideViewPr>
    <p:cSldViewPr>
      <p:cViewPr varScale="1">
        <p:scale>
          <a:sx n="88" d="100"/>
          <a:sy n="88" d="100"/>
        </p:scale>
        <p:origin x="-2310" y="-10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4865" tIns="47433" rIns="94865" bIns="47433"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15375" y="0"/>
            <a:ext cx="2918830" cy="493316"/>
          </a:xfrm>
          <a:prstGeom prst="rect">
            <a:avLst/>
          </a:prstGeom>
        </p:spPr>
        <p:txBody>
          <a:bodyPr vert="horz" lIns="94865" tIns="47433" rIns="94865" bIns="47433" rtlCol="0"/>
          <a:lstStyle>
            <a:lvl1pPr algn="r" fontAlgn="auto">
              <a:spcBef>
                <a:spcPts val="0"/>
              </a:spcBef>
              <a:spcAft>
                <a:spcPts val="0"/>
              </a:spcAft>
              <a:defRPr sz="1300">
                <a:latin typeface="+mn-lt"/>
                <a:cs typeface="+mn-cs"/>
              </a:defRPr>
            </a:lvl1pPr>
          </a:lstStyle>
          <a:p>
            <a:pPr>
              <a:defRPr/>
            </a:pPr>
            <a:fld id="{04C64492-9F8B-49EA-B7A9-7DD5D250DC63}" type="datetimeFigureOut">
              <a:rPr lang="en-GB"/>
              <a:pPr>
                <a:defRPr/>
              </a:pPr>
              <a:t>17/03/2017</a:t>
            </a:fld>
            <a:endParaRPr lang="en-GB"/>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65" tIns="47433" rIns="94865" bIns="47433" rtlCol="0" anchor="ctr"/>
          <a:lstStyle/>
          <a:p>
            <a:pPr lvl="0"/>
            <a:endParaRPr lang="en-GB"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wrap="square" lIns="94865" tIns="47433" rIns="94865" bIns="47433"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1" y="9371286"/>
            <a:ext cx="2918830" cy="493316"/>
          </a:xfrm>
          <a:prstGeom prst="rect">
            <a:avLst/>
          </a:prstGeom>
        </p:spPr>
        <p:txBody>
          <a:bodyPr vert="horz" lIns="94865" tIns="47433" rIns="94865" bIns="47433"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15375" y="9371286"/>
            <a:ext cx="2918830" cy="493316"/>
          </a:xfrm>
          <a:prstGeom prst="rect">
            <a:avLst/>
          </a:prstGeom>
        </p:spPr>
        <p:txBody>
          <a:bodyPr vert="horz" lIns="94865" tIns="47433" rIns="94865" bIns="47433" rtlCol="0" anchor="b"/>
          <a:lstStyle>
            <a:lvl1pPr algn="r" fontAlgn="auto">
              <a:spcBef>
                <a:spcPts val="0"/>
              </a:spcBef>
              <a:spcAft>
                <a:spcPts val="0"/>
              </a:spcAft>
              <a:defRPr sz="1300">
                <a:latin typeface="+mn-lt"/>
                <a:cs typeface="+mn-cs"/>
              </a:defRPr>
            </a:lvl1pPr>
          </a:lstStyle>
          <a:p>
            <a:pPr>
              <a:defRPr/>
            </a:pPr>
            <a:fld id="{D4A52CD2-25FF-49CF-BD16-D2AB173723D6}" type="slidenum">
              <a:rPr lang="en-GB"/>
              <a:pPr>
                <a:defRPr/>
              </a:pPr>
              <a:t>‹#›</a:t>
            </a:fld>
            <a:endParaRPr lang="en-GB"/>
          </a:p>
        </p:txBody>
      </p:sp>
    </p:spTree>
    <p:extLst>
      <p:ext uri="{BB962C8B-B14F-4D97-AF65-F5344CB8AC3E}">
        <p14:creationId xmlns:p14="http://schemas.microsoft.com/office/powerpoint/2010/main" val="223893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1</a:t>
            </a:fld>
            <a:endParaRPr lang="en-GB"/>
          </a:p>
        </p:txBody>
      </p:sp>
    </p:spTree>
    <p:extLst>
      <p:ext uri="{BB962C8B-B14F-4D97-AF65-F5344CB8AC3E}">
        <p14:creationId xmlns:p14="http://schemas.microsoft.com/office/powerpoint/2010/main" val="21489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good things and one act of kindness</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11</a:t>
            </a:fld>
            <a:endParaRPr lang="en-GB"/>
          </a:p>
        </p:txBody>
      </p:sp>
    </p:spTree>
    <p:extLst>
      <p:ext uri="{BB962C8B-B14F-4D97-AF65-F5344CB8AC3E}">
        <p14:creationId xmlns:p14="http://schemas.microsoft.com/office/powerpoint/2010/main" val="373926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Mo Brown</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12</a:t>
            </a:fld>
            <a:endParaRPr lang="en-GB"/>
          </a:p>
        </p:txBody>
      </p:sp>
    </p:spTree>
    <p:extLst>
      <p:ext uri="{BB962C8B-B14F-4D97-AF65-F5344CB8AC3E}">
        <p14:creationId xmlns:p14="http://schemas.microsoft.com/office/powerpoint/2010/main" val="82630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Groups to use flip chart – 5-10 minutes</a:t>
            </a:r>
          </a:p>
          <a:p>
            <a:r>
              <a:rPr lang="en-GB" dirty="0" smtClean="0"/>
              <a:t>So What is Effective Feedback? “The main purpose of feedback is to reduce discrepancies between current understandings and performance and a goal” (Hattie &amp; </a:t>
            </a:r>
            <a:r>
              <a:rPr lang="en-GB" dirty="0" err="1" smtClean="0"/>
              <a:t>Timperley</a:t>
            </a:r>
            <a:r>
              <a:rPr lang="en-GB" dirty="0" smtClean="0"/>
              <a:t>, 2007,p.86).Michael </a:t>
            </a:r>
            <a:r>
              <a:rPr lang="en-GB" dirty="0" err="1" smtClean="0"/>
              <a:t>Absolum</a:t>
            </a:r>
            <a:r>
              <a:rPr lang="en-GB" dirty="0" smtClean="0"/>
              <a:t>, (2006, p.127): </a:t>
            </a:r>
          </a:p>
          <a:p>
            <a:endParaRPr lang="en-GB" dirty="0" smtClean="0"/>
          </a:p>
          <a:p>
            <a:r>
              <a:rPr lang="en-GB" dirty="0" smtClean="0"/>
              <a:t>“Feed forward is where pointing to the next learning steps illuminates aspects of current performance.” The student keeps track of where they are going and the teacher helps </a:t>
            </a:r>
            <a:r>
              <a:rPr lang="en-GB" dirty="0" err="1" smtClean="0"/>
              <a:t>bybuilding</a:t>
            </a:r>
            <a:r>
              <a:rPr lang="en-GB" dirty="0" smtClean="0"/>
              <a:t> “into the feedback a sense of future focus” (</a:t>
            </a:r>
            <a:r>
              <a:rPr lang="en-GB" dirty="0" err="1" smtClean="0"/>
              <a:t>Absolum</a:t>
            </a:r>
            <a:r>
              <a:rPr lang="en-GB" dirty="0" smtClean="0"/>
              <a:t>, 2006, p.127)</a:t>
            </a:r>
          </a:p>
          <a:p>
            <a:endParaRPr lang="en-GB" dirty="0" smtClean="0"/>
          </a:p>
          <a:p>
            <a:r>
              <a:rPr lang="en-GB" dirty="0" smtClean="0"/>
              <a:t>“Various research studies have concluded that feedback is most useful when it focuses on the learning intention of the task rather than other features of the work” (Clarke, </a:t>
            </a:r>
            <a:r>
              <a:rPr lang="en-GB" dirty="0" err="1" smtClean="0"/>
              <a:t>Timperley</a:t>
            </a:r>
            <a:r>
              <a:rPr lang="en-GB" dirty="0" smtClean="0"/>
              <a:t>, &amp; Hattie, 2003, pp.57-58).</a:t>
            </a:r>
          </a:p>
          <a:p>
            <a:endParaRPr lang="en-GB" dirty="0" smtClean="0"/>
          </a:p>
          <a:p>
            <a:r>
              <a:rPr lang="en-GB" dirty="0" smtClean="0"/>
              <a:t>Stone &amp; </a:t>
            </a:r>
            <a:r>
              <a:rPr lang="en-GB" dirty="0" err="1" smtClean="0"/>
              <a:t>Heen</a:t>
            </a:r>
            <a:r>
              <a:rPr lang="en-GB" dirty="0" smtClean="0"/>
              <a:t> Lecturers</a:t>
            </a:r>
            <a:r>
              <a:rPr lang="en-GB" baseline="0" dirty="0" smtClean="0"/>
              <a:t> at Harvard Law School Giving feedback is n</a:t>
            </a:r>
            <a:r>
              <a:rPr lang="en-GB" dirty="0" smtClean="0"/>
              <a:t>ot typical with most people’s norms because it seems impolite or rude to point out  weakness.</a:t>
            </a:r>
          </a:p>
          <a:p>
            <a:endParaRPr lang="en-GB" dirty="0" smtClean="0"/>
          </a:p>
          <a:p>
            <a:r>
              <a:rPr lang="en-GB" dirty="0" smtClean="0"/>
              <a:t>Yet feedback is central to:</a:t>
            </a:r>
          </a:p>
          <a:p>
            <a:r>
              <a:rPr lang="en-GB" dirty="0" smtClean="0"/>
              <a:t>supporting cognitive, technical and professional development. </a:t>
            </a:r>
          </a:p>
          <a:p>
            <a:r>
              <a:rPr lang="en-GB" dirty="0" smtClean="0"/>
              <a:t>Patient Care</a:t>
            </a:r>
          </a:p>
          <a:p>
            <a:pPr defTabSz="907451"/>
            <a:r>
              <a:rPr lang="en-GB" dirty="0" smtClean="0"/>
              <a:t>Communication and Leadership</a:t>
            </a:r>
          </a:p>
          <a:p>
            <a:endParaRPr lang="en-GB" dirty="0" smtClean="0"/>
          </a:p>
          <a:p>
            <a:r>
              <a:rPr lang="en-GB" dirty="0" smtClean="0"/>
              <a:t>Effective</a:t>
            </a:r>
            <a:r>
              <a:rPr lang="en-GB" baseline="0" dirty="0" smtClean="0"/>
              <a:t> feedback, however, shows where we are in relationship to the objectives and what we need to do to get there..</a:t>
            </a:r>
          </a:p>
          <a:p>
            <a:endParaRPr lang="en-GB" baseline="0" dirty="0" smtClean="0"/>
          </a:p>
          <a:p>
            <a:r>
              <a:rPr lang="en-GB" baseline="0" dirty="0" smtClean="0"/>
              <a:t>It tells us how we performed, how to improve the next time.</a:t>
            </a:r>
          </a:p>
          <a:p>
            <a:endParaRPr lang="en-GB" baseline="0" dirty="0" smtClean="0"/>
          </a:p>
          <a:p>
            <a:r>
              <a:rPr lang="en-GB" baseline="0" dirty="0" smtClean="0"/>
              <a:t>Facilitative feedback rather than directive enhances learning for high achievers </a:t>
            </a:r>
          </a:p>
          <a:p>
            <a:r>
              <a:rPr lang="en-GB" baseline="0" dirty="0" smtClean="0"/>
              <a:t>High achieving recipients undertaking complex tasks may benefit from delayed feedback</a:t>
            </a:r>
          </a:p>
          <a:p>
            <a:r>
              <a:rPr lang="en-GB" baseline="0" dirty="0" smtClean="0"/>
              <a:t>Feedback should focus on the task rather than the individual and should be specific  and directly linked to personal goals</a:t>
            </a:r>
          </a:p>
          <a:p>
            <a:r>
              <a:rPr lang="en-GB" baseline="0" dirty="0" smtClean="0"/>
              <a:t>Are you in a feedback culture?</a:t>
            </a:r>
          </a:p>
          <a:p>
            <a:r>
              <a:rPr lang="en-GB" baseline="0" dirty="0" smtClean="0"/>
              <a:t>Early training experience such as peer feedback  may over time support the cultural change.</a:t>
            </a:r>
          </a:p>
          <a:p>
            <a:r>
              <a:rPr lang="en-GB" baseline="0" dirty="0" smtClean="0"/>
              <a:t>Opportunities must not be missed  </a:t>
            </a:r>
          </a:p>
          <a:p>
            <a:r>
              <a:rPr lang="en-GB" baseline="0" dirty="0" smtClean="0"/>
              <a:t>Corner stone to clinical teaching it can be written, verbal or numerical</a:t>
            </a:r>
          </a:p>
          <a:p>
            <a:r>
              <a:rPr lang="en-GB" baseline="0" dirty="0" smtClean="0"/>
              <a:t>Feedback can promote learning if it is received mindfully</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3</a:t>
            </a:fld>
            <a:endParaRPr lang="en-GB"/>
          </a:p>
        </p:txBody>
      </p:sp>
    </p:spTree>
    <p:extLst>
      <p:ext uri="{BB962C8B-B14F-4D97-AF65-F5344CB8AC3E}">
        <p14:creationId xmlns:p14="http://schemas.microsoft.com/office/powerpoint/2010/main" val="316892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we’ve left Primary School we’ve been handed</a:t>
            </a:r>
            <a:r>
              <a:rPr lang="en-GB" baseline="0" dirty="0" smtClean="0"/>
              <a:t> back assignments, papers, and tests.  Assessed for school plays. Given ratings. Scores.  </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4</a:t>
            </a:fld>
            <a:endParaRPr lang="en-GB"/>
          </a:p>
        </p:txBody>
      </p:sp>
    </p:spTree>
    <p:extLst>
      <p:ext uri="{BB962C8B-B14F-4D97-AF65-F5344CB8AC3E}">
        <p14:creationId xmlns:p14="http://schemas.microsoft.com/office/powerpoint/2010/main" val="318866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 activity</a:t>
            </a:r>
          </a:p>
          <a:p>
            <a:r>
              <a:rPr lang="en-GB" dirty="0" smtClean="0"/>
              <a:t>3 minutes to complete animal</a:t>
            </a:r>
          </a:p>
          <a:p>
            <a:r>
              <a:rPr lang="en-GB" dirty="0" smtClean="0"/>
              <a:t>2 minutes each to feedback to one another (7 Minutes)</a:t>
            </a:r>
          </a:p>
          <a:p>
            <a:r>
              <a:rPr lang="en-GB" dirty="0" smtClean="0"/>
              <a:t>3 minutes to feedback to the group) (10 Minutes</a:t>
            </a:r>
          </a:p>
          <a:p>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5</a:t>
            </a:fld>
            <a:endParaRPr lang="en-GB"/>
          </a:p>
        </p:txBody>
      </p:sp>
    </p:spTree>
    <p:extLst>
      <p:ext uri="{BB962C8B-B14F-4D97-AF65-F5344CB8AC3E}">
        <p14:creationId xmlns:p14="http://schemas.microsoft.com/office/powerpoint/2010/main" val="340421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out Scenario to the three groups</a:t>
            </a:r>
          </a:p>
          <a:p>
            <a:r>
              <a:rPr lang="en-GB" dirty="0" smtClean="0"/>
              <a:t>15 Minutes to read  complete activity  and feedback give out</a:t>
            </a:r>
            <a:r>
              <a:rPr lang="en-GB" baseline="0" dirty="0" smtClean="0"/>
              <a:t> P@RE Evaluation Sheet</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6</a:t>
            </a:fld>
            <a:endParaRPr lang="en-GB"/>
          </a:p>
        </p:txBody>
      </p:sp>
    </p:spTree>
    <p:extLst>
      <p:ext uri="{BB962C8B-B14F-4D97-AF65-F5344CB8AC3E}">
        <p14:creationId xmlns:p14="http://schemas.microsoft.com/office/powerpoint/2010/main" val="17031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Flipchart  - </a:t>
            </a:r>
            <a:r>
              <a:rPr lang="en-GB" dirty="0" err="1" smtClean="0">
                <a:solidFill>
                  <a:srgbClr val="FF0000"/>
                </a:solidFill>
              </a:rPr>
              <a:t>Faciliators</a:t>
            </a:r>
            <a:r>
              <a:rPr lang="en-GB" dirty="0" smtClean="0">
                <a:solidFill>
                  <a:srgbClr val="FF0000"/>
                </a:solidFill>
              </a:rPr>
              <a:t> to engage audience ((take 5 </a:t>
            </a:r>
            <a:r>
              <a:rPr lang="en-GB" dirty="0" err="1" smtClean="0">
                <a:solidFill>
                  <a:srgbClr val="FF0000"/>
                </a:solidFill>
              </a:rPr>
              <a:t>Minites</a:t>
            </a:r>
            <a:r>
              <a:rPr lang="en-GB" dirty="0" smtClean="0">
                <a:solidFill>
                  <a:srgbClr val="FF0000"/>
                </a:solidFill>
              </a:rPr>
              <a:t>)</a:t>
            </a:r>
          </a:p>
          <a:p>
            <a:endParaRPr lang="en-GB" dirty="0" smtClean="0">
              <a:solidFill>
                <a:srgbClr val="FF0000"/>
              </a:solidFill>
            </a:endParaRPr>
          </a:p>
          <a:p>
            <a:r>
              <a:rPr lang="en-GB" dirty="0" smtClean="0"/>
              <a:t>Defensiveness of receiver feedback</a:t>
            </a:r>
          </a:p>
          <a:p>
            <a:endParaRPr lang="en-GB" dirty="0" smtClean="0"/>
          </a:p>
          <a:p>
            <a:r>
              <a:rPr lang="en-GB" dirty="0" smtClean="0"/>
              <a:t>Generic shallow feedback</a:t>
            </a:r>
          </a:p>
          <a:p>
            <a:endParaRPr lang="en-GB" dirty="0" smtClean="0"/>
          </a:p>
          <a:p>
            <a:r>
              <a:rPr lang="en-GB" dirty="0" smtClean="0"/>
              <a:t>Maslow’s Hierarchy of Needs – How are YOU when giving and receiving feedback e.g. tired, hungry, thirsty – is it the best time to deliver and receive feedback </a:t>
            </a:r>
          </a:p>
          <a:p>
            <a:endParaRPr lang="en-GB" dirty="0" smtClean="0"/>
          </a:p>
          <a:p>
            <a:r>
              <a:rPr lang="en-GB" dirty="0" smtClean="0"/>
              <a:t>Depending where we are on our learning journey we might need a different level of feedback</a:t>
            </a:r>
          </a:p>
          <a:p>
            <a:endParaRPr lang="en-GB" dirty="0" smtClean="0"/>
          </a:p>
          <a:p>
            <a:endParaRPr lang="en-GB" dirty="0" smtClean="0"/>
          </a:p>
          <a:p>
            <a:r>
              <a:rPr lang="en-GB" dirty="0" smtClean="0"/>
              <a:t>Most of us think we know about what makes good feedback. Positive comments are better, and more useful  than negative ones. How do you give feedback?  </a:t>
            </a:r>
          </a:p>
          <a:p>
            <a:endParaRPr lang="en-GB" dirty="0" smtClean="0"/>
          </a:p>
          <a:p>
            <a:r>
              <a:rPr lang="en-GB" dirty="0" smtClean="0"/>
              <a:t>Professor </a:t>
            </a:r>
            <a:r>
              <a:rPr lang="en-GB" dirty="0" err="1" smtClean="0"/>
              <a:t>Ayelet</a:t>
            </a:r>
            <a:r>
              <a:rPr lang="en-GB" dirty="0" smtClean="0"/>
              <a:t> </a:t>
            </a:r>
            <a:r>
              <a:rPr lang="en-GB" dirty="0" err="1" smtClean="0"/>
              <a:t>Fishbach</a:t>
            </a:r>
            <a:r>
              <a:rPr lang="en-GB" dirty="0" smtClean="0"/>
              <a:t> a professor of behaviour science and marketing at the University of Chicago, in her research paper</a:t>
            </a:r>
          </a:p>
          <a:p>
            <a:r>
              <a:rPr lang="en-GB" dirty="0" smtClean="0"/>
              <a:t>“Tell Me What I Did Wrong”  found that feedback givers who were supposed to indicate to another that performance was not</a:t>
            </a:r>
            <a:r>
              <a:rPr lang="en-GB" baseline="0" dirty="0" smtClean="0"/>
              <a:t> great, and that they needed to improve  and where it needed to be,  found from reviewing the survey, the recipients of the feedback given thought they were doing great. This indicates that the </a:t>
            </a:r>
            <a:r>
              <a:rPr lang="en-GB" baseline="0" dirty="0" err="1" smtClean="0"/>
              <a:t>msg</a:t>
            </a:r>
            <a:r>
              <a:rPr lang="en-GB" baseline="0" dirty="0" smtClean="0"/>
              <a:t> what not successfully conveyed.</a:t>
            </a:r>
          </a:p>
          <a:p>
            <a:endParaRPr lang="en-GB" baseline="0" dirty="0" smtClean="0"/>
          </a:p>
          <a:p>
            <a:r>
              <a:rPr lang="en-GB" baseline="0" dirty="0" smtClean="0"/>
              <a:t>She also said that people giving feedback frequently didn’t give enough information, offered too late, the feedback was focussed on something wrong .  </a:t>
            </a:r>
          </a:p>
          <a:p>
            <a:endParaRPr lang="en-GB" baseline="0" dirty="0" smtClean="0"/>
          </a:p>
          <a:p>
            <a:r>
              <a:rPr lang="en-GB" baseline="0" dirty="0" smtClean="0"/>
              <a:t>Words are very powerful  and using words like “and” or “what if”, rather than “but” is a way to offer to suggestions and allow development without fear.</a:t>
            </a:r>
          </a:p>
          <a:p>
            <a:endParaRPr lang="en-GB" baseline="0" dirty="0" smtClean="0"/>
          </a:p>
          <a:p>
            <a:r>
              <a:rPr lang="en-GB" baseline="0" dirty="0" smtClean="0"/>
              <a:t>Brain scans of people show that judgemental language – or even being told you have to do things in a certain way – lead to self-censoring.</a:t>
            </a:r>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7</a:t>
            </a:fld>
            <a:endParaRPr lang="en-GB"/>
          </a:p>
        </p:txBody>
      </p:sp>
    </p:spTree>
    <p:extLst>
      <p:ext uri="{BB962C8B-B14F-4D97-AF65-F5344CB8AC3E}">
        <p14:creationId xmlns:p14="http://schemas.microsoft.com/office/powerpoint/2010/main" val="394301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out questionnaire</a:t>
            </a:r>
          </a:p>
          <a:p>
            <a:r>
              <a:rPr lang="en-GB" altLang="en-US" b="1" dirty="0" smtClean="0"/>
              <a:t>5 minutes</a:t>
            </a:r>
          </a:p>
          <a:p>
            <a:r>
              <a:rPr lang="en-GB" altLang="en-US" dirty="0" smtClean="0"/>
              <a:t>Exercise – rate yourselves on each element of the above (Give out sheet). When you go back to your area ask for feedback from your educator or peer.</a:t>
            </a:r>
          </a:p>
          <a:p>
            <a:r>
              <a:rPr lang="en-GB" altLang="en-US" dirty="0" smtClean="0"/>
              <a:t>Consider</a:t>
            </a:r>
            <a:r>
              <a:rPr lang="en-GB" altLang="en-US" baseline="0" dirty="0" smtClean="0"/>
              <a:t> the factors which we have touched on today which hinder/promote feedback and how this skill can enable you and others to promote positive develop which ultimately impacts on patient/service user delivery.</a:t>
            </a:r>
            <a:endParaRPr lang="en-GB" altLang="en-US" dirty="0" smtClean="0"/>
          </a:p>
          <a:p>
            <a:endParaRPr lang="en-GB" altLang="en-US" dirty="0" smtClean="0"/>
          </a:p>
          <a:p>
            <a:r>
              <a:rPr lang="en-GB" altLang="en-US" dirty="0" smtClean="0"/>
              <a:t>1 extremely comfortable 7 extremely anxious </a:t>
            </a:r>
          </a:p>
          <a:p>
            <a:r>
              <a:rPr lang="en-GB" altLang="en-US" b="1" dirty="0" smtClean="0"/>
              <a:t>Write on page 14 of your workbook</a:t>
            </a:r>
          </a:p>
          <a:p>
            <a:endParaRPr lang="en-GB" altLang="en-US" b="1" dirty="0" smtClean="0"/>
          </a:p>
          <a:p>
            <a:r>
              <a:rPr lang="en-GB" altLang="en-US" dirty="0" smtClean="0"/>
              <a:t>Discuss possible use of asking team members to rate you….</a:t>
            </a:r>
          </a:p>
          <a:p>
            <a:endParaRPr lang="en-GB" altLang="en-US" dirty="0" smtClean="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8</a:t>
            </a:fld>
            <a:endParaRPr lang="en-GB"/>
          </a:p>
        </p:txBody>
      </p:sp>
    </p:spTree>
    <p:extLst>
      <p:ext uri="{BB962C8B-B14F-4D97-AF65-F5344CB8AC3E}">
        <p14:creationId xmlns:p14="http://schemas.microsoft.com/office/powerpoint/2010/main" val="291883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5D3FD-AD59-40A4-9D11-8558ACF48C8F}" type="slidenum">
              <a:rPr lang="en-GB" altLang="en-US"/>
              <a:pPr/>
              <a:t>9</a:t>
            </a:fld>
            <a:endParaRPr lang="en-GB"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GB" altLang="en-US" b="1" dirty="0" smtClean="0"/>
              <a:t>5 minutes</a:t>
            </a:r>
          </a:p>
          <a:p>
            <a:r>
              <a:rPr lang="en-GB" altLang="en-US" dirty="0" smtClean="0"/>
              <a:t>Exercise – rate yourselves on each element of the above (Give out sheet). When you go back to your area ask for feedback from your educator or peer.</a:t>
            </a:r>
          </a:p>
          <a:p>
            <a:r>
              <a:rPr lang="en-GB" altLang="en-US" dirty="0" smtClean="0"/>
              <a:t>Consider</a:t>
            </a:r>
            <a:r>
              <a:rPr lang="en-GB" altLang="en-US" baseline="0" dirty="0" smtClean="0"/>
              <a:t> the factors which we have touched on today which hinder/promote feedback and how this skill can enable you and others to promote positive develop which ultimately impacts on patient/service user delivery.</a:t>
            </a:r>
            <a:endParaRPr lang="en-GB" altLang="en-US" dirty="0" smtClean="0"/>
          </a:p>
          <a:p>
            <a:endParaRPr lang="en-GB" altLang="en-US" dirty="0" smtClean="0"/>
          </a:p>
          <a:p>
            <a:r>
              <a:rPr lang="en-GB" altLang="en-US" dirty="0" smtClean="0"/>
              <a:t>1 extremely comfortable 7 extremely anxious </a:t>
            </a:r>
          </a:p>
          <a:p>
            <a:r>
              <a:rPr lang="en-GB" altLang="en-US" b="1" dirty="0" smtClean="0"/>
              <a:t>Write on page 14 of your workbook</a:t>
            </a:r>
          </a:p>
          <a:p>
            <a:endParaRPr lang="en-GB" altLang="en-US" b="1" dirty="0" smtClean="0"/>
          </a:p>
          <a:p>
            <a:r>
              <a:rPr lang="en-GB" altLang="en-US" dirty="0" smtClean="0"/>
              <a:t>Discuss possible use of asking team members to rate you….</a:t>
            </a:r>
          </a:p>
          <a:p>
            <a:endParaRPr lang="en-GB" altLang="en-US" dirty="0" smtClean="0"/>
          </a:p>
          <a:p>
            <a:r>
              <a:rPr lang="en-GB" altLang="en-US" b="1" dirty="0" smtClean="0"/>
              <a:t>Attitudinal Assessment Tool – Page 15 of workbook - discuss</a:t>
            </a:r>
            <a:endParaRPr lang="en-GB" alt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on Work shop 2 minutes</a:t>
            </a:r>
          </a:p>
          <a:p>
            <a:r>
              <a:rPr lang="en-GB" b="1" dirty="0"/>
              <a:t>Lesson objectives:  :</a:t>
            </a:r>
            <a:endParaRPr lang="en-GB" dirty="0"/>
          </a:p>
          <a:p>
            <a:pPr lvl="0"/>
            <a:r>
              <a:rPr lang="en-GB" b="1" dirty="0"/>
              <a:t>Identify what feedback is</a:t>
            </a:r>
            <a:endParaRPr lang="en-GB" dirty="0"/>
          </a:p>
          <a:p>
            <a:pPr lvl="0"/>
            <a:r>
              <a:rPr lang="en-GB" b="1" dirty="0"/>
              <a:t>Explain what makes effective feedback</a:t>
            </a:r>
            <a:endParaRPr lang="en-GB" dirty="0"/>
          </a:p>
          <a:p>
            <a:pPr lvl="0"/>
            <a:r>
              <a:rPr lang="en-GB" b="1" dirty="0"/>
              <a:t>Demonstrate verbal and written feedback </a:t>
            </a:r>
            <a:endParaRPr lang="en-GB" dirty="0"/>
          </a:p>
          <a:p>
            <a:r>
              <a:rPr lang="en-GB" dirty="0"/>
              <a:t> </a:t>
            </a:r>
          </a:p>
          <a:p>
            <a:endParaRPr lang="en-GB" dirty="0"/>
          </a:p>
          <a:p>
            <a:r>
              <a:rPr lang="en-GB" dirty="0"/>
              <a:t>Evaluation on Flip Chart </a:t>
            </a:r>
          </a:p>
          <a:p>
            <a:r>
              <a:rPr lang="en-GB" dirty="0"/>
              <a:t>Using your post it notes in your pack Write one or more examples that you will take away from this workshop </a:t>
            </a:r>
          </a:p>
          <a:p>
            <a:endParaRPr lang="en-GB" dirty="0"/>
          </a:p>
        </p:txBody>
      </p:sp>
      <p:sp>
        <p:nvSpPr>
          <p:cNvPr id="4" name="Slide Number Placeholder 3"/>
          <p:cNvSpPr>
            <a:spLocks noGrp="1"/>
          </p:cNvSpPr>
          <p:nvPr>
            <p:ph type="sldNum" sz="quarter" idx="10"/>
          </p:nvPr>
        </p:nvSpPr>
        <p:spPr/>
        <p:txBody>
          <a:bodyPr/>
          <a:lstStyle/>
          <a:p>
            <a:pPr>
              <a:defRPr/>
            </a:pPr>
            <a:fld id="{D4A52CD2-25FF-49CF-BD16-D2AB173723D6}" type="slidenum">
              <a:rPr lang="en-GB" smtClean="0"/>
              <a:pPr>
                <a:defRPr/>
              </a:pPr>
              <a:t>10</a:t>
            </a:fld>
            <a:endParaRPr lang="en-GB"/>
          </a:p>
        </p:txBody>
      </p:sp>
    </p:spTree>
    <p:extLst>
      <p:ext uri="{BB962C8B-B14F-4D97-AF65-F5344CB8AC3E}">
        <p14:creationId xmlns:p14="http://schemas.microsoft.com/office/powerpoint/2010/main" val="410314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3568" y="2132856"/>
            <a:ext cx="7776864" cy="648072"/>
          </a:xfrm>
          <a:prstGeom prst="rect">
            <a:avLst/>
          </a:prstGeom>
        </p:spPr>
        <p:txBody>
          <a:bodyPr rtlCol="0" anchor="t">
            <a:normAutofit/>
          </a:bodyPr>
          <a:lstStyle>
            <a:lvl1pPr>
              <a:defRPr sz="3600"/>
            </a:lvl1pPr>
          </a:lstStyle>
          <a:p>
            <a:r>
              <a:rPr lang="en-US" dirty="0" smtClean="0"/>
              <a:t>Click to edit Master title style</a:t>
            </a:r>
            <a:endParaRPr lang="en-GB" dirty="0"/>
          </a:p>
        </p:txBody>
      </p:sp>
      <p:sp>
        <p:nvSpPr>
          <p:cNvPr id="3" name="Text Placeholder 2"/>
          <p:cNvSpPr>
            <a:spLocks noGrp="1"/>
          </p:cNvSpPr>
          <p:nvPr>
            <p:ph type="body" sz="quarter" idx="10"/>
          </p:nvPr>
        </p:nvSpPr>
        <p:spPr>
          <a:xfrm>
            <a:off x="684213" y="2924944"/>
            <a:ext cx="7775575" cy="2447925"/>
          </a:xfrm>
          <a:prstGeom prst="rect">
            <a:avLst/>
          </a:prstGeom>
        </p:spPr>
        <p:txBody>
          <a:bodyPr/>
          <a:lstStyle>
            <a:lvl1pPr marL="0" indent="0">
              <a:buNone/>
              <a:defRPr sz="2200" b="1">
                <a:solidFill>
                  <a:schemeClr val="bg1"/>
                </a:solidFill>
                <a:latin typeface="Arial" panose="020B0604020202020204" pitchFamily="34" charset="0"/>
                <a:cs typeface="Arial" panose="020B0604020202020204" pitchFamily="34" charset="0"/>
              </a:defRPr>
            </a:lvl1pPr>
          </a:lstStyle>
          <a:p>
            <a:r>
              <a:rPr lang="en-US" altLang="en-US" dirty="0" smtClean="0"/>
              <a:t>Click to edit Master text styles</a:t>
            </a:r>
          </a:p>
        </p:txBody>
      </p:sp>
    </p:spTree>
    <p:extLst>
      <p:ext uri="{BB962C8B-B14F-4D97-AF65-F5344CB8AC3E}">
        <p14:creationId xmlns:p14="http://schemas.microsoft.com/office/powerpoint/2010/main" val="387826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36"/>
            <a:ext cx="9144000" cy="6843527"/>
          </a:xfrm>
          <a:prstGeom prst="rect">
            <a:avLst/>
          </a:prstGeom>
        </p:spPr>
      </p:pic>
      <p:sp>
        <p:nvSpPr>
          <p:cNvPr id="5" name="Title Placeholder 1"/>
          <p:cNvSpPr>
            <a:spLocks noGrp="1"/>
          </p:cNvSpPr>
          <p:nvPr>
            <p:ph type="title"/>
          </p:nvPr>
        </p:nvSpPr>
        <p:spPr bwMode="auto">
          <a:xfrm>
            <a:off x="611560" y="913184"/>
            <a:ext cx="7992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rgbClr val="5696B3"/>
                </a:solidFill>
              </a:defRPr>
            </a:lvl1pPr>
          </a:lstStyle>
          <a:p>
            <a:pPr lvl="0"/>
            <a:r>
              <a:rPr lang="en-GB" altLang="en-US" dirty="0" smtClean="0"/>
              <a:t>Click to edit Master title style</a:t>
            </a:r>
          </a:p>
        </p:txBody>
      </p:sp>
      <p:sp>
        <p:nvSpPr>
          <p:cNvPr id="8" name="Content Placeholder 7"/>
          <p:cNvSpPr>
            <a:spLocks noGrp="1"/>
          </p:cNvSpPr>
          <p:nvPr>
            <p:ph sz="quarter" idx="10"/>
          </p:nvPr>
        </p:nvSpPr>
        <p:spPr>
          <a:xfrm>
            <a:off x="684213" y="1556692"/>
            <a:ext cx="7920037" cy="2592388"/>
          </a:xfrm>
          <a:prstGeom prst="rect">
            <a:avLst/>
          </a:prstGeom>
        </p:spPr>
        <p:txBody>
          <a:bodyPr/>
          <a:lstStyle>
            <a:lvl1pPr>
              <a:buClr>
                <a:srgbClr val="5696B3"/>
              </a:buClr>
              <a:buSzPct val="120000"/>
              <a:defRPr sz="22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GB" altLang="en-US" dirty="0" smtClean="0"/>
              <a:t>Click to edit Master text styles</a:t>
            </a:r>
          </a:p>
        </p:txBody>
      </p:sp>
    </p:spTree>
    <p:extLst>
      <p:ext uri="{BB962C8B-B14F-4D97-AF65-F5344CB8AC3E}">
        <p14:creationId xmlns:p14="http://schemas.microsoft.com/office/powerpoint/2010/main" val="9098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36"/>
            <a:ext cx="9144000" cy="6843527"/>
          </a:xfrm>
          <a:prstGeom prst="rect">
            <a:avLst/>
          </a:prstGeom>
        </p:spPr>
      </p:pic>
      <p:sp>
        <p:nvSpPr>
          <p:cNvPr id="8" name="Content Placeholder 7"/>
          <p:cNvSpPr>
            <a:spLocks noGrp="1"/>
          </p:cNvSpPr>
          <p:nvPr>
            <p:ph sz="quarter" idx="10"/>
          </p:nvPr>
        </p:nvSpPr>
        <p:spPr>
          <a:xfrm>
            <a:off x="684213" y="1556692"/>
            <a:ext cx="7920037" cy="2592388"/>
          </a:xfrm>
          <a:prstGeom prst="rect">
            <a:avLst/>
          </a:prstGeom>
        </p:spPr>
        <p:txBody>
          <a:bodyPr/>
          <a:lstStyle>
            <a:lvl1pPr>
              <a:buClr>
                <a:srgbClr val="5696B3"/>
              </a:buClr>
              <a:buSzPct val="120000"/>
              <a:defRPr sz="22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GB" altLang="en-US" dirty="0" smtClean="0"/>
              <a:t>Click to edit Master text styles</a:t>
            </a:r>
          </a:p>
        </p:txBody>
      </p:sp>
      <p:sp>
        <p:nvSpPr>
          <p:cNvPr id="9" name="Title Placeholder 1"/>
          <p:cNvSpPr>
            <a:spLocks noGrp="1"/>
          </p:cNvSpPr>
          <p:nvPr>
            <p:ph type="title"/>
          </p:nvPr>
        </p:nvSpPr>
        <p:spPr bwMode="auto">
          <a:xfrm>
            <a:off x="611560" y="913184"/>
            <a:ext cx="7992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rgbClr val="5696B3"/>
                </a:solidFill>
              </a:defRPr>
            </a:lvl1pPr>
          </a:lstStyle>
          <a:p>
            <a:pPr lvl="0"/>
            <a:r>
              <a:rPr lang="en-GB" altLang="en-US" dirty="0" smtClean="0"/>
              <a:t>Click to edit Master title style</a:t>
            </a:r>
          </a:p>
        </p:txBody>
      </p:sp>
    </p:spTree>
    <p:extLst>
      <p:ext uri="{BB962C8B-B14F-4D97-AF65-F5344CB8AC3E}">
        <p14:creationId xmlns:p14="http://schemas.microsoft.com/office/powerpoint/2010/main" val="399023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6096"/>
            <a:ext cx="9131808" cy="6845808"/>
          </a:xfrm>
          <a:prstGeom prst="rect">
            <a:avLst/>
          </a:prstGeom>
        </p:spPr>
      </p:pic>
      <p:sp>
        <p:nvSpPr>
          <p:cNvPr id="8" name="Content Placeholder 7"/>
          <p:cNvSpPr>
            <a:spLocks noGrp="1"/>
          </p:cNvSpPr>
          <p:nvPr>
            <p:ph sz="quarter" idx="10"/>
          </p:nvPr>
        </p:nvSpPr>
        <p:spPr>
          <a:xfrm>
            <a:off x="684213" y="1556692"/>
            <a:ext cx="7920037" cy="2592388"/>
          </a:xfrm>
          <a:prstGeom prst="rect">
            <a:avLst/>
          </a:prstGeom>
        </p:spPr>
        <p:txBody>
          <a:bodyPr/>
          <a:lstStyle>
            <a:lvl1pPr>
              <a:buClr>
                <a:srgbClr val="5696B3"/>
              </a:buClr>
              <a:buSzPct val="120000"/>
              <a:defRPr sz="22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GB" altLang="en-US" dirty="0" smtClean="0"/>
              <a:t>Click to edit Master text styles</a:t>
            </a:r>
          </a:p>
        </p:txBody>
      </p:sp>
      <p:sp>
        <p:nvSpPr>
          <p:cNvPr id="9" name="Title Placeholder 1"/>
          <p:cNvSpPr>
            <a:spLocks noGrp="1"/>
          </p:cNvSpPr>
          <p:nvPr>
            <p:ph type="title"/>
          </p:nvPr>
        </p:nvSpPr>
        <p:spPr bwMode="auto">
          <a:xfrm>
            <a:off x="611560" y="913184"/>
            <a:ext cx="7992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rgbClr val="5696B3"/>
                </a:solidFill>
              </a:defRPr>
            </a:lvl1pPr>
          </a:lstStyle>
          <a:p>
            <a:pPr lvl="0"/>
            <a:r>
              <a:rPr lang="en-GB" altLang="en-US" dirty="0" smtClean="0"/>
              <a:t>Click to edit Master title style</a:t>
            </a:r>
          </a:p>
        </p:txBody>
      </p:sp>
    </p:spTree>
    <p:extLst>
      <p:ext uri="{BB962C8B-B14F-4D97-AF65-F5344CB8AC3E}">
        <p14:creationId xmlns:p14="http://schemas.microsoft.com/office/powerpoint/2010/main" val="388114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extLst>
      <p:ext uri="{BB962C8B-B14F-4D97-AF65-F5344CB8AC3E}">
        <p14:creationId xmlns:p14="http://schemas.microsoft.com/office/powerpoint/2010/main" val="354870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A0EA2F6-1B6D-4AEF-8967-23D15E587AEA}" type="slidenum">
              <a:rPr lang="en-GB" altLang="en-US"/>
              <a:pPr/>
              <a:t>‹#›</a:t>
            </a:fld>
            <a:endParaRPr lang="en-GB" altLang="en-US"/>
          </a:p>
        </p:txBody>
      </p:sp>
    </p:spTree>
    <p:extLst>
      <p:ext uri="{BB962C8B-B14F-4D97-AF65-F5344CB8AC3E}">
        <p14:creationId xmlns:p14="http://schemas.microsoft.com/office/powerpoint/2010/main" val="271951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84213" y="2133600"/>
            <a:ext cx="763220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endParaRPr lang="en-GB" altLang="en-US" dirty="0" smtClean="0"/>
          </a:p>
        </p:txBody>
      </p:sp>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702" r:id="rId2"/>
    <p:sldLayoutId id="2147483703" r:id="rId3"/>
    <p:sldLayoutId id="2147483706" r:id="rId4"/>
    <p:sldLayoutId id="2147483704" r:id="rId5"/>
    <p:sldLayoutId id="2147483708" r:id="rId6"/>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400" b="1">
          <a:solidFill>
            <a:schemeClr val="bg1"/>
          </a:solidFill>
          <a:latin typeface="Arial" charset="0"/>
          <a:cs typeface="Arial" charset="0"/>
        </a:defRPr>
      </a:lvl2pPr>
      <a:lvl3pPr algn="l" rtl="0" eaLnBrk="1" fontAlgn="base" hangingPunct="1">
        <a:spcBef>
          <a:spcPct val="0"/>
        </a:spcBef>
        <a:spcAft>
          <a:spcPct val="0"/>
        </a:spcAft>
        <a:defRPr sz="3400" b="1">
          <a:solidFill>
            <a:schemeClr val="bg1"/>
          </a:solidFill>
          <a:latin typeface="Arial" charset="0"/>
          <a:cs typeface="Arial" charset="0"/>
        </a:defRPr>
      </a:lvl3pPr>
      <a:lvl4pPr algn="l" rtl="0" eaLnBrk="1" fontAlgn="base" hangingPunct="1">
        <a:spcBef>
          <a:spcPct val="0"/>
        </a:spcBef>
        <a:spcAft>
          <a:spcPct val="0"/>
        </a:spcAft>
        <a:defRPr sz="3400" b="1">
          <a:solidFill>
            <a:schemeClr val="bg1"/>
          </a:solidFill>
          <a:latin typeface="Arial" charset="0"/>
          <a:cs typeface="Arial" charset="0"/>
        </a:defRPr>
      </a:lvl4pPr>
      <a:lvl5pPr algn="l" rtl="0" eaLnBrk="1" fontAlgn="base" hangingPunct="1">
        <a:spcBef>
          <a:spcPct val="0"/>
        </a:spcBef>
        <a:spcAft>
          <a:spcPct val="0"/>
        </a:spcAft>
        <a:defRPr sz="3400" b="1">
          <a:solidFill>
            <a:schemeClr val="bg1"/>
          </a:solidFill>
          <a:latin typeface="Arial" charset="0"/>
          <a:cs typeface="Arial" charset="0"/>
        </a:defRPr>
      </a:lvl5pPr>
      <a:lvl6pPr marL="457200" algn="l" rtl="0" eaLnBrk="1" fontAlgn="base" hangingPunct="1">
        <a:spcBef>
          <a:spcPct val="0"/>
        </a:spcBef>
        <a:spcAft>
          <a:spcPct val="0"/>
        </a:spcAft>
        <a:defRPr sz="3400" b="1">
          <a:solidFill>
            <a:schemeClr val="bg1"/>
          </a:solidFill>
          <a:latin typeface="Arial" charset="0"/>
          <a:cs typeface="Arial" charset="0"/>
        </a:defRPr>
      </a:lvl6pPr>
      <a:lvl7pPr marL="914400" algn="l" rtl="0" eaLnBrk="1" fontAlgn="base" hangingPunct="1">
        <a:spcBef>
          <a:spcPct val="0"/>
        </a:spcBef>
        <a:spcAft>
          <a:spcPct val="0"/>
        </a:spcAft>
        <a:defRPr sz="3400" b="1">
          <a:solidFill>
            <a:schemeClr val="bg1"/>
          </a:solidFill>
          <a:latin typeface="Arial" charset="0"/>
          <a:cs typeface="Arial" charset="0"/>
        </a:defRPr>
      </a:lvl7pPr>
      <a:lvl8pPr marL="1371600" algn="l" rtl="0" eaLnBrk="1" fontAlgn="base" hangingPunct="1">
        <a:spcBef>
          <a:spcPct val="0"/>
        </a:spcBef>
        <a:spcAft>
          <a:spcPct val="0"/>
        </a:spcAft>
        <a:defRPr sz="3400" b="1">
          <a:solidFill>
            <a:schemeClr val="bg1"/>
          </a:solidFill>
          <a:latin typeface="Arial" charset="0"/>
          <a:cs typeface="Arial" charset="0"/>
        </a:defRPr>
      </a:lvl8pPr>
      <a:lvl9pPr marL="1828800" algn="l" rtl="0" eaLnBrk="1" fontAlgn="base" hangingPunct="1">
        <a:spcBef>
          <a:spcPct val="0"/>
        </a:spcBef>
        <a:spcAft>
          <a:spcPct val="0"/>
        </a:spcAft>
        <a:defRPr sz="3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13.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8.wm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7"/>
            <a:ext cx="7776864" cy="2089866"/>
          </a:xfrm>
        </p:spPr>
        <p:txBody>
          <a:bodyPr>
            <a:normAutofit fontScale="90000"/>
          </a:bodyPr>
          <a:lstStyle/>
          <a:p>
            <a:r>
              <a:rPr lang="en-GB" sz="4900" dirty="0" smtClean="0"/>
              <a:t>Learning Matters</a:t>
            </a:r>
            <a:r>
              <a:rPr lang="en-GB" dirty="0" smtClean="0"/>
              <a:t/>
            </a:r>
            <a:br>
              <a:rPr lang="en-GB" dirty="0" smtClean="0"/>
            </a:br>
            <a:r>
              <a:rPr lang="en-GB" dirty="0"/>
              <a:t/>
            </a:r>
            <a:br>
              <a:rPr lang="en-GB" dirty="0"/>
            </a:br>
            <a:r>
              <a:rPr lang="en-GB" dirty="0" smtClean="0"/>
              <a:t>Workshop 2</a:t>
            </a:r>
            <a:r>
              <a:rPr lang="en-GB" sz="2800" dirty="0">
                <a:latin typeface="Arial" charset="0"/>
              </a:rPr>
              <a:t> </a:t>
            </a:r>
            <a:r>
              <a:rPr lang="en-GB" sz="2800" dirty="0" smtClean="0">
                <a:latin typeface="Arial" charset="0"/>
              </a:rPr>
              <a:t> - </a:t>
            </a:r>
            <a:r>
              <a:rPr lang="en-GB" sz="2800" dirty="0" smtClean="0">
                <a:solidFill>
                  <a:schemeClr val="bg2">
                    <a:lumMod val="10000"/>
                  </a:schemeClr>
                </a:solidFill>
                <a:latin typeface="Arial" charset="0"/>
              </a:rPr>
              <a:t>Effective </a:t>
            </a:r>
            <a:r>
              <a:rPr lang="en-GB" sz="2800" dirty="0">
                <a:solidFill>
                  <a:schemeClr val="bg2">
                    <a:lumMod val="10000"/>
                  </a:schemeClr>
                </a:solidFill>
                <a:latin typeface="Arial" charset="0"/>
              </a:rPr>
              <a:t>Communication</a:t>
            </a:r>
            <a:r>
              <a:rPr lang="en-GB" sz="2800" dirty="0">
                <a:latin typeface="Arial" charset="0"/>
              </a:rPr>
              <a:t/>
            </a:r>
            <a:br>
              <a:rPr lang="en-GB" sz="2800" dirty="0">
                <a:latin typeface="Arial" charset="0"/>
              </a:rPr>
            </a:br>
            <a:r>
              <a:rPr lang="en-GB" sz="2800" dirty="0">
                <a:solidFill>
                  <a:schemeClr val="bg2">
                    <a:lumMod val="10000"/>
                  </a:schemeClr>
                </a:solidFill>
                <a:latin typeface="Arial" charset="0"/>
              </a:rPr>
              <a:t>Giving and Receiving Feedback</a:t>
            </a:r>
            <a:endParaRPr lang="en-GB" sz="2700" i="1" dirty="0">
              <a:solidFill>
                <a:schemeClr val="bg2">
                  <a:lumMod val="10000"/>
                </a:schemeClr>
              </a:solidFill>
            </a:endParaRPr>
          </a:p>
        </p:txBody>
      </p:sp>
      <p:sp>
        <p:nvSpPr>
          <p:cNvPr id="3" name="Text Placeholder 2"/>
          <p:cNvSpPr>
            <a:spLocks noGrp="1"/>
          </p:cNvSpPr>
          <p:nvPr>
            <p:ph type="body" sz="quarter" idx="10"/>
          </p:nvPr>
        </p:nvSpPr>
        <p:spPr>
          <a:xfrm>
            <a:off x="749787" y="2996952"/>
            <a:ext cx="7775575" cy="2447925"/>
          </a:xfrm>
        </p:spPr>
        <p:txBody>
          <a:bodyPr/>
          <a:lstStyle/>
          <a:p>
            <a:pPr>
              <a:spcBef>
                <a:spcPts val="400"/>
              </a:spcBef>
            </a:pPr>
            <a:r>
              <a:rPr lang="en-GB" altLang="en-US" dirty="0" err="1" smtClean="0">
                <a:solidFill>
                  <a:srgbClr val="5696B3"/>
                </a:solidFill>
                <a:latin typeface="Arial" charset="0"/>
              </a:rPr>
              <a:t>TraDate</a:t>
            </a:r>
            <a:endParaRPr lang="en-GB" altLang="en-US" dirty="0">
              <a:solidFill>
                <a:srgbClr val="5696B3"/>
              </a:solidFill>
              <a:latin typeface="Arial" charset="0"/>
            </a:endParaRPr>
          </a:p>
        </p:txBody>
      </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59370"/>
            <a:ext cx="2255320" cy="13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145" y="3142603"/>
            <a:ext cx="2224520" cy="13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2"/>
          <p:cNvGrpSpPr>
            <a:grpSpLocks/>
          </p:cNvGrpSpPr>
          <p:nvPr/>
        </p:nvGrpSpPr>
        <p:grpSpPr bwMode="auto">
          <a:xfrm>
            <a:off x="4565608" y="3169437"/>
            <a:ext cx="4398880" cy="1308099"/>
            <a:chOff x="6588224" y="3573016"/>
            <a:chExt cx="4219272" cy="1411054"/>
          </a:xfrm>
        </p:grpSpPr>
        <p:pic>
          <p:nvPicPr>
            <p:cNvPr id="1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573016"/>
              <a:ext cx="2340372" cy="13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8597" y="3630909"/>
              <a:ext cx="1878899" cy="13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840" y="5730530"/>
            <a:ext cx="900559" cy="112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TextBox 14"/>
          <p:cNvSpPr txBox="1"/>
          <p:nvPr/>
        </p:nvSpPr>
        <p:spPr>
          <a:xfrm>
            <a:off x="2506146" y="5805264"/>
            <a:ext cx="5478902" cy="369332"/>
          </a:xfrm>
          <a:prstGeom prst="rect">
            <a:avLst/>
          </a:prstGeom>
          <a:noFill/>
        </p:spPr>
        <p:txBody>
          <a:bodyPr wrap="square" rtlCol="0">
            <a:spAutoFit/>
          </a:bodyPr>
          <a:lstStyle/>
          <a:p>
            <a:r>
              <a:rPr lang="en-GB" i="1" dirty="0" smtClean="0"/>
              <a:t>Developing People for Health and Health Care </a:t>
            </a:r>
          </a:p>
        </p:txBody>
      </p:sp>
      <p:pic>
        <p:nvPicPr>
          <p:cNvPr id="1026" name="Picture 2" descr="G:\TGH\Clinical Placement Development Team\PEF Folder\Pennine Care\TLE\North Sector TLE\Skills for health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TGH\Clinical Placement Development Team\PEF Folder\Pennine Care\TLE\North Sector TLE\pennine_acute logo_15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oS Logo"/>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16" name="Picture 15" descr="NWPDN LOGO large slim"/>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pic>
        <p:nvPicPr>
          <p:cNvPr id="17" name="Picture 16" descr="HEE-WBEF Network"/>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21807"/>
            <a:ext cx="1175385" cy="415925"/>
          </a:xfrm>
          <a:prstGeom prst="rect">
            <a:avLst/>
          </a:prstGeom>
          <a:noFill/>
          <a:ln>
            <a:noFill/>
          </a:ln>
        </p:spPr>
      </p:pic>
      <p:sp>
        <p:nvSpPr>
          <p:cNvPr id="4" name="TextBox 3"/>
          <p:cNvSpPr txBox="1"/>
          <p:nvPr/>
        </p:nvSpPr>
        <p:spPr>
          <a:xfrm>
            <a:off x="587692" y="4941168"/>
            <a:ext cx="8107427" cy="646331"/>
          </a:xfrm>
          <a:prstGeom prst="rect">
            <a:avLst/>
          </a:prstGeom>
          <a:noFill/>
        </p:spPr>
        <p:txBody>
          <a:bodyPr wrap="square" rtlCol="0">
            <a:spAutoFit/>
          </a:bodyPr>
          <a:lstStyle/>
          <a:p>
            <a:r>
              <a:rPr lang="en-GB" dirty="0" smtClean="0"/>
              <a:t> Presenter:                      Christine Clegg – Practice Educator Facilitator</a:t>
            </a:r>
          </a:p>
          <a:p>
            <a:r>
              <a:rPr lang="en-GB" dirty="0" smtClean="0"/>
              <a:t> Facilitator:                     Lynn O’Reilly   –  Work Based Educator</a:t>
            </a:r>
            <a:endParaRPr lang="en-GB" dirty="0"/>
          </a:p>
        </p:txBody>
      </p:sp>
    </p:spTree>
    <p:extLst>
      <p:ext uri="{BB962C8B-B14F-4D97-AF65-F5344CB8AC3E}">
        <p14:creationId xmlns:p14="http://schemas.microsoft.com/office/powerpoint/2010/main" val="1635337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836712"/>
            <a:ext cx="7992888" cy="1080020"/>
          </a:xfrm>
        </p:spPr>
        <p:txBody>
          <a:bodyPr/>
          <a:lstStyle/>
          <a:p>
            <a:r>
              <a:rPr lang="en-GB" dirty="0" smtClean="0"/>
              <a:t>So what is effective feedback?</a:t>
            </a:r>
            <a:endParaRPr lang="en-GB" dirty="0"/>
          </a:p>
        </p:txBody>
      </p:sp>
      <p:pic>
        <p:nvPicPr>
          <p:cNvPr id="4" name="Content Placeholder 3" descr="C:\Users\christine.clegg2\AppData\Local\Microsoft\Windows\Temporary Internet Files\Content.IE5\DRNKCJNT\end[1].png"/>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55576" y="1592894"/>
            <a:ext cx="7992888" cy="4572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8" name="Picture 7"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21807"/>
            <a:ext cx="2018665" cy="497697"/>
          </a:xfrm>
          <a:prstGeom prst="rect">
            <a:avLst/>
          </a:prstGeom>
          <a:noFill/>
          <a:ln>
            <a:noFill/>
          </a:ln>
        </p:spPr>
      </p:pic>
    </p:spTree>
    <p:extLst>
      <p:ext uri="{BB962C8B-B14F-4D97-AF65-F5344CB8AC3E}">
        <p14:creationId xmlns:p14="http://schemas.microsoft.com/office/powerpoint/2010/main" val="178358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3105835"/>
            <a:ext cx="7560840" cy="461665"/>
          </a:xfrm>
          <a:prstGeom prst="rect">
            <a:avLst/>
          </a:prstGeom>
        </p:spPr>
        <p:txBody>
          <a:bodyPr wrap="square">
            <a:spAutoFit/>
          </a:bodyPr>
          <a:lstStyle/>
          <a:p>
            <a:r>
              <a:rPr lang="en-GB" sz="2400" b="1" dirty="0">
                <a:solidFill>
                  <a:srgbClr val="7030A0"/>
                </a:solidFill>
              </a:rPr>
              <a:t>3 good things exercise.........and one act of kindness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296400" cy="71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65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3244334"/>
            <a:ext cx="3511635" cy="369332"/>
          </a:xfrm>
          <a:prstGeom prst="rect">
            <a:avLst/>
          </a:prstGeom>
        </p:spPr>
        <p:txBody>
          <a:bodyPr wrap="square">
            <a:spAutoFit/>
          </a:bodyPr>
          <a:lstStyle/>
          <a:p>
            <a:r>
              <a:rPr lang="en-GB" dirty="0"/>
              <a:t>Thank you for Participating</a:t>
            </a:r>
          </a:p>
        </p:txBody>
      </p:sp>
      <p:pic>
        <p:nvPicPr>
          <p:cNvPr id="5" name="Picture 2" descr="C:\Users\ruth.dawber\AppData\Local\Microsoft\Windows\Temporary Internet Files\Content.IE5\PLSY919X\original_smiley_face[1].png"/>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374235" y="2276873"/>
            <a:ext cx="270182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913403" y="1340768"/>
            <a:ext cx="7992888" cy="571500"/>
          </a:xfrm>
        </p:spPr>
        <p:txBody>
          <a:bodyPr/>
          <a:lstStyle/>
          <a:p>
            <a:pPr algn="ctr"/>
            <a:r>
              <a:rPr lang="en-GB" dirty="0"/>
              <a:t>Thank you for Participating</a:t>
            </a:r>
          </a:p>
        </p:txBody>
      </p:sp>
      <p:pic>
        <p:nvPicPr>
          <p:cNvPr id="8" name="Picture 3"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342" y="310231"/>
            <a:ext cx="507870" cy="507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oS Logo"/>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10232"/>
            <a:ext cx="662816" cy="585478"/>
          </a:xfrm>
          <a:prstGeom prst="rect">
            <a:avLst/>
          </a:prstGeom>
          <a:noFill/>
          <a:ln>
            <a:noFill/>
          </a:ln>
        </p:spPr>
      </p:pic>
      <p:pic>
        <p:nvPicPr>
          <p:cNvPr id="10" name="Picture 2" descr="G:\TGH\Clinical Placement Development Team\PEF Folder\Pennine Care\TLE\North Sector TLE\pennine_acute logo_1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8289" y="188640"/>
            <a:ext cx="1235160" cy="629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EE-WBEF Network"/>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81377"/>
            <a:ext cx="1080120" cy="522055"/>
          </a:xfrm>
          <a:prstGeom prst="rect">
            <a:avLst/>
          </a:prstGeom>
          <a:noFill/>
          <a:ln>
            <a:noFill/>
          </a:ln>
        </p:spPr>
      </p:pic>
      <p:pic>
        <p:nvPicPr>
          <p:cNvPr id="12" name="Picture 11" descr="NWPDN LOGO large sli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8819" y="281377"/>
            <a:ext cx="1733061" cy="522055"/>
          </a:xfrm>
          <a:prstGeom prst="rect">
            <a:avLst/>
          </a:prstGeom>
          <a:noFill/>
          <a:ln>
            <a:noFill/>
          </a:ln>
        </p:spPr>
      </p:pic>
    </p:spTree>
    <p:extLst>
      <p:ext uri="{BB962C8B-B14F-4D97-AF65-F5344CB8AC3E}">
        <p14:creationId xmlns:p14="http://schemas.microsoft.com/office/powerpoint/2010/main" val="284739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GB" b="1" dirty="0" smtClean="0"/>
              <a:t>Explain what is feedback </a:t>
            </a:r>
          </a:p>
          <a:p>
            <a:pPr lvl="0"/>
            <a:r>
              <a:rPr lang="en-GB" b="1" dirty="0" smtClean="0"/>
              <a:t>Identify what </a:t>
            </a:r>
            <a:r>
              <a:rPr lang="en-GB" b="1" dirty="0"/>
              <a:t>makes effective feedback</a:t>
            </a:r>
            <a:endParaRPr lang="en-GB" dirty="0"/>
          </a:p>
          <a:p>
            <a:pPr lvl="0"/>
            <a:r>
              <a:rPr lang="en-GB" b="1" dirty="0"/>
              <a:t>Demonstrate verbal and written feedback </a:t>
            </a:r>
            <a:endParaRPr lang="en-GB" dirty="0"/>
          </a:p>
          <a:p>
            <a:pPr marL="0" indent="0">
              <a:buNone/>
            </a:pPr>
            <a:r>
              <a:rPr lang="en-GB" dirty="0"/>
              <a:t> </a:t>
            </a:r>
          </a:p>
          <a:p>
            <a:endParaRPr lang="en-GB" dirty="0"/>
          </a:p>
        </p:txBody>
      </p:sp>
      <p:sp>
        <p:nvSpPr>
          <p:cNvPr id="3" name="Title 2"/>
          <p:cNvSpPr>
            <a:spLocks noGrp="1"/>
          </p:cNvSpPr>
          <p:nvPr>
            <p:ph type="title"/>
          </p:nvPr>
        </p:nvSpPr>
        <p:spPr/>
        <p:txBody>
          <a:bodyPr/>
          <a:lstStyle/>
          <a:p>
            <a:r>
              <a:rPr lang="en-GB" dirty="0" smtClean="0"/>
              <a:t>Aims/Objectives</a:t>
            </a:r>
            <a:endParaRPr lang="en-GB" dirty="0"/>
          </a:p>
        </p:txBody>
      </p:sp>
      <p:pic>
        <p:nvPicPr>
          <p:cNvPr id="5" name="Picture 2" descr="G:\TGH\Clinical Placement Development Team\PEF Folder\Pennine Care\TLE\North Sector TLE\Skills for health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oS Logo"/>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8" name="Picture 7" descr="NWPDN LOGO large sli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pic>
        <p:nvPicPr>
          <p:cNvPr id="9" name="Picture 8" descr="HEE-WBEF Networ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21807"/>
            <a:ext cx="1175385" cy="415925"/>
          </a:xfrm>
          <a:prstGeom prst="rect">
            <a:avLst/>
          </a:prstGeom>
          <a:noFill/>
          <a:ln>
            <a:noFill/>
          </a:ln>
        </p:spPr>
      </p:pic>
    </p:spTree>
    <p:extLst>
      <p:ext uri="{BB962C8B-B14F-4D97-AF65-F5344CB8AC3E}">
        <p14:creationId xmlns:p14="http://schemas.microsoft.com/office/powerpoint/2010/main" val="408720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people for health care</a:t>
            </a:r>
            <a:endParaRPr lang="en-GB" dirty="0"/>
          </a:p>
        </p:txBody>
      </p:sp>
      <p:sp>
        <p:nvSpPr>
          <p:cNvPr id="3" name="Content Placeholder 2"/>
          <p:cNvSpPr>
            <a:spLocks noGrp="1"/>
          </p:cNvSpPr>
          <p:nvPr>
            <p:ph sz="quarter" idx="10"/>
          </p:nvPr>
        </p:nvSpPr>
        <p:spPr/>
        <p:txBody>
          <a:bodyPr/>
          <a:lstStyle/>
          <a:p>
            <a:pPr marL="361950" indent="-361950" fontAlgn="auto">
              <a:spcAft>
                <a:spcPts val="0"/>
              </a:spcAft>
              <a:buFont typeface="Arial" panose="020B0604020202020204" pitchFamily="34" charset="0"/>
              <a:buChar char="•"/>
              <a:defRPr/>
            </a:pPr>
            <a:endParaRPr lang="en-GB" altLang="en-US" dirty="0" smtClean="0"/>
          </a:p>
          <a:p>
            <a:pPr marL="361950" indent="-361950" fontAlgn="auto">
              <a:spcAft>
                <a:spcPts val="0"/>
              </a:spcAft>
              <a:buFont typeface="Arial" panose="020B0604020202020204" pitchFamily="34" charset="0"/>
              <a:buChar char="•"/>
              <a:defRPr/>
            </a:pPr>
            <a:endParaRPr lang="en-GB" altLang="en-US" dirty="0"/>
          </a:p>
          <a:p>
            <a:pPr marL="361950" indent="-361950" fontAlgn="auto">
              <a:spcAft>
                <a:spcPts val="0"/>
              </a:spcAft>
              <a:buFont typeface="Arial" panose="020B0604020202020204" pitchFamily="34" charset="0"/>
              <a:buChar char="•"/>
              <a:defRPr/>
            </a:pPr>
            <a:r>
              <a:rPr lang="en-GB" altLang="en-US" sz="3200" dirty="0" smtClean="0"/>
              <a:t>What is feedback?</a:t>
            </a:r>
          </a:p>
          <a:p>
            <a:pPr marL="361950" indent="-361950" fontAlgn="auto">
              <a:spcAft>
                <a:spcPts val="0"/>
              </a:spcAft>
              <a:buFont typeface="Arial" panose="020B0604020202020204" pitchFamily="34" charset="0"/>
              <a:buChar char="•"/>
              <a:defRPr/>
            </a:pPr>
            <a:r>
              <a:rPr lang="en-GB" altLang="en-US" sz="3200" dirty="0" smtClean="0">
                <a:solidFill>
                  <a:schemeClr val="tx1">
                    <a:lumMod val="85000"/>
                    <a:lumOff val="15000"/>
                  </a:schemeClr>
                </a:solidFill>
              </a:rPr>
              <a:t>Why is it </a:t>
            </a:r>
            <a:r>
              <a:rPr lang="en-GB" altLang="en-US" sz="3200" dirty="0" smtClean="0"/>
              <a:t>an important communication skill?</a:t>
            </a:r>
            <a:endParaRPr lang="en-GB" altLang="en-US" sz="3200" dirty="0" smtClean="0">
              <a:solidFill>
                <a:schemeClr val="tx1">
                  <a:lumMod val="85000"/>
                  <a:lumOff val="15000"/>
                </a:schemeClr>
              </a:solidFill>
            </a:endParaRPr>
          </a:p>
          <a:p>
            <a:pPr marL="361950" indent="-361950" fontAlgn="auto">
              <a:spcAft>
                <a:spcPts val="0"/>
              </a:spcAft>
              <a:buFont typeface="Arial" panose="020B0604020202020204" pitchFamily="34" charset="0"/>
              <a:buChar char="•"/>
              <a:defRPr/>
            </a:pPr>
            <a:endParaRPr lang="en-GB" altLang="en-US" dirty="0"/>
          </a:p>
        </p:txBody>
      </p:sp>
      <p:pic>
        <p:nvPicPr>
          <p:cNvPr id="6146" name="Picture 2" descr="C:\Users\christine.clegg2\AppData\Local\Microsoft\Windows\Temporary Internet Files\Content.IE5\CO2SSHOB\CLIPART_OF_16323_SM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717032"/>
            <a:ext cx="2195735" cy="1180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8" name="Picture 7"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9884" y="321807"/>
            <a:ext cx="2018665" cy="623887"/>
          </a:xfrm>
          <a:prstGeom prst="rect">
            <a:avLst/>
          </a:prstGeom>
          <a:noFill/>
          <a:ln>
            <a:noFill/>
          </a:ln>
        </p:spPr>
      </p:pic>
      <p:pic>
        <p:nvPicPr>
          <p:cNvPr id="9" name="Picture 8" descr="HEE-WBEF Networ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21807"/>
            <a:ext cx="1175385" cy="415925"/>
          </a:xfrm>
          <a:prstGeom prst="rect">
            <a:avLst/>
          </a:prstGeom>
          <a:noFill/>
          <a:ln>
            <a:noFill/>
          </a:ln>
        </p:spPr>
      </p:pic>
    </p:spTree>
    <p:extLst>
      <p:ext uri="{BB962C8B-B14F-4D97-AF65-F5344CB8AC3E}">
        <p14:creationId xmlns:p14="http://schemas.microsoft.com/office/powerpoint/2010/main" val="3395831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51520" y="2132856"/>
            <a:ext cx="8712968" cy="1584176"/>
          </a:xfrm>
        </p:spPr>
        <p:txBody>
          <a:bodyPr/>
          <a:lstStyle/>
          <a:p>
            <a:pPr marL="0" indent="0">
              <a:buNone/>
            </a:pPr>
            <a:r>
              <a:rPr lang="en-GB" b="1" i="1" dirty="0" smtClean="0"/>
              <a:t>Before you tell me how to do it better, before you lay out your big plans for changing, fixing, and improving me, before you teach me how to pick myself up and dust myself off so that I can be shiny and successful – know this: I’ve heard it before.</a:t>
            </a:r>
          </a:p>
          <a:p>
            <a:pPr marL="0" indent="0">
              <a:buNone/>
            </a:pPr>
            <a:r>
              <a:rPr lang="en-GB" b="1" i="1" dirty="0" smtClean="0"/>
              <a:t>I’ve been graded, rated, and ranked. Coached, screened and scored. I’ve been picked first, picked last, and not picked at all. And that was just Kindergarten</a:t>
            </a:r>
            <a:r>
              <a:rPr lang="en-GB" dirty="0"/>
              <a:t>!</a:t>
            </a:r>
            <a:r>
              <a:rPr lang="en-GB" dirty="0" smtClean="0"/>
              <a:t>     </a:t>
            </a:r>
            <a:endParaRPr lang="en-GB" dirty="0"/>
          </a:p>
        </p:txBody>
      </p:sp>
      <p:pic>
        <p:nvPicPr>
          <p:cNvPr id="1031" name="Picture 7" descr="C:\Users\christine.clegg2\AppData\Local\Microsoft\Windows\Temporary Internet Files\Content.IE5\EK6XO7UB\Swimming Lesson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052736"/>
            <a:ext cx="1908580" cy="1130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11560" y="260648"/>
            <a:ext cx="5040560" cy="288032"/>
          </a:xfrm>
        </p:spPr>
        <p:txBody>
          <a:bodyPr/>
          <a:lstStyle/>
          <a:p>
            <a:r>
              <a:rPr lang="en-GB" sz="2400" dirty="0" smtClean="0"/>
              <a:t/>
            </a:r>
            <a:br>
              <a:rPr lang="en-GB" sz="2400" dirty="0" smtClean="0"/>
            </a:br>
            <a:r>
              <a:rPr lang="en-GB" sz="2400" dirty="0"/>
              <a:t/>
            </a:r>
            <a:br>
              <a:rPr lang="en-GB" sz="2400" dirty="0"/>
            </a:br>
            <a:r>
              <a:rPr lang="en-GB" sz="2400" dirty="0" smtClean="0"/>
              <a:t>Where did the swim of feedback begin?</a:t>
            </a:r>
            <a:endParaRPr lang="en-GB" sz="2400" dirty="0"/>
          </a:p>
        </p:txBody>
      </p:sp>
      <p:pic>
        <p:nvPicPr>
          <p:cNvPr id="5"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8" name="Picture 7"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pic>
        <p:nvPicPr>
          <p:cNvPr id="9" name="Picture 8" descr="HEE-WBEF Network"/>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21807"/>
            <a:ext cx="1175385" cy="415925"/>
          </a:xfrm>
          <a:prstGeom prst="rect">
            <a:avLst/>
          </a:prstGeom>
          <a:noFill/>
          <a:ln>
            <a:noFill/>
          </a:ln>
        </p:spPr>
      </p:pic>
    </p:spTree>
    <p:extLst>
      <p:ext uri="{BB962C8B-B14F-4D97-AF65-F5344CB8AC3E}">
        <p14:creationId xmlns:p14="http://schemas.microsoft.com/office/powerpoint/2010/main" val="180465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992888" cy="576064"/>
          </a:xfrm>
        </p:spPr>
        <p:txBody>
          <a:bodyPr/>
          <a:lstStyle/>
          <a:p>
            <a:r>
              <a:rPr lang="en-GB" sz="2800" dirty="0" smtClean="0"/>
              <a:t/>
            </a:r>
            <a:br>
              <a:rPr lang="en-GB" sz="2800" dirty="0" smtClean="0"/>
            </a:br>
            <a:r>
              <a:rPr lang="en-GB" sz="2800" dirty="0" smtClean="0"/>
              <a:t>Activity</a:t>
            </a:r>
            <a:r>
              <a:rPr lang="en-GB" sz="2800" dirty="0"/>
              <a:t/>
            </a:r>
            <a:br>
              <a:rPr lang="en-GB" sz="2800" dirty="0"/>
            </a:br>
            <a:endParaRPr lang="en-GB" sz="2800" dirty="0"/>
          </a:p>
        </p:txBody>
      </p:sp>
      <p:sp>
        <p:nvSpPr>
          <p:cNvPr id="3" name="Content Placeholder 2"/>
          <p:cNvSpPr>
            <a:spLocks noGrp="1"/>
          </p:cNvSpPr>
          <p:nvPr>
            <p:ph sz="quarter" idx="10"/>
          </p:nvPr>
        </p:nvSpPr>
        <p:spPr>
          <a:xfrm>
            <a:off x="395536" y="1412776"/>
            <a:ext cx="8424739" cy="4536504"/>
          </a:xfrm>
        </p:spPr>
        <p:txBody>
          <a:bodyPr/>
          <a:lstStyle/>
          <a:p>
            <a:endParaRPr lang="en-GB" sz="2000" dirty="0" smtClean="0"/>
          </a:p>
          <a:p>
            <a:r>
              <a:rPr lang="en-GB" sz="2000" dirty="0" smtClean="0"/>
              <a:t>Step 1  - Build a model of a really fast animal using Lego in 3 minutes.</a:t>
            </a:r>
          </a:p>
          <a:p>
            <a:endParaRPr lang="en-GB" sz="2000" dirty="0" smtClean="0"/>
          </a:p>
          <a:p>
            <a:r>
              <a:rPr lang="en-GB" sz="2000" dirty="0" smtClean="0"/>
              <a:t>Step 2 -  Buddy </a:t>
            </a:r>
            <a:r>
              <a:rPr lang="en-GB" sz="2000" dirty="0"/>
              <a:t>up with the person next to you </a:t>
            </a:r>
            <a:r>
              <a:rPr lang="en-GB" sz="2000" dirty="0" smtClean="0"/>
              <a:t>and describe what you built to your partner and let them do the same. </a:t>
            </a:r>
          </a:p>
          <a:p>
            <a:endParaRPr lang="en-GB" sz="2000" dirty="0" smtClean="0"/>
          </a:p>
          <a:p>
            <a:r>
              <a:rPr lang="en-GB" sz="2000" dirty="0" smtClean="0"/>
              <a:t>Step 3 -  Now give your partner feedback and let them do the same.</a:t>
            </a:r>
          </a:p>
          <a:p>
            <a:endParaRPr lang="en-GB" sz="2000" dirty="0" smtClean="0"/>
          </a:p>
          <a:p>
            <a:r>
              <a:rPr lang="en-GB" sz="2000" dirty="0" smtClean="0"/>
              <a:t>Think point :Consider the words of the feedback, how did that  impact on you?</a:t>
            </a:r>
            <a:endParaRPr lang="en-GB" sz="2000" dirty="0"/>
          </a:p>
          <a:p>
            <a:r>
              <a:rPr lang="en-GB" sz="2000" dirty="0" smtClean="0"/>
              <a:t> </a:t>
            </a:r>
            <a:endParaRPr lang="en-GB" sz="2000" dirty="0"/>
          </a:p>
        </p:txBody>
      </p:sp>
      <p:pic>
        <p:nvPicPr>
          <p:cNvPr id="4" name="Picture 10" descr="MC90003028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78" y="4293096"/>
            <a:ext cx="576064"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christine.clegg2\AppData\Local\Microsoft\Windows\Temporary Internet Files\Content.IE5\CO2SSHOB\CLIPART_OF_16323_SM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7804" y="5234099"/>
            <a:ext cx="1574257" cy="846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5" y="348313"/>
            <a:ext cx="1368152"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TGH\Clinical Placement Development Team\PEF Folder\Pennine Care\TLE\North Sector TLE\Skills for health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oS Logo"/>
          <p:cNvPicPr/>
          <p:nvPr/>
        </p:nvPicPr>
        <p:blipFill>
          <a:blip r:embed="rId7">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9" name="Picture 8" descr="NWPDN LOGO large sli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825" y="403579"/>
            <a:ext cx="2018665" cy="415925"/>
          </a:xfrm>
          <a:prstGeom prst="rect">
            <a:avLst/>
          </a:prstGeom>
          <a:noFill/>
          <a:ln>
            <a:noFill/>
          </a:ln>
        </p:spPr>
      </p:pic>
    </p:spTree>
    <p:extLst>
      <p:ext uri="{BB962C8B-B14F-4D97-AF65-F5344CB8AC3E}">
        <p14:creationId xmlns:p14="http://schemas.microsoft.com/office/powerpoint/2010/main" val="396313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1800" b="1" dirty="0" smtClean="0"/>
              <a:t>Group Activity </a:t>
            </a:r>
            <a:endParaRPr lang="en-GB" sz="1800" b="1" dirty="0"/>
          </a:p>
          <a:p>
            <a:endParaRPr lang="en-GB" sz="1800" b="1" dirty="0" smtClean="0"/>
          </a:p>
          <a:p>
            <a:endParaRPr lang="en-GB" sz="1800" b="1" dirty="0"/>
          </a:p>
        </p:txBody>
      </p:sp>
      <p:sp>
        <p:nvSpPr>
          <p:cNvPr id="3" name="Title 2"/>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Scenario – Giving Written Feedback</a:t>
            </a:r>
            <a:endParaRPr lang="en-GB" dirty="0"/>
          </a:p>
        </p:txBody>
      </p:sp>
      <p:pic>
        <p:nvPicPr>
          <p:cNvPr id="5" name="Picture 2" descr="C:\Users\christine.clegg2\AppData\Local\Microsoft\Windows\Temporary Internet Files\Content.IE5\CO2SSHOB\CLIPART_OF_16323_SM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80928"/>
            <a:ext cx="2195735" cy="1180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9" name="Picture 8"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spTree>
    <p:extLst>
      <p:ext uri="{BB962C8B-B14F-4D97-AF65-F5344CB8AC3E}">
        <p14:creationId xmlns:p14="http://schemas.microsoft.com/office/powerpoint/2010/main" val="330121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27240" y="2564904"/>
            <a:ext cx="4777010" cy="2285746"/>
          </a:xfrm>
        </p:spPr>
        <p:txBody>
          <a:bodyPr/>
          <a:lstStyle/>
          <a:p>
            <a:pPr marL="457200" lvl="1" indent="0">
              <a:buNone/>
            </a:pPr>
            <a:r>
              <a:rPr lang="en-GB" altLang="en-US" b="1" dirty="0"/>
              <a:t>What are s</a:t>
            </a:r>
            <a:r>
              <a:rPr lang="en-GB" b="1" dirty="0"/>
              <a:t>ome of the challenges to giving and receiving direct feedback about our work</a:t>
            </a:r>
            <a:r>
              <a:rPr lang="en-GB" b="1" dirty="0" smtClean="0"/>
              <a:t>?</a:t>
            </a:r>
          </a:p>
          <a:p>
            <a:pPr lvl="1"/>
            <a:endParaRPr lang="en-GB" dirty="0"/>
          </a:p>
          <a:p>
            <a:pPr lvl="1"/>
            <a:endParaRPr lang="en-GB" dirty="0"/>
          </a:p>
          <a:p>
            <a:pPr lvl="1"/>
            <a:endParaRPr lang="en-GB" dirty="0"/>
          </a:p>
        </p:txBody>
      </p:sp>
      <p:sp>
        <p:nvSpPr>
          <p:cNvPr id="3" name="Title 2"/>
          <p:cNvSpPr>
            <a:spLocks noGrp="1"/>
          </p:cNvSpPr>
          <p:nvPr>
            <p:ph type="title"/>
          </p:nvPr>
        </p:nvSpPr>
        <p:spPr>
          <a:xfrm>
            <a:off x="683568" y="951092"/>
            <a:ext cx="7992888" cy="571500"/>
          </a:xfrm>
        </p:spPr>
        <p:txBody>
          <a:bodyPr/>
          <a:lstStyle/>
          <a:p>
            <a:r>
              <a:rPr lang="en-GB" dirty="0" smtClean="0"/>
              <a:t>Challenges of Feedback</a:t>
            </a:r>
            <a:endParaRPr lang="en-GB" dirty="0"/>
          </a:p>
        </p:txBody>
      </p:sp>
      <p:pic>
        <p:nvPicPr>
          <p:cNvPr id="6" name="Picture 2" descr="C:\Users\christine.clegg2\AppData\Local\Microsoft\Windows\Temporary Internet Files\Content.IE5\DRNKCJNT\tabla-de-positivos-y-negativ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3431704" cy="25737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9" name="Picture 8"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spTree>
    <p:extLst>
      <p:ext uri="{BB962C8B-B14F-4D97-AF65-F5344CB8AC3E}">
        <p14:creationId xmlns:p14="http://schemas.microsoft.com/office/powerpoint/2010/main" val="156053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83569" y="2060848"/>
            <a:ext cx="7920682" cy="3672408"/>
          </a:xfrm>
        </p:spPr>
        <p:txBody>
          <a:bodyPr/>
          <a:lstStyle/>
          <a:p>
            <a:pPr>
              <a:lnSpc>
                <a:spcPct val="90000"/>
              </a:lnSpc>
            </a:pPr>
            <a:r>
              <a:rPr lang="en-GB" altLang="en-US" dirty="0"/>
              <a:t>Consider this key leadership characteristic and its relevance in enhancing /improving care for </a:t>
            </a:r>
            <a:r>
              <a:rPr lang="en-GB" altLang="en-US" dirty="0" smtClean="0"/>
              <a:t>peers, educators  and service </a:t>
            </a:r>
            <a:r>
              <a:rPr lang="en-GB" altLang="en-US" dirty="0"/>
              <a:t>users.</a:t>
            </a:r>
          </a:p>
          <a:p>
            <a:pPr>
              <a:lnSpc>
                <a:spcPct val="90000"/>
              </a:lnSpc>
            </a:pPr>
            <a:endParaRPr lang="en-GB" altLang="en-US" dirty="0" smtClean="0"/>
          </a:p>
          <a:p>
            <a:pPr>
              <a:lnSpc>
                <a:spcPct val="90000"/>
              </a:lnSpc>
            </a:pPr>
            <a:r>
              <a:rPr lang="en-GB" altLang="en-US" dirty="0" smtClean="0"/>
              <a:t>How </a:t>
            </a:r>
            <a:r>
              <a:rPr lang="en-GB" altLang="en-US" dirty="0"/>
              <a:t>would you rate your communication skills?</a:t>
            </a:r>
          </a:p>
          <a:p>
            <a:pPr>
              <a:lnSpc>
                <a:spcPct val="90000"/>
              </a:lnSpc>
            </a:pPr>
            <a:endParaRPr lang="en-GB" altLang="en-US" dirty="0" smtClean="0"/>
          </a:p>
          <a:p>
            <a:endParaRPr lang="en-GB" dirty="0"/>
          </a:p>
        </p:txBody>
      </p:sp>
      <p:sp>
        <p:nvSpPr>
          <p:cNvPr id="3" name="Title 2"/>
          <p:cNvSpPr>
            <a:spLocks noGrp="1"/>
          </p:cNvSpPr>
          <p:nvPr>
            <p:ph type="title"/>
          </p:nvPr>
        </p:nvSpPr>
        <p:spPr>
          <a:xfrm>
            <a:off x="611560" y="260648"/>
            <a:ext cx="7992888" cy="720080"/>
          </a:xfrm>
        </p:spPr>
        <p:txBody>
          <a:bodyPr/>
          <a:lstStyle/>
          <a:p>
            <a:r>
              <a:rPr lang="en-GB" dirty="0" smtClean="0"/>
              <a:t/>
            </a:r>
            <a:br>
              <a:rPr lang="en-GB" dirty="0" smtClean="0"/>
            </a:br>
            <a:r>
              <a:rPr lang="en-GB" dirty="0" smtClean="0"/>
              <a:t/>
            </a:r>
            <a:br>
              <a:rPr lang="en-GB" dirty="0" smtClean="0"/>
            </a:br>
            <a:r>
              <a:rPr lang="en-GB" dirty="0" smtClean="0"/>
              <a:t>Effective Communication</a:t>
            </a:r>
            <a:endParaRPr lang="en-GB" dirty="0"/>
          </a:p>
        </p:txBody>
      </p:sp>
      <p:pic>
        <p:nvPicPr>
          <p:cNvPr id="4" name="Picture 2" descr="C:\Users\christine.clegg2\AppData\Local\Microsoft\Windows\Temporary Internet Files\Content.IE5\CO2SSHOB\communication_feedba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861048"/>
            <a:ext cx="1994644" cy="1903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TGH\Clinical Placement Development Team\PEF Folder\Pennine Care\TLE\North Sector TLE\Skills for health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606" y="321807"/>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TGH\Clinical Placement Development Team\PEF Folder\Pennine Care\TLE\North Sector TLE\pennine_acute logo_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21807"/>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oS Log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21807"/>
            <a:ext cx="878840" cy="629285"/>
          </a:xfrm>
          <a:prstGeom prst="rect">
            <a:avLst/>
          </a:prstGeom>
          <a:noFill/>
          <a:ln>
            <a:noFill/>
          </a:ln>
        </p:spPr>
      </p:pic>
      <p:pic>
        <p:nvPicPr>
          <p:cNvPr id="8" name="Picture 7" descr="NWPDN LOGO large sli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21807"/>
            <a:ext cx="2018665" cy="415925"/>
          </a:xfrm>
          <a:prstGeom prst="rect">
            <a:avLst/>
          </a:prstGeom>
          <a:noFill/>
          <a:ln>
            <a:noFill/>
          </a:ln>
        </p:spPr>
      </p:pic>
    </p:spTree>
    <p:extLst>
      <p:ext uri="{BB962C8B-B14F-4D97-AF65-F5344CB8AC3E}">
        <p14:creationId xmlns:p14="http://schemas.microsoft.com/office/powerpoint/2010/main" val="2687843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7504" y="1125538"/>
            <a:ext cx="2951609" cy="1703387"/>
          </a:xfrm>
          <a:prstGeom prst="rect">
            <a:avLst/>
          </a:prstGeom>
          <a:solidFill>
            <a:srgbClr val="FFC000"/>
          </a:solidFill>
          <a:ln w="9525">
            <a:solidFill>
              <a:srgbClr val="000000"/>
            </a:solidFill>
            <a:miter lim="800000"/>
            <a:headEnd/>
            <a:tailEnd/>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Telephone Skills</a:t>
            </a:r>
          </a:p>
          <a:p>
            <a:pPr algn="ctr">
              <a:spcBef>
                <a:spcPct val="50000"/>
              </a:spcBef>
            </a:pPr>
            <a:endParaRPr lang="en-GB" altLang="en-US" sz="400" dirty="0">
              <a:solidFill>
                <a:srgbClr val="000000"/>
              </a:solidFill>
            </a:endParaRPr>
          </a:p>
          <a:p>
            <a:pPr algn="ctr">
              <a:spcBef>
                <a:spcPct val="50000"/>
              </a:spcBef>
            </a:pPr>
            <a:r>
              <a:rPr lang="en-GB" altLang="en-US" dirty="0">
                <a:solidFill>
                  <a:srgbClr val="000000"/>
                </a:solidFill>
              </a:rPr>
              <a:t>Thinking through in advance what you want to say</a:t>
            </a:r>
          </a:p>
          <a:p>
            <a:pPr algn="ctr">
              <a:spcBef>
                <a:spcPct val="50000"/>
              </a:spcBef>
            </a:pPr>
            <a:endParaRPr lang="en-GB" altLang="en-US" sz="800" dirty="0">
              <a:solidFill>
                <a:srgbClr val="000000"/>
              </a:solidFill>
            </a:endParaRPr>
          </a:p>
        </p:txBody>
      </p:sp>
      <p:sp>
        <p:nvSpPr>
          <p:cNvPr id="7171" name="Text Box 3"/>
          <p:cNvSpPr txBox="1">
            <a:spLocks noChangeArrowheads="1"/>
          </p:cNvSpPr>
          <p:nvPr/>
        </p:nvSpPr>
        <p:spPr bwMode="auto">
          <a:xfrm>
            <a:off x="3224213" y="2924175"/>
            <a:ext cx="2808287" cy="1492716"/>
          </a:xfrm>
          <a:prstGeom prst="rect">
            <a:avLst/>
          </a:prstGeom>
          <a:solidFill>
            <a:srgbClr val="FFC000"/>
          </a:solidFill>
          <a:ln w="9525">
            <a:solidFill>
              <a:srgbClr val="000000"/>
            </a:solidFill>
            <a:miter lim="800000"/>
            <a:headEnd/>
            <a:tailEnd/>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Spoken </a:t>
            </a:r>
            <a:r>
              <a:rPr lang="en-GB" altLang="en-US" sz="2000" b="1" dirty="0" smtClean="0">
                <a:solidFill>
                  <a:srgbClr val="000000"/>
                </a:solidFill>
              </a:rPr>
              <a:t>Communication</a:t>
            </a:r>
            <a:endParaRPr lang="en-GB" altLang="en-US" sz="2000" b="1" dirty="0">
              <a:solidFill>
                <a:srgbClr val="000000"/>
              </a:solidFill>
            </a:endParaRPr>
          </a:p>
          <a:p>
            <a:pPr algn="ctr">
              <a:spcBef>
                <a:spcPct val="50000"/>
              </a:spcBef>
            </a:pPr>
            <a:endParaRPr lang="en-GB" altLang="en-US" sz="1000" dirty="0">
              <a:solidFill>
                <a:srgbClr val="000000"/>
              </a:solidFill>
            </a:endParaRPr>
          </a:p>
          <a:p>
            <a:pPr algn="ctr">
              <a:spcBef>
                <a:spcPct val="50000"/>
              </a:spcBef>
            </a:pPr>
            <a:endParaRPr lang="en-GB" altLang="en-US" sz="1000" dirty="0">
              <a:solidFill>
                <a:srgbClr val="000000"/>
              </a:solidFill>
            </a:endParaRPr>
          </a:p>
          <a:p>
            <a:pPr algn="ctr">
              <a:spcBef>
                <a:spcPct val="50000"/>
              </a:spcBef>
            </a:pPr>
            <a:endParaRPr lang="en-GB" altLang="en-US" sz="1000" dirty="0">
              <a:solidFill>
                <a:srgbClr val="000000"/>
              </a:solidFill>
            </a:endParaRPr>
          </a:p>
          <a:p>
            <a:pPr algn="ctr">
              <a:spcBef>
                <a:spcPct val="50000"/>
              </a:spcBef>
            </a:pPr>
            <a:endParaRPr lang="en-GB" altLang="en-US" sz="400" dirty="0">
              <a:solidFill>
                <a:srgbClr val="000000"/>
              </a:solidFill>
            </a:endParaRPr>
          </a:p>
        </p:txBody>
      </p:sp>
      <p:sp>
        <p:nvSpPr>
          <p:cNvPr id="7172" name="Text Box 4"/>
          <p:cNvSpPr txBox="1">
            <a:spLocks noChangeArrowheads="1"/>
          </p:cNvSpPr>
          <p:nvPr/>
        </p:nvSpPr>
        <p:spPr bwMode="auto">
          <a:xfrm>
            <a:off x="6143625" y="1112838"/>
            <a:ext cx="2808288" cy="1746250"/>
          </a:xfrm>
          <a:prstGeom prst="rect">
            <a:avLst/>
          </a:prstGeom>
          <a:solidFill>
            <a:srgbClr val="FFC000"/>
          </a:solidFill>
          <a:ln w="9525">
            <a:solidFill>
              <a:srgbClr val="000000"/>
            </a:solidFill>
            <a:miter lim="800000"/>
            <a:headEnd/>
            <a:tailEnd/>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b="1" dirty="0">
                <a:solidFill>
                  <a:srgbClr val="000000"/>
                </a:solidFill>
              </a:rPr>
              <a:t>Giving &amp; Accepting criticism</a:t>
            </a:r>
            <a:endParaRPr lang="en-GB" altLang="en-US" sz="400" b="1" dirty="0">
              <a:solidFill>
                <a:srgbClr val="000000"/>
              </a:solidFill>
            </a:endParaRPr>
          </a:p>
          <a:p>
            <a:pPr algn="ctr">
              <a:spcBef>
                <a:spcPct val="50000"/>
              </a:spcBef>
            </a:pPr>
            <a:r>
              <a:rPr lang="en-GB" altLang="en-US" sz="1200" b="1" dirty="0">
                <a:solidFill>
                  <a:srgbClr val="000000"/>
                </a:solidFill>
              </a:rPr>
              <a:t>Saying sorry in </a:t>
            </a:r>
            <a:r>
              <a:rPr lang="en-GB" altLang="en-US" sz="1200" b="1" u="sng" dirty="0">
                <a:solidFill>
                  <a:srgbClr val="000000"/>
                </a:solidFill>
              </a:rPr>
              <a:t>assertive</a:t>
            </a:r>
            <a:r>
              <a:rPr lang="en-GB" altLang="en-US" sz="1200" b="1" dirty="0">
                <a:solidFill>
                  <a:srgbClr val="000000"/>
                </a:solidFill>
              </a:rPr>
              <a:t>, not </a:t>
            </a:r>
            <a:r>
              <a:rPr lang="en-GB" altLang="en-US" sz="1200" b="1" u="sng" dirty="0">
                <a:solidFill>
                  <a:srgbClr val="000000"/>
                </a:solidFill>
              </a:rPr>
              <a:t>passive</a:t>
            </a:r>
            <a:r>
              <a:rPr lang="en-GB" altLang="en-US" sz="1200" b="1" dirty="0">
                <a:solidFill>
                  <a:srgbClr val="000000"/>
                </a:solidFill>
              </a:rPr>
              <a:t> way. Allowing disagreements to be brought into the open.  Using the </a:t>
            </a:r>
            <a:r>
              <a:rPr lang="en-GB" altLang="en-US" sz="1200" b="1" u="sng" dirty="0">
                <a:solidFill>
                  <a:srgbClr val="000000"/>
                </a:solidFill>
              </a:rPr>
              <a:t>praise sandwich</a:t>
            </a:r>
            <a:r>
              <a:rPr lang="en-GB" altLang="en-US" sz="1200" b="1" dirty="0">
                <a:solidFill>
                  <a:srgbClr val="000000"/>
                </a:solidFill>
              </a:rPr>
              <a:t> when criticising</a:t>
            </a:r>
          </a:p>
          <a:p>
            <a:pPr algn="ctr">
              <a:spcBef>
                <a:spcPct val="50000"/>
              </a:spcBef>
            </a:pPr>
            <a:endParaRPr lang="en-GB" altLang="en-US" sz="400" b="1" dirty="0">
              <a:solidFill>
                <a:srgbClr val="000000"/>
              </a:solidFill>
            </a:endParaRPr>
          </a:p>
        </p:txBody>
      </p:sp>
      <p:sp>
        <p:nvSpPr>
          <p:cNvPr id="7173" name="Text Box 5"/>
          <p:cNvSpPr txBox="1">
            <a:spLocks noChangeArrowheads="1"/>
          </p:cNvSpPr>
          <p:nvPr/>
        </p:nvSpPr>
        <p:spPr bwMode="auto">
          <a:xfrm>
            <a:off x="107504" y="2921000"/>
            <a:ext cx="2935734" cy="1338828"/>
          </a:xfrm>
          <a:prstGeom prst="rect">
            <a:avLst/>
          </a:prstGeom>
          <a:solidFill>
            <a:srgbClr val="FFC000"/>
          </a:solidFill>
          <a:ln w="9525">
            <a:solidFill>
              <a:srgbClr val="000000"/>
            </a:solidFill>
            <a:miter lim="800000"/>
            <a:headEnd/>
            <a:tailEnd/>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b="1" dirty="0">
                <a:solidFill>
                  <a:srgbClr val="000000"/>
                </a:solidFill>
              </a:rPr>
              <a:t>Motivating &amp; Supporting</a:t>
            </a:r>
          </a:p>
          <a:p>
            <a:pPr algn="ctr">
              <a:spcBef>
                <a:spcPct val="50000"/>
              </a:spcBef>
            </a:pPr>
            <a:r>
              <a:rPr lang="en-GB" altLang="en-US" sz="1400" b="1" dirty="0">
                <a:solidFill>
                  <a:srgbClr val="000000"/>
                </a:solidFill>
              </a:rPr>
              <a:t>Giving Praise. Giving encouragement. Giving thanks for praise or help. Working well in a </a:t>
            </a:r>
            <a:r>
              <a:rPr lang="en-GB" altLang="en-US" sz="1400" b="1" u="sng" dirty="0">
                <a:solidFill>
                  <a:srgbClr val="000000"/>
                </a:solidFill>
              </a:rPr>
              <a:t>team</a:t>
            </a:r>
            <a:r>
              <a:rPr lang="en-GB" altLang="en-US" sz="1400" b="1" dirty="0">
                <a:solidFill>
                  <a:srgbClr val="000000"/>
                </a:solidFill>
              </a:rPr>
              <a:t>.</a:t>
            </a:r>
          </a:p>
        </p:txBody>
      </p:sp>
      <p:sp>
        <p:nvSpPr>
          <p:cNvPr id="7174" name="Text Box 6"/>
          <p:cNvSpPr txBox="1">
            <a:spLocks noChangeArrowheads="1"/>
          </p:cNvSpPr>
          <p:nvPr/>
        </p:nvSpPr>
        <p:spPr bwMode="auto">
          <a:xfrm>
            <a:off x="3221038" y="1125538"/>
            <a:ext cx="2808287" cy="1698625"/>
          </a:xfrm>
          <a:prstGeom prst="rect">
            <a:avLst/>
          </a:prstGeom>
          <a:solidFill>
            <a:srgbClr val="FFC000"/>
          </a:solidFill>
          <a:ln w="9525">
            <a:solidFill>
              <a:srgbClr val="000000"/>
            </a:solidFill>
            <a:miter lim="800000"/>
            <a:headEnd/>
            <a:tailEnd/>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Presenting</a:t>
            </a:r>
          </a:p>
          <a:p>
            <a:pPr algn="ctr">
              <a:spcBef>
                <a:spcPct val="50000"/>
              </a:spcBef>
            </a:pPr>
            <a:endParaRPr lang="en-GB" altLang="en-US" sz="400" dirty="0">
              <a:solidFill>
                <a:srgbClr val="000000"/>
              </a:solidFill>
            </a:endParaRPr>
          </a:p>
          <a:p>
            <a:pPr algn="ctr">
              <a:spcBef>
                <a:spcPct val="50000"/>
              </a:spcBef>
            </a:pPr>
            <a:r>
              <a:rPr lang="en-GB" altLang="en-US" sz="1400" b="1" dirty="0">
                <a:solidFill>
                  <a:srgbClr val="000000"/>
                </a:solidFill>
              </a:rPr>
              <a:t>Employing a logical order &amp; structure.  Using visual aids effectively. Building rapport with your audience.</a:t>
            </a:r>
          </a:p>
          <a:p>
            <a:pPr algn="ctr">
              <a:spcBef>
                <a:spcPct val="50000"/>
              </a:spcBef>
            </a:pPr>
            <a:endParaRPr lang="en-GB" altLang="en-US" sz="800" b="1" dirty="0">
              <a:solidFill>
                <a:srgbClr val="000000"/>
              </a:solidFill>
            </a:endParaRPr>
          </a:p>
        </p:txBody>
      </p:sp>
      <p:sp>
        <p:nvSpPr>
          <p:cNvPr id="7175" name="Text Box 7"/>
          <p:cNvSpPr txBox="1">
            <a:spLocks noChangeArrowheads="1"/>
          </p:cNvSpPr>
          <p:nvPr/>
        </p:nvSpPr>
        <p:spPr bwMode="auto">
          <a:xfrm>
            <a:off x="6161088" y="2933700"/>
            <a:ext cx="2808287" cy="1533525"/>
          </a:xfrm>
          <a:prstGeom prst="rect">
            <a:avLst/>
          </a:prstGeom>
          <a:solidFill>
            <a:srgbClr val="FFC000"/>
          </a:solidFill>
          <a:ln w="9525">
            <a:solidFill>
              <a:srgbClr val="000000"/>
            </a:solidFill>
            <a:miter lim="800000"/>
            <a:headEnd/>
            <a:tailEnd/>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Persuading &amp; Negotiating</a:t>
            </a:r>
          </a:p>
          <a:p>
            <a:pPr algn="ctr">
              <a:spcBef>
                <a:spcPct val="50000"/>
              </a:spcBef>
            </a:pPr>
            <a:r>
              <a:rPr lang="en-GB" altLang="en-US" sz="1200" b="1" dirty="0">
                <a:solidFill>
                  <a:srgbClr val="000000"/>
                </a:solidFill>
              </a:rPr>
              <a:t>Getting an agreement acceptable to both sides: </a:t>
            </a:r>
            <a:r>
              <a:rPr lang="en-GB" altLang="en-US" sz="1200" b="1" dirty="0" err="1">
                <a:solidFill>
                  <a:srgbClr val="000000"/>
                </a:solidFill>
              </a:rPr>
              <a:t>win:win</a:t>
            </a:r>
            <a:r>
              <a:rPr lang="en-GB" altLang="en-US" sz="1200" b="1" dirty="0">
                <a:solidFill>
                  <a:srgbClr val="000000"/>
                </a:solidFill>
              </a:rPr>
              <a:t>. Backing up points with logic. Showing tact to those you disagree with.</a:t>
            </a:r>
          </a:p>
        </p:txBody>
      </p:sp>
      <p:sp>
        <p:nvSpPr>
          <p:cNvPr id="7176" name="Text Box 8"/>
          <p:cNvSpPr txBox="1">
            <a:spLocks noChangeArrowheads="1"/>
          </p:cNvSpPr>
          <p:nvPr/>
        </p:nvSpPr>
        <p:spPr bwMode="auto">
          <a:xfrm>
            <a:off x="107504" y="4645025"/>
            <a:ext cx="2935734" cy="1323439"/>
          </a:xfrm>
          <a:prstGeom prst="rect">
            <a:avLst/>
          </a:prstGeom>
          <a:solidFill>
            <a:srgbClr val="FFC000"/>
          </a:solidFill>
          <a:ln w="9525">
            <a:solidFill>
              <a:srgbClr val="000000"/>
            </a:solidFill>
            <a:miter lim="800000"/>
            <a:headEnd/>
            <a:tailEnd/>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Gathering Information</a:t>
            </a:r>
          </a:p>
          <a:p>
            <a:pPr>
              <a:spcBef>
                <a:spcPct val="50000"/>
              </a:spcBef>
            </a:pPr>
            <a:r>
              <a:rPr lang="en-GB" altLang="en-US" sz="1200" b="1" dirty="0">
                <a:solidFill>
                  <a:srgbClr val="000000"/>
                </a:solidFill>
              </a:rPr>
              <a:t>Asking open &amp; probing questions to understand views &amp; feelings of </a:t>
            </a:r>
            <a:r>
              <a:rPr lang="en-GB" altLang="en-US" sz="1200" b="1" dirty="0" smtClean="0">
                <a:solidFill>
                  <a:srgbClr val="000000"/>
                </a:solidFill>
              </a:rPr>
              <a:t>others. Clarifying </a:t>
            </a:r>
            <a:r>
              <a:rPr lang="en-GB" altLang="en-US" sz="1200" b="1" dirty="0">
                <a:solidFill>
                  <a:srgbClr val="000000"/>
                </a:solidFill>
              </a:rPr>
              <a:t>&amp; summarising what they are saying</a:t>
            </a:r>
          </a:p>
          <a:p>
            <a:pPr algn="ctr">
              <a:spcBef>
                <a:spcPct val="50000"/>
              </a:spcBef>
            </a:pPr>
            <a:endParaRPr lang="en-GB" altLang="en-US" sz="400" b="1" dirty="0">
              <a:solidFill>
                <a:srgbClr val="000000"/>
              </a:solidFill>
            </a:endParaRPr>
          </a:p>
        </p:txBody>
      </p:sp>
      <p:sp>
        <p:nvSpPr>
          <p:cNvPr id="7177" name="Text Box 9"/>
          <p:cNvSpPr txBox="1">
            <a:spLocks noChangeArrowheads="1"/>
          </p:cNvSpPr>
          <p:nvPr/>
        </p:nvSpPr>
        <p:spPr bwMode="auto">
          <a:xfrm>
            <a:off x="3224213" y="4652963"/>
            <a:ext cx="2808287" cy="1369606"/>
          </a:xfrm>
          <a:prstGeom prst="rect">
            <a:avLst/>
          </a:prstGeom>
          <a:solidFill>
            <a:srgbClr val="FFC000"/>
          </a:solidFill>
          <a:ln w="9525">
            <a:solidFill>
              <a:srgbClr val="000000"/>
            </a:solidFill>
            <a:miter lim="800000"/>
            <a:headEnd/>
            <a:tailEnd/>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smtClean="0">
                <a:solidFill>
                  <a:srgbClr val="000000"/>
                </a:solidFill>
              </a:rPr>
              <a:t>Listening</a:t>
            </a:r>
          </a:p>
          <a:p>
            <a:pPr>
              <a:spcBef>
                <a:spcPct val="50000"/>
              </a:spcBef>
            </a:pPr>
            <a:r>
              <a:rPr lang="en-GB" altLang="en-US" sz="1400" b="1" dirty="0" smtClean="0">
                <a:solidFill>
                  <a:srgbClr val="000000"/>
                </a:solidFill>
              </a:rPr>
              <a:t>Accurately hearing what people are saying &amp; expressing interest. Showing </a:t>
            </a:r>
            <a:r>
              <a:rPr lang="en-GB" altLang="en-US" sz="1400" b="1" u="sng" dirty="0" smtClean="0">
                <a:solidFill>
                  <a:srgbClr val="000000"/>
                </a:solidFill>
              </a:rPr>
              <a:t>empathy.</a:t>
            </a:r>
            <a:endParaRPr lang="en-GB" altLang="en-US" sz="1400" b="1" u="sng" dirty="0">
              <a:solidFill>
                <a:srgbClr val="000000"/>
              </a:solidFill>
            </a:endParaRPr>
          </a:p>
        </p:txBody>
      </p:sp>
      <p:sp>
        <p:nvSpPr>
          <p:cNvPr id="7178" name="Text Box 10"/>
          <p:cNvSpPr txBox="1">
            <a:spLocks noChangeArrowheads="1"/>
          </p:cNvSpPr>
          <p:nvPr/>
        </p:nvSpPr>
        <p:spPr bwMode="auto">
          <a:xfrm>
            <a:off x="6156325" y="4652963"/>
            <a:ext cx="2808288" cy="1438855"/>
          </a:xfrm>
          <a:prstGeom prst="rect">
            <a:avLst/>
          </a:prstGeom>
          <a:solidFill>
            <a:srgbClr val="FFC000"/>
          </a:solidFill>
          <a:ln w="9525">
            <a:solidFill>
              <a:srgbClr val="000000"/>
            </a:solidFill>
            <a:miter lim="800000"/>
            <a:headEnd/>
            <a:tailEnd/>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2000" b="1" dirty="0">
                <a:solidFill>
                  <a:srgbClr val="000000"/>
                </a:solidFill>
              </a:rPr>
              <a:t>Body Language</a:t>
            </a:r>
          </a:p>
          <a:p>
            <a:pPr algn="ctr">
              <a:spcBef>
                <a:spcPct val="50000"/>
              </a:spcBef>
            </a:pPr>
            <a:r>
              <a:rPr lang="en-GB" altLang="en-US" sz="1300" b="1" dirty="0">
                <a:solidFill>
                  <a:srgbClr val="000000"/>
                </a:solidFill>
              </a:rPr>
              <a:t>Using it yourself &amp; being sensitive to its use by others: eye contact, gestures, head nodding, smiling, open posture.</a:t>
            </a:r>
          </a:p>
          <a:p>
            <a:pPr algn="ctr">
              <a:spcBef>
                <a:spcPct val="50000"/>
              </a:spcBef>
            </a:pPr>
            <a:endParaRPr lang="en-GB" altLang="en-US" sz="600" b="1" dirty="0">
              <a:solidFill>
                <a:srgbClr val="000000"/>
              </a:solidFill>
            </a:endParaRPr>
          </a:p>
        </p:txBody>
      </p:sp>
      <p:sp>
        <p:nvSpPr>
          <p:cNvPr id="7179" name="Rectangle 11"/>
          <p:cNvSpPr>
            <a:spLocks noGrp="1" noChangeArrowheads="1"/>
          </p:cNvSpPr>
          <p:nvPr>
            <p:ph type="title"/>
          </p:nvPr>
        </p:nvSpPr>
        <p:spPr>
          <a:xfrm>
            <a:off x="107504" y="577481"/>
            <a:ext cx="8350696" cy="548057"/>
          </a:xfrm>
        </p:spPr>
        <p:txBody>
          <a:bodyPr/>
          <a:lstStyle/>
          <a:p>
            <a:r>
              <a:rPr lang="en-GB" altLang="en-US" sz="2800" dirty="0" smtClean="0"/>
              <a:t>                             Communication</a:t>
            </a:r>
            <a:endParaRPr lang="en-GB" altLang="en-US" sz="2800" dirty="0"/>
          </a:p>
        </p:txBody>
      </p:sp>
      <p:pic>
        <p:nvPicPr>
          <p:cNvPr id="12" name="Picture 2" descr="G:\TGH\Clinical Placement Development Team\PEF Folder\Pennine Care\TLE\North Sector TLE\Skills for health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783" y="113844"/>
            <a:ext cx="730610" cy="4976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TGH\Clinical Placement Development Team\PEF Folder\Pennine Care\TLE\North Sector TLE\pennine_acute logo_1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9863" y="79784"/>
            <a:ext cx="1231059" cy="4976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oS Logo"/>
          <p:cNvPicPr/>
          <p:nvPr/>
        </p:nvPicPr>
        <p:blipFill>
          <a:blip r:embed="rId5">
            <a:extLst>
              <a:ext uri="{28A0092B-C50C-407E-A947-70E740481C1C}">
                <a14:useLocalDpi xmlns:a14="http://schemas.microsoft.com/office/drawing/2010/main" val="0"/>
              </a:ext>
            </a:extLst>
          </a:blip>
          <a:srcRect/>
          <a:stretch>
            <a:fillRect/>
          </a:stretch>
        </p:blipFill>
        <p:spPr bwMode="auto">
          <a:xfrm>
            <a:off x="3565913" y="76815"/>
            <a:ext cx="878840" cy="456460"/>
          </a:xfrm>
          <a:prstGeom prst="rect">
            <a:avLst/>
          </a:prstGeom>
          <a:noFill/>
          <a:ln>
            <a:noFill/>
          </a:ln>
        </p:spPr>
      </p:pic>
      <p:pic>
        <p:nvPicPr>
          <p:cNvPr id="15" name="Picture 14" descr="NWPDN LOGO large sli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6841" y="113844"/>
            <a:ext cx="2018665" cy="415925"/>
          </a:xfrm>
          <a:prstGeom prst="rect">
            <a:avLst/>
          </a:prstGeom>
          <a:noFill/>
          <a:ln>
            <a:noFill/>
          </a:ln>
        </p:spPr>
      </p:pic>
      <p:pic>
        <p:nvPicPr>
          <p:cNvPr id="16" name="Picture 15" descr="HEE-WBEF Network"/>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15497"/>
            <a:ext cx="1175385" cy="415925"/>
          </a:xfrm>
          <a:prstGeom prst="rect">
            <a:avLst/>
          </a:prstGeom>
          <a:noFill/>
          <a:ln>
            <a:noFill/>
          </a:ln>
        </p:spPr>
      </p:pic>
    </p:spTree>
    <p:extLst>
      <p:ext uri="{BB962C8B-B14F-4D97-AF65-F5344CB8AC3E}">
        <p14:creationId xmlns:p14="http://schemas.microsoft.com/office/powerpoint/2010/main" val="134164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CF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ORTAL Templates" ma:contentTypeID="0x010100FEDC295DCE497E46AFD2ADD8F5E941F200670D454E662E9F4C8AD698E9833438BB" ma:contentTypeVersion="18" ma:contentTypeDescription="" ma:contentTypeScope="" ma:versionID="7b6fe39d31c04d4033aae0782920124f">
  <xsd:schema xmlns:xsd="http://www.w3.org/2001/XMLSchema" xmlns:xs="http://www.w3.org/2001/XMLSchema" xmlns:p="http://schemas.microsoft.com/office/2006/metadata/properties" xmlns:ns1="http://schemas.microsoft.com/sharepoint/v3" xmlns:ns2="27a8f430-365d-48d5-bad6-40936468bdab" targetNamespace="http://schemas.microsoft.com/office/2006/metadata/properties" ma:root="true" ma:fieldsID="e9079a4acc9a52341ead9d07b7b9f31d" ns1:_="" ns2:_="">
    <xsd:import namespace="http://schemas.microsoft.com/sharepoint/v3"/>
    <xsd:import namespace="27a8f430-365d-48d5-bad6-40936468bdab"/>
    <xsd:element name="properties">
      <xsd:complexType>
        <xsd:sequence>
          <xsd:element name="documentManagement">
            <xsd:complexType>
              <xsd:all>
                <xsd:element ref="ns2:Document_x0020_Owner_x0020_Email_x0020_Address"/>
                <xsd:element ref="ns1:_dlc_Exempt" minOccurs="0"/>
                <xsd:element ref="ns1:_dlc_ExpireDateSaved" minOccurs="0"/>
                <xsd:element ref="ns1:_dlc_ExpireDate" minOccurs="0"/>
                <xsd:element ref="ns2:Boroug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7a8f430-365d-48d5-bad6-40936468bdab" elementFormDefault="qualified">
    <xsd:import namespace="http://schemas.microsoft.com/office/2006/documentManagement/types"/>
    <xsd:import namespace="http://schemas.microsoft.com/office/infopath/2007/PartnerControls"/>
    <xsd:element name="Document_x0020_Owner_x0020_Email_x0020_Address" ma:index="8" ma:displayName="Document Owner Email Address" ma:internalName="Document_x0020_Owner_x0020_Email_x0020_Address">
      <xsd:simpleType>
        <xsd:restriction base="dms:Text">
          <xsd:maxLength value="255"/>
        </xsd:restriction>
      </xsd:simpleType>
    </xsd:element>
    <xsd:element name="Boroughs" ma:index="12" nillable="true" ma:displayName="Boroughs" ma:default="All" ma:format="Dropdown" ma:internalName="Boroughs">
      <xsd:simpleType>
        <xsd:restriction base="dms:Choice">
          <xsd:enumeration value="Bury"/>
          <xsd:enumeration value="Bury Community Services"/>
          <xsd:enumeration value="Bury Mental Health"/>
          <xsd:enumeration value="HMR"/>
          <xsd:enumeration value="HMR Community Services"/>
          <xsd:enumeration value="HMR Mental Health"/>
          <xsd:enumeration value="Oldham"/>
          <xsd:enumeration value="Oldham Community Services"/>
          <xsd:enumeration value="Oldham Mental Health"/>
          <xsd:enumeration value="Tameside"/>
          <xsd:enumeration value="Tameside Health Improvement"/>
          <xsd:enumeration value="Tameside Mental Health"/>
          <xsd:enumeration value="Stockport"/>
          <xsd:enumeration value="Stockport Community Services"/>
          <xsd:enumeration value="Stockport Mental Health"/>
          <xsd:enumeration value="Trafford"/>
          <xsd:enumeration value="Trafford Community Services"/>
          <xsd:enumeration value="Trafford Mental Health"/>
          <xsd:enumeration value="Corporate Services"/>
          <xsd:enumeration value="Community Services"/>
          <xsd:enumeration value="Mental Health"/>
          <xsd:enumeration value="Mental Health Hospital Site"/>
          <xsd:enumeration value="Mental Health Community Site"/>
          <xsd:enumeration value="All"/>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PORTAL Templates</p:Name>
  <p:Description/>
  <p:Statement/>
  <p:PolicyItems>
    <p:PolicyItem featureId="Microsoft.Office.RecordsManagement.PolicyFeatures.Expiration" staticId="0x010100FEDC295DCE497E46AFD2ADD8F5E941F2|-437707917" UniqueId="96d6abc4-1fe4-4745-bd87-0c8d83c7922f">
      <p:Name>Retention</p:Name>
      <p:Description>Automatic scheduling of content for processing, and performing a retention action on content that has reached its due date.</p:Description>
      <p:CustomData>
        <Schedules nextStageId="4">
          <Schedule type="Default">
            <stages>
              <data stageId="1">
                <formula id="Microsoft.Office.RecordsManagement.PolicyFeatures.Expiration.Formula.BuiltIn">
                  <number>2</number>
                  <property>Created</property>
                  <propertyId>8c06beca-0777-48f7-91c7-6da68bc07b69</propertyId>
                  <period>years</period>
                </formula>
                <action type="workflow" id="44c3ee22-8bcc-41df-9f03-de15023af694"/>
              </data>
              <data stageId="2">
                <formula id="Microsoft.Office.RecordsManagement.PolicyFeatures.Expiration.Formula.BuiltIn">
                  <number>3</number>
                  <property>Created</property>
                  <propertyId>8c06beca-0777-48f7-91c7-6da68bc07b69</propertyId>
                  <period>years</period>
                </formula>
                <action type="action" id="Microsoft.Office.RecordsManagement.PolicyFeatures.Expiration.Action.SubmitFileLink" destnExplanation="Transferred due to organizational policy" destnId="71f7bbbb-3e31-4db8-9337-79509bcf65f8" destnName="Records Center" destnUrl="http://teams/Records/_vti_bin/OfficialFile.asmx"/>
              </data>
              <data stageId="3">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Document_x0020_Owner_x0020_Email_x0020_Address xmlns="27a8f430-365d-48d5-bad6-40936468bdab">creativeservices.penninecare@nhs.net</Document_x0020_Owner_x0020_Email_x0020_Address>
    <Boroughs xmlns="27a8f430-365d-48d5-bad6-40936468bdab">All</Boroughs>
    <_dlc_ExpireDateSaved xmlns="http://schemas.microsoft.com/sharepoint/v3" xsi:nil="true"/>
    <_dlc_ExpireDate xmlns="http://schemas.microsoft.com/sharepoint/v3">2018-03-15T13:24:18+00:00</_dlc_ExpireDate>
  </documentManagement>
</p:properties>
</file>

<file path=customXml/item4.xml><?xml version="1.0" encoding="utf-8"?>
<?mso-contentType ?>
<SharedContentType xmlns="Microsoft.SharePoint.Taxonomy.ContentTypeSync" SourceId="3b0a8e9b-6fbe-467b-b283-8bf3530d179f" ContentTypeId="0x010100FEDC295DCE497E46AFD2ADD8F5E941F2" PreviousValue="false"/>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EDEBAE-220F-4887-9B48-9644F2714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7a8f430-365d-48d5-bad6-40936468b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5AB7F4-4A52-483D-BEE8-3A42A0765F7C}">
  <ds:schemaRefs>
    <ds:schemaRef ds:uri="office.server.policy"/>
  </ds:schemaRefs>
</ds:datastoreItem>
</file>

<file path=customXml/itemProps3.xml><?xml version="1.0" encoding="utf-8"?>
<ds:datastoreItem xmlns:ds="http://schemas.openxmlformats.org/officeDocument/2006/customXml" ds:itemID="{131EB5EE-1C95-4FFF-A285-34BC12178D31}">
  <ds:schemaRefs>
    <ds:schemaRef ds:uri="http://schemas.microsoft.com/office/infopath/2007/PartnerControls"/>
    <ds:schemaRef ds:uri="http://schemas.microsoft.com/sharepoint/v3"/>
    <ds:schemaRef ds:uri="http://schemas.microsoft.com/office/2006/documentManagement/types"/>
    <ds:schemaRef ds:uri="http://purl.org/dc/terms/"/>
    <ds:schemaRef ds:uri="http://purl.org/dc/elements/1.1/"/>
    <ds:schemaRef ds:uri="http://purl.org/dc/dcmitype/"/>
    <ds:schemaRef ds:uri="http://schemas.microsoft.com/office/2006/metadata/properties"/>
    <ds:schemaRef ds:uri="27a8f430-365d-48d5-bad6-40936468bdab"/>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6B615AF-692B-4820-9187-E771F8BE6796}">
  <ds:schemaRefs>
    <ds:schemaRef ds:uri="Microsoft.SharePoint.Taxonomy.ContentTypeSync"/>
  </ds:schemaRefs>
</ds:datastoreItem>
</file>

<file path=customXml/itemProps5.xml><?xml version="1.0" encoding="utf-8"?>
<ds:datastoreItem xmlns:ds="http://schemas.openxmlformats.org/officeDocument/2006/customXml" ds:itemID="{61DCE34F-0B26-4CC4-9ACA-28DBCAA16633}">
  <ds:schemaRefs>
    <ds:schemaRef ds:uri="http://schemas.microsoft.com/sharepoint/events"/>
  </ds:schemaRefs>
</ds:datastoreItem>
</file>

<file path=customXml/itemProps6.xml><?xml version="1.0" encoding="utf-8"?>
<ds:datastoreItem xmlns:ds="http://schemas.openxmlformats.org/officeDocument/2006/customXml" ds:itemID="{5306ADD6-8BE5-4F43-932D-D18586CD3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PCFT powerpoint template</Template>
  <TotalTime>819</TotalTime>
  <Words>1370</Words>
  <Application>Microsoft Office PowerPoint</Application>
  <PresentationFormat>On-screen Show (4:3)</PresentationFormat>
  <Paragraphs>158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PCFT powerpoint template</vt:lpstr>
      <vt:lpstr>Learning Matters  Workshop 2  - Effective Communication Giving and Receiving Feedback</vt:lpstr>
      <vt:lpstr>Aims/Objectives</vt:lpstr>
      <vt:lpstr>Developing people for health care</vt:lpstr>
      <vt:lpstr>  Where did the swim of feedback begin?</vt:lpstr>
      <vt:lpstr> Activity </vt:lpstr>
      <vt:lpstr>  Scenario – Giving Written Feedback</vt:lpstr>
      <vt:lpstr>Challenges of Feedback</vt:lpstr>
      <vt:lpstr>  Effective Communication</vt:lpstr>
      <vt:lpstr>                             Communication</vt:lpstr>
      <vt:lpstr>So what is effective feedback?</vt:lpstr>
      <vt:lpstr>PowerPoint Presentation</vt:lpstr>
      <vt:lpstr>Thank you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BLUE and GREEN</dc:title>
  <dc:creator>Dixon Kathleen</dc:creator>
  <cp:lastModifiedBy>Tracy Jones</cp:lastModifiedBy>
  <cp:revision>81</cp:revision>
  <cp:lastPrinted>2016-11-15T11:53:02Z</cp:lastPrinted>
  <dcterms:created xsi:type="dcterms:W3CDTF">2016-01-19T14:10:19Z</dcterms:created>
  <dcterms:modified xsi:type="dcterms:W3CDTF">2017-03-17T14:24:27Z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0x010100FEDC295DCE497E46AFD2ADD8F5E941F200670D454E662E9F4C8AD698E9833438BB</vt:lpwstr>
  </property>
  <property fmtid="{D5CDD505-2E9C-101B-9397-08002B2CF9AE}" pid="3" name="ItemRetentionFormula">
    <vt:lpwstr>&lt;formula id="Microsoft.Office.RecordsManagement.PolicyFeatures.Expiration.Formula.BuiltIn"&gt;&lt;number&gt;2&lt;/number&gt;&lt;property&gt;Created&lt;/property&gt;&lt;propertyId&gt;8c06beca-0777-48f7-91c7-6da68bc07b69&lt;/propertyId&gt;&lt;period&gt;years&lt;/period&gt;&lt;/formula&gt;</vt:lpwstr>
  </property>
  <property fmtid="{D5CDD505-2E9C-101B-9397-08002B2CF9AE}" pid="4" name="_dlc_policyId">
    <vt:lpwstr>0x010100FEDC295DCE497E46AFD2ADD8F5E941F2|-437707917</vt:lpwstr>
  </property>
  <property fmtid="{D5CDD505-2E9C-101B-9397-08002B2CF9AE}" pid="5" name="_dlc_DocIdItemGuid">
    <vt:lpwstr>36b91930-f331-497c-9c5a-c46f9d161f38</vt:lpwstr>
  </property>
  <property fmtid="{D5CDD505-2E9C-101B-9397-08002B2CF9AE}" pid="6" name="_dlc_DocId">
    <vt:lpwstr>R3N2JD5RQE5S-139-17</vt:lpwstr>
  </property>
  <property fmtid="{D5CDD505-2E9C-101B-9397-08002B2CF9AE}" pid="7" name="_dlc_DocIdUrl">
    <vt:lpwstr>http://portal/comms/_layouts/DocIdRedir.aspx?ID=R3N2JD5RQE5S-139-17, R3N2JD5RQE5S-139-17</vt:lpwstr>
  </property>
</Properties>
</file>