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</p:sldMasterIdLst>
  <p:notesMasterIdLst>
    <p:notesMasterId r:id="rId21"/>
  </p:notesMasterIdLst>
  <p:sldIdLst>
    <p:sldId id="261" r:id="rId8"/>
    <p:sldId id="262" r:id="rId9"/>
    <p:sldId id="266" r:id="rId10"/>
    <p:sldId id="281" r:id="rId11"/>
    <p:sldId id="280" r:id="rId12"/>
    <p:sldId id="279" r:id="rId13"/>
    <p:sldId id="278" r:id="rId14"/>
    <p:sldId id="277" r:id="rId15"/>
    <p:sldId id="276" r:id="rId16"/>
    <p:sldId id="275" r:id="rId17"/>
    <p:sldId id="273" r:id="rId18"/>
    <p:sldId id="272" r:id="rId19"/>
    <p:sldId id="259" r:id="rId20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96B3"/>
    <a:srgbClr val="474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8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4C64492-9F8B-49EA-B7A9-7DD5D250DC63}" type="datetimeFigureOut">
              <a:rPr lang="en-GB"/>
              <a:pPr>
                <a:defRPr/>
              </a:pPr>
              <a:t>20/02/2017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4A52CD2-25FF-49CF-BD16-D2AB173723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93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Introduce session</a:t>
            </a:r>
            <a:r>
              <a:rPr lang="en-GB" baseline="0" dirty="0" smtClean="0"/>
              <a:t> and facilitator/s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A52CD2-25FF-49CF-BD16-D2AB173723D6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019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Give examples of informal</a:t>
            </a:r>
            <a:r>
              <a:rPr lang="en-GB" baseline="0" dirty="0" smtClean="0"/>
              <a:t> social networks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A52CD2-25FF-49CF-BD16-D2AB173723D6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674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Show pictures ask group to think about other examples personal </a:t>
            </a:r>
            <a:r>
              <a:rPr lang="en-GB" smtClean="0"/>
              <a:t>to them.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A52CD2-25FF-49CF-BD16-D2AB173723D6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430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 good things and one act of kindness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A52CD2-25FF-49CF-BD16-D2AB173723D6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61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Introduce</a:t>
            </a:r>
            <a:r>
              <a:rPr lang="en-GB" baseline="0" dirty="0" smtClean="0"/>
              <a:t> Mo Brown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A52CD2-25FF-49CF-BD16-D2AB173723D6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30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Present slide explain that quite a lot of the research around resilience originated from studies of people following disasters and identified</a:t>
            </a:r>
            <a:r>
              <a:rPr lang="en-GB" baseline="0" dirty="0" smtClean="0"/>
              <a:t> those that coped better and those that did not.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A52CD2-25FF-49CF-BD16-D2AB173723D6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323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Group activity ask the group to give</a:t>
            </a:r>
            <a:r>
              <a:rPr lang="en-GB" baseline="0" dirty="0" smtClean="0"/>
              <a:t> some examples of differences.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A52CD2-25FF-49CF-BD16-D2AB173723D6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970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Clarifying that people who are less or more resilient still experience similar levels of anxiety and distress but respond or cope differently to the situation.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A52CD2-25FF-49CF-BD16-D2AB173723D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946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Self belief and realistic control. Having a direction in life - a purpose and goals. Ability to adapt to change/circumstances. Social support how much you use social</a:t>
            </a:r>
            <a:r>
              <a:rPr lang="en-GB" baseline="0" dirty="0" smtClean="0"/>
              <a:t> support and how you can develop this. The good news is that we can develop skills and strategies.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A52CD2-25FF-49CF-BD16-D2AB173723D6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245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Use the image as an example and consider how we are going to work on the things that can keep us topped up.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A52CD2-25FF-49CF-BD16-D2AB173723D6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448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Get group to interpret the quote</a:t>
            </a:r>
          </a:p>
          <a:p>
            <a:endParaRPr lang="en-GB" dirty="0" smtClean="0"/>
          </a:p>
          <a:p>
            <a:r>
              <a:rPr lang="en-GB" dirty="0" smtClean="0"/>
              <a:t>Quick</a:t>
            </a:r>
            <a:r>
              <a:rPr lang="en-GB" baseline="0" dirty="0" smtClean="0"/>
              <a:t> quiz who said this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A52CD2-25FF-49CF-BD16-D2AB173723D6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732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Think about setting some goals that are realistic and achievable. What</a:t>
            </a:r>
            <a:r>
              <a:rPr lang="en-GB" baseline="0" dirty="0" smtClean="0"/>
              <a:t> if we set goals too high or too low? Goals need to be closely related to our values to have an impact of psychological wellbeing.- Meaningful.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A52CD2-25FF-49CF-BD16-D2AB173723D6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62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 group for some other examples;</a:t>
            </a:r>
          </a:p>
          <a:p>
            <a:endParaRPr lang="en-GB" dirty="0" smtClean="0"/>
          </a:p>
          <a:p>
            <a:r>
              <a:rPr lang="en-GB" dirty="0" smtClean="0"/>
              <a:t>E.g.</a:t>
            </a:r>
            <a:r>
              <a:rPr lang="en-GB" baseline="0" dirty="0" smtClean="0"/>
              <a:t> </a:t>
            </a:r>
            <a:r>
              <a:rPr lang="en-GB" dirty="0" smtClean="0"/>
              <a:t>Healthy eating/diet</a:t>
            </a:r>
          </a:p>
          <a:p>
            <a:r>
              <a:rPr lang="en-GB" dirty="0" err="1" smtClean="0"/>
              <a:t>Worklife</a:t>
            </a:r>
            <a:r>
              <a:rPr lang="en-GB" dirty="0" smtClean="0"/>
              <a:t> balance</a:t>
            </a:r>
          </a:p>
          <a:p>
            <a:r>
              <a:rPr lang="en-GB" dirty="0" smtClean="0"/>
              <a:t>Relaxation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A52CD2-25FF-49CF-BD16-D2AB173723D6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75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83568" y="2132856"/>
            <a:ext cx="7776864" cy="648072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4213" y="2924944"/>
            <a:ext cx="7775575" cy="2447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826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6"/>
            <a:ext cx="9144000" cy="6843527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611560" y="913184"/>
            <a:ext cx="79928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5696B3"/>
                </a:solidFill>
              </a:defRPr>
            </a:lvl1pPr>
          </a:lstStyle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84213" y="1556692"/>
            <a:ext cx="7920037" cy="2592388"/>
          </a:xfrm>
          <a:prstGeom prst="rect">
            <a:avLst/>
          </a:prstGeom>
        </p:spPr>
        <p:txBody>
          <a:bodyPr/>
          <a:lstStyle>
            <a:lvl1pPr>
              <a:buClr>
                <a:srgbClr val="5696B3"/>
              </a:buClr>
              <a:buSzPct val="120000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alt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98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6"/>
            <a:ext cx="9144000" cy="6843527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84213" y="1556692"/>
            <a:ext cx="7920037" cy="2592388"/>
          </a:xfrm>
          <a:prstGeom prst="rect">
            <a:avLst/>
          </a:prstGeom>
        </p:spPr>
        <p:txBody>
          <a:bodyPr/>
          <a:lstStyle>
            <a:lvl1pPr>
              <a:buClr>
                <a:srgbClr val="5696B3"/>
              </a:buClr>
              <a:buSzPct val="120000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altLang="en-US" dirty="0" smtClean="0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611560" y="913184"/>
            <a:ext cx="79928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5696B3"/>
                </a:solidFill>
              </a:defRPr>
            </a:lvl1pPr>
          </a:lstStyle>
          <a:p>
            <a:pPr lvl="0"/>
            <a:r>
              <a:rPr lang="en-GB" alt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23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6096"/>
            <a:ext cx="9131808" cy="6845808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84213" y="1556692"/>
            <a:ext cx="7920037" cy="2592388"/>
          </a:xfrm>
          <a:prstGeom prst="rect">
            <a:avLst/>
          </a:prstGeom>
        </p:spPr>
        <p:txBody>
          <a:bodyPr/>
          <a:lstStyle>
            <a:lvl1pPr>
              <a:buClr>
                <a:srgbClr val="5696B3"/>
              </a:buClr>
              <a:buSzPct val="120000"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altLang="en-US" dirty="0" smtClean="0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611560" y="913184"/>
            <a:ext cx="79928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5696B3"/>
                </a:solidFill>
              </a:defRPr>
            </a:lvl1pPr>
          </a:lstStyle>
          <a:p>
            <a:pPr lvl="0"/>
            <a:r>
              <a:rPr lang="en-GB" alt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114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0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84213" y="2133600"/>
            <a:ext cx="763220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GB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2" r:id="rId2"/>
    <p:sldLayoutId id="2147483703" r:id="rId3"/>
    <p:sldLayoutId id="2147483706" r:id="rId4"/>
    <p:sldLayoutId id="2147483704" r:id="rId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Emotional </a:t>
            </a:r>
            <a:r>
              <a:rPr lang="en-GB" dirty="0"/>
              <a:t>Resilience and </a:t>
            </a:r>
            <a:r>
              <a:rPr lang="en-GB" dirty="0" smtClean="0"/>
              <a:t>Mindfulness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r>
              <a:rPr lang="en-GB" altLang="en-US" dirty="0">
                <a:latin typeface="Arial" charset="0"/>
              </a:rPr>
              <a:t>Name of </a:t>
            </a:r>
            <a:r>
              <a:rPr lang="en-GB" altLang="en-US" smtClean="0">
                <a:latin typeface="Arial" charset="0"/>
              </a:rPr>
              <a:t>presenter:</a:t>
            </a:r>
          </a:p>
          <a:p>
            <a:pPr>
              <a:spcBef>
                <a:spcPts val="400"/>
              </a:spcBef>
            </a:pPr>
            <a:r>
              <a:rPr lang="en-GB" altLang="en-US" smtClean="0">
                <a:latin typeface="Arial" charset="0"/>
              </a:rPr>
              <a:t>Ruth </a:t>
            </a:r>
            <a:r>
              <a:rPr lang="en-GB" altLang="en-US" dirty="0" err="1" smtClean="0">
                <a:latin typeface="Arial" charset="0"/>
              </a:rPr>
              <a:t>Dawber</a:t>
            </a:r>
            <a:r>
              <a:rPr lang="en-GB" altLang="en-US" dirty="0" smtClean="0">
                <a:latin typeface="Arial" charset="0"/>
              </a:rPr>
              <a:t> - Practice Education </a:t>
            </a:r>
            <a:r>
              <a:rPr lang="en-GB" altLang="en-US" dirty="0" err="1" smtClean="0">
                <a:latin typeface="Arial" charset="0"/>
              </a:rPr>
              <a:t>Faciltator</a:t>
            </a:r>
            <a:r>
              <a:rPr lang="en-GB" altLang="en-US" dirty="0" smtClean="0">
                <a:latin typeface="Arial" charset="0"/>
              </a:rPr>
              <a:t>.</a:t>
            </a:r>
          </a:p>
          <a:p>
            <a:pPr>
              <a:spcBef>
                <a:spcPts val="400"/>
              </a:spcBef>
            </a:pPr>
            <a:endParaRPr lang="en-GB" altLang="en-US" dirty="0" smtClean="0">
              <a:latin typeface="Arial" charset="0"/>
            </a:endParaRPr>
          </a:p>
          <a:p>
            <a:pPr>
              <a:spcBef>
                <a:spcPts val="400"/>
              </a:spcBef>
            </a:pPr>
            <a:r>
              <a:rPr lang="en-GB" altLang="en-US" dirty="0" smtClean="0">
                <a:latin typeface="Arial" charset="0"/>
              </a:rPr>
              <a:t>Facilitators: </a:t>
            </a:r>
          </a:p>
          <a:p>
            <a:pPr>
              <a:spcBef>
                <a:spcPts val="400"/>
              </a:spcBef>
            </a:pPr>
            <a:r>
              <a:rPr lang="en-GB" altLang="en-US" dirty="0" smtClean="0">
                <a:latin typeface="Arial" charset="0"/>
              </a:rPr>
              <a:t>Gill Pilkington – Practice Development Manager. </a:t>
            </a:r>
          </a:p>
          <a:p>
            <a:pPr>
              <a:spcBef>
                <a:spcPts val="400"/>
              </a:spcBef>
            </a:pPr>
            <a:r>
              <a:rPr lang="en-GB" altLang="en-US" dirty="0" smtClean="0">
                <a:latin typeface="Arial" charset="0"/>
              </a:rPr>
              <a:t>Angie Chadwick – Lecturer Mental Health</a:t>
            </a:r>
            <a:endParaRPr lang="en-GB" altLang="en-US" dirty="0">
              <a:latin typeface="Arial" charset="0"/>
            </a:endParaRPr>
          </a:p>
          <a:p>
            <a:pPr>
              <a:spcBef>
                <a:spcPts val="400"/>
              </a:spcBef>
            </a:pPr>
            <a:r>
              <a:rPr lang="en-GB" altLang="en-US" dirty="0" smtClean="0">
                <a:solidFill>
                  <a:srgbClr val="5696B3"/>
                </a:solidFill>
                <a:latin typeface="Arial" charset="0"/>
              </a:rPr>
              <a:t>Date</a:t>
            </a:r>
            <a:endParaRPr lang="en-GB" altLang="en-US" dirty="0">
              <a:solidFill>
                <a:srgbClr val="5696B3"/>
              </a:solidFill>
              <a:latin typeface="Arial" charset="0"/>
            </a:endParaRPr>
          </a:p>
        </p:txBody>
      </p:sp>
      <p:pic>
        <p:nvPicPr>
          <p:cNvPr id="4" name="Picture 2" descr="G:\TGH\Clinical Placement Development Team\PEF Folder\Pennine Care\TLE\North Sector TLE\pennine_acute logo_1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89" y="310231"/>
            <a:ext cx="1235160" cy="5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G:\TGH\Clinical Placement Development Team\PEF Folder\Pennine Care\TLE\North Sector TLE\Skills for health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342" y="310231"/>
            <a:ext cx="507870" cy="5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UoS 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6046"/>
            <a:ext cx="662816" cy="52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NWPDN LOGO large sli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19" y="281377"/>
            <a:ext cx="2018665" cy="52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EE-WBEF Network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1377"/>
            <a:ext cx="1296144" cy="53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840" y="5730530"/>
            <a:ext cx="900559" cy="112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22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9" y="1046381"/>
            <a:ext cx="7992888" cy="571500"/>
          </a:xfrm>
        </p:spPr>
        <p:txBody>
          <a:bodyPr/>
          <a:lstStyle/>
          <a:p>
            <a:r>
              <a:rPr lang="en-GB" dirty="0"/>
              <a:t>Supportive Social Networks</a:t>
            </a:r>
          </a:p>
        </p:txBody>
      </p:sp>
      <p:pic>
        <p:nvPicPr>
          <p:cNvPr id="4" name="Picture 2" descr="C:\Users\ruth.dawber\AppData\Local\Microsoft\Windows\Temporary Internet Files\Content.IE5\550DPXEZ\linked-152575_640-300x225[1].png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81969"/>
            <a:ext cx="5688632" cy="128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3152001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Being independent doesn’t mean being isolated</a:t>
            </a:r>
          </a:p>
          <a:p>
            <a:endParaRPr lang="en-GB" sz="2000" b="1" dirty="0"/>
          </a:p>
          <a:p>
            <a:r>
              <a:rPr lang="en-GB" sz="2000" b="1" dirty="0"/>
              <a:t>Take responsibility for keeping in touch </a:t>
            </a:r>
          </a:p>
          <a:p>
            <a:endParaRPr lang="en-GB" sz="2000" b="1" dirty="0"/>
          </a:p>
          <a:p>
            <a:r>
              <a:rPr lang="en-GB" sz="2000" b="1" dirty="0"/>
              <a:t>Build strong relationships that survive infrequent contact </a:t>
            </a:r>
            <a:endParaRPr lang="en-GB" sz="2000" b="1" dirty="0" smtClean="0"/>
          </a:p>
          <a:p>
            <a:endParaRPr lang="en-GB" sz="2000" b="1" dirty="0"/>
          </a:p>
          <a:p>
            <a:r>
              <a:rPr lang="en-GB" sz="2000" b="1" dirty="0" smtClean="0"/>
              <a:t>Nurture </a:t>
            </a:r>
            <a:r>
              <a:rPr lang="en-GB" sz="2000" b="1" dirty="0"/>
              <a:t>your informal social networks</a:t>
            </a:r>
          </a:p>
        </p:txBody>
      </p:sp>
      <p:pic>
        <p:nvPicPr>
          <p:cNvPr id="8" name="Picture 3" descr="G:\TGH\Clinical Placement Development Team\PEF Folder\Pennine Care\TLE\North Sector TLE\Skills for health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342" y="310231"/>
            <a:ext cx="507870" cy="5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:\TGH\Clinical Placement Development Team\PEF Folder\Pennine Care\TLE\North Sector TLE\pennine_acute logo_15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89" y="310231"/>
            <a:ext cx="1235160" cy="5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UoS Logo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3654"/>
            <a:ext cx="662816" cy="52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NWPDN LOGO large slim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19" y="281377"/>
            <a:ext cx="1949085" cy="52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EE-WBEF Network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1377"/>
            <a:ext cx="1296144" cy="536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9080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7992888" cy="571500"/>
          </a:xfrm>
        </p:spPr>
        <p:txBody>
          <a:bodyPr/>
          <a:lstStyle/>
          <a:p>
            <a:pPr algn="ctr"/>
            <a:r>
              <a:rPr lang="en-GB" dirty="0"/>
              <a:t>Stability Zones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83568" y="1844824"/>
            <a:ext cx="7920037" cy="2592388"/>
          </a:xfrm>
        </p:spPr>
        <p:txBody>
          <a:bodyPr/>
          <a:lstStyle/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r>
              <a:rPr lang="en-GB" sz="2400" b="1" dirty="0" smtClean="0"/>
              <a:t>Stable</a:t>
            </a:r>
            <a:r>
              <a:rPr lang="en-GB" sz="2400" b="1" dirty="0"/>
              <a:t>, safe &amp; calming aspects of our lives that serve as anchors or retreats, allowing us to mentally &amp; emotionally cope with change or instability in other areas.</a:t>
            </a:r>
          </a:p>
          <a:p>
            <a:endParaRPr lang="en-GB" dirty="0"/>
          </a:p>
        </p:txBody>
      </p:sp>
      <p:pic>
        <p:nvPicPr>
          <p:cNvPr id="6" name="Picture 3" descr="G:\TGH\Clinical Placement Development Team\PEF Folder\Pennine Care\TLE\North Sector TLE\Skills for health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342" y="310231"/>
            <a:ext cx="507870" cy="5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TGH\Clinical Placement Development Team\PEF Folder\Pennine Care\TLE\North Sector TLE\pennine_acute logo_1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89" y="310231"/>
            <a:ext cx="1235160" cy="5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UoS 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0232"/>
            <a:ext cx="662816" cy="585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NWPDN LOGO large sli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19" y="281377"/>
            <a:ext cx="1733061" cy="52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EE-WBEF Network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1377"/>
            <a:ext cx="1080120" cy="522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020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1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7584" y="3105835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7030A0"/>
                </a:solidFill>
              </a:rPr>
              <a:t>3 good things exercise.........and one act of kindness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296400" cy="711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470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1760" y="3244334"/>
            <a:ext cx="3511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Thank you for Participating</a:t>
            </a:r>
          </a:p>
        </p:txBody>
      </p:sp>
      <p:pic>
        <p:nvPicPr>
          <p:cNvPr id="5" name="Picture 2" descr="C:\Users\ruth.dawber\AppData\Local\Microsoft\Windows\Temporary Internet Files\Content.IE5\PLSY919X\original_smiley_face[1].png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235" y="2276873"/>
            <a:ext cx="270182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3403" y="1340768"/>
            <a:ext cx="7992888" cy="571500"/>
          </a:xfrm>
        </p:spPr>
        <p:txBody>
          <a:bodyPr/>
          <a:lstStyle/>
          <a:p>
            <a:pPr algn="ctr"/>
            <a:r>
              <a:rPr lang="en-GB" dirty="0"/>
              <a:t>Thank you for Participating</a:t>
            </a:r>
          </a:p>
        </p:txBody>
      </p:sp>
      <p:pic>
        <p:nvPicPr>
          <p:cNvPr id="8" name="Picture 3" descr="G:\TGH\Clinical Placement Development Team\PEF Folder\Pennine Care\TLE\North Sector TLE\Skills for health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342" y="310231"/>
            <a:ext cx="507870" cy="5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UoS 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0232"/>
            <a:ext cx="662816" cy="585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G:\TGH\Clinical Placement Development Team\PEF Folder\Pennine Care\TLE\North Sector TLE\pennine_acute logo_15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89" y="188640"/>
            <a:ext cx="1235160" cy="62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EE-WBEF Network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1377"/>
            <a:ext cx="1080120" cy="52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NWPDN LOGO large slim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19" y="281377"/>
            <a:ext cx="1733061" cy="522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992888" cy="571500"/>
          </a:xfrm>
        </p:spPr>
        <p:txBody>
          <a:bodyPr/>
          <a:lstStyle/>
          <a:p>
            <a:pPr algn="ctr"/>
            <a:r>
              <a:rPr lang="en-GB" sz="2800" dirty="0"/>
              <a:t>What is Resilience?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83568" y="1772816"/>
            <a:ext cx="7920037" cy="2592388"/>
          </a:xfrm>
        </p:spPr>
        <p:txBody>
          <a:bodyPr/>
          <a:lstStyle/>
          <a:p>
            <a:r>
              <a:rPr lang="en-GB" sz="1800" dirty="0"/>
              <a:t>Resilience is what gives people the psychological strength to cope with stress and hardship. </a:t>
            </a:r>
          </a:p>
          <a:p>
            <a:endParaRPr lang="en-GB" sz="1800" dirty="0"/>
          </a:p>
          <a:p>
            <a:r>
              <a:rPr lang="en-GB" sz="1800" dirty="0"/>
              <a:t>It is the mental reservoir of strength that people are able to call on in times of need to carry them through without falling apart. </a:t>
            </a:r>
          </a:p>
          <a:p>
            <a:endParaRPr lang="en-GB" sz="1800" dirty="0"/>
          </a:p>
          <a:p>
            <a:r>
              <a:rPr lang="en-GB" sz="1800" dirty="0"/>
              <a:t>Resilient people are able to utilize their skills and strengths to cope and recover from problems and challenges. </a:t>
            </a:r>
            <a:r>
              <a:rPr lang="en-GB" sz="1800" dirty="0" smtClean="0"/>
              <a:t>Such </a:t>
            </a:r>
            <a:r>
              <a:rPr lang="en-GB" sz="1800" dirty="0"/>
              <a:t>problems </a:t>
            </a:r>
            <a:r>
              <a:rPr lang="en-GB" sz="1800" dirty="0" smtClean="0"/>
              <a:t>and challenges may </a:t>
            </a:r>
            <a:r>
              <a:rPr lang="en-GB" sz="1800" dirty="0"/>
              <a:t>include job loss, financial problems, illness, natural disasters, medical emergencies, divorce, or the death of a loved one.</a:t>
            </a:r>
          </a:p>
          <a:p>
            <a:endParaRPr lang="en-GB" dirty="0"/>
          </a:p>
        </p:txBody>
      </p:sp>
      <p:pic>
        <p:nvPicPr>
          <p:cNvPr id="6" name="Picture 3" descr="G:\TGH\Clinical Placement Development Team\PEF Folder\Pennine Care\TLE\North Sector TLE\Skills for health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342" y="310231"/>
            <a:ext cx="507870" cy="5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TGH\Clinical Placement Development Team\PEF Folder\Pennine Care\TLE\North Sector TLE\pennine_acute logo_1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89" y="310231"/>
            <a:ext cx="1235160" cy="5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UoS 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6046"/>
            <a:ext cx="662816" cy="52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NWPDN LOGO large sli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19" y="281377"/>
            <a:ext cx="2018665" cy="52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EE-WBEF Network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1377"/>
            <a:ext cx="1296144" cy="536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40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657279" y="913184"/>
            <a:ext cx="7731145" cy="571500"/>
          </a:xfrm>
        </p:spPr>
        <p:txBody>
          <a:bodyPr/>
          <a:lstStyle/>
          <a:p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sz="2800" dirty="0" smtClean="0"/>
              <a:t>What </a:t>
            </a:r>
            <a:r>
              <a:rPr lang="en-GB" altLang="en-US" sz="2800" dirty="0"/>
              <a:t>makes some people more resilient than others?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84213" y="2348880"/>
            <a:ext cx="7920037" cy="2520280"/>
          </a:xfrm>
        </p:spPr>
        <p:txBody>
          <a:bodyPr/>
          <a:lstStyle/>
          <a:p>
            <a:endParaRPr lang="en-GB" altLang="en-US" sz="1100" b="1" i="1" dirty="0"/>
          </a:p>
          <a:p>
            <a:pPr>
              <a:buFontTx/>
              <a:buChar char="•"/>
            </a:pPr>
            <a:r>
              <a:rPr lang="en-GB" altLang="en-US" sz="2800" dirty="0"/>
              <a:t>Think of two people you know, one who is very resilient and one who is not</a:t>
            </a:r>
          </a:p>
          <a:p>
            <a:pPr>
              <a:buFontTx/>
              <a:buChar char="•"/>
            </a:pPr>
            <a:r>
              <a:rPr lang="en-GB" altLang="en-US" sz="2800" dirty="0"/>
              <a:t>What are the differences?</a:t>
            </a:r>
            <a:endParaRPr lang="en-US" altLang="en-US" sz="2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3" descr="G:\TGH\Clinical Placement Development Team\PEF Folder\Pennine Care\TLE\North Sector TLE\Skills for health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342" y="310231"/>
            <a:ext cx="507870" cy="5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TGH\Clinical Placement Development Team\PEF Folder\Pennine Care\TLE\North Sector TLE\pennine_acute logo_1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89" y="310231"/>
            <a:ext cx="1235160" cy="5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UoS 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6046"/>
            <a:ext cx="662816" cy="52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NWPDN LOGO large sli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19" y="281377"/>
            <a:ext cx="2018665" cy="52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EE-WBEF Network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1377"/>
            <a:ext cx="1296144" cy="536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37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8" y="1243473"/>
            <a:ext cx="7992888" cy="715616"/>
          </a:xfrm>
        </p:spPr>
        <p:txBody>
          <a:bodyPr/>
          <a:lstStyle/>
          <a:p>
            <a:r>
              <a:rPr lang="en-GB" sz="2800" dirty="0"/>
              <a:t>What makes people resilient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83568" y="1988840"/>
            <a:ext cx="7920037" cy="2808312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Instead of falling into despair or hiding from problems with unhealthy coping strategies, resilient people face life's difficulties head on. 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This </a:t>
            </a:r>
            <a:r>
              <a:rPr lang="en-GB" sz="2000" dirty="0"/>
              <a:t>does not mean that they experience less distress, grief, or anxiety than other people do. It means that they handle such difficulties in ways that foster strength and growth.</a:t>
            </a:r>
          </a:p>
        </p:txBody>
      </p:sp>
      <p:pic>
        <p:nvPicPr>
          <p:cNvPr id="6" name="Picture 3" descr="G:\TGH\Clinical Placement Development Team\PEF Folder\Pennine Care\TLE\North Sector TLE\Skills for health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342" y="310231"/>
            <a:ext cx="507870" cy="5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TGH\Clinical Placement Development Team\PEF Folder\Pennine Care\TLE\North Sector TLE\pennine_acute logo_1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89" y="310231"/>
            <a:ext cx="1235160" cy="5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UoS 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6046"/>
            <a:ext cx="662816" cy="52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NWPDN LOGO large sli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19" y="281377"/>
            <a:ext cx="2018665" cy="52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EE-WBEF Network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1377"/>
            <a:ext cx="1296144" cy="536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070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9" y="1080526"/>
            <a:ext cx="7992888" cy="571500"/>
          </a:xfrm>
        </p:spPr>
        <p:txBody>
          <a:bodyPr/>
          <a:lstStyle/>
          <a:p>
            <a:r>
              <a:rPr lang="en-GB" sz="2800" dirty="0"/>
              <a:t>What makes people resilient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23529" y="1700808"/>
            <a:ext cx="8568952" cy="2664296"/>
          </a:xfrm>
        </p:spPr>
        <p:txBody>
          <a:bodyPr/>
          <a:lstStyle/>
          <a:p>
            <a:pPr lvl="1">
              <a:spcAft>
                <a:spcPct val="20000"/>
              </a:spcAft>
            </a:pPr>
            <a:r>
              <a:rPr lang="en-GB" altLang="en-US" sz="2000" b="1" dirty="0"/>
              <a:t>Mix of personal characteristics and skills:</a:t>
            </a:r>
          </a:p>
          <a:p>
            <a:pPr lvl="1">
              <a:spcAft>
                <a:spcPct val="20000"/>
              </a:spcAft>
              <a:buFontTx/>
              <a:buChar char="–"/>
            </a:pPr>
            <a:r>
              <a:rPr lang="en-GB" altLang="en-US" sz="2000" b="1" dirty="0"/>
              <a:t>Four personal characteristics that contribute to ‘natural’ levels of resilience:</a:t>
            </a:r>
          </a:p>
          <a:p>
            <a:pPr lvl="2">
              <a:spcAft>
                <a:spcPct val="20000"/>
              </a:spcAft>
              <a:buFontTx/>
              <a:buChar char="–"/>
            </a:pPr>
            <a:r>
              <a:rPr lang="en-GB" altLang="en-US" sz="2000" b="1" dirty="0"/>
              <a:t>Self-Belief</a:t>
            </a:r>
          </a:p>
          <a:p>
            <a:pPr lvl="2">
              <a:spcAft>
                <a:spcPct val="20000"/>
              </a:spcAft>
              <a:buFontTx/>
              <a:buChar char="–"/>
            </a:pPr>
            <a:r>
              <a:rPr lang="en-GB" altLang="en-US" sz="2000" b="1" dirty="0"/>
              <a:t>Purposefulness</a:t>
            </a:r>
          </a:p>
          <a:p>
            <a:pPr lvl="2">
              <a:spcAft>
                <a:spcPct val="20000"/>
              </a:spcAft>
              <a:buFontTx/>
              <a:buChar char="–"/>
            </a:pPr>
            <a:r>
              <a:rPr lang="en-GB" altLang="en-US" sz="2000" b="1" dirty="0"/>
              <a:t>Adaptability</a:t>
            </a:r>
          </a:p>
          <a:p>
            <a:pPr lvl="2">
              <a:spcAft>
                <a:spcPct val="20000"/>
              </a:spcAft>
              <a:buFontTx/>
              <a:buChar char="–"/>
            </a:pPr>
            <a:r>
              <a:rPr lang="en-GB" altLang="en-US" sz="2000" b="1" dirty="0"/>
              <a:t>Social support (how much you develop it)</a:t>
            </a:r>
          </a:p>
          <a:p>
            <a:pPr lvl="1">
              <a:spcAft>
                <a:spcPct val="20000"/>
              </a:spcAft>
              <a:buFontTx/>
              <a:buChar char="–"/>
            </a:pPr>
            <a:r>
              <a:rPr lang="en-GB" altLang="en-US" sz="2000" b="1" dirty="0"/>
              <a:t>The skills &amp; strategies to further enhance resilience levels can be developed through training, self-development </a:t>
            </a:r>
            <a:r>
              <a:rPr lang="en-GB" altLang="en-US" sz="2000" b="1" dirty="0" err="1"/>
              <a:t>etc</a:t>
            </a:r>
            <a:endParaRPr lang="en-GB" altLang="en-US" sz="2000" b="1" dirty="0"/>
          </a:p>
        </p:txBody>
      </p:sp>
      <p:pic>
        <p:nvPicPr>
          <p:cNvPr id="6" name="Picture 3" descr="G:\TGH\Clinical Placement Development Team\PEF Folder\Pennine Care\TLE\North Sector TLE\Skills for health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342" y="310231"/>
            <a:ext cx="507870" cy="5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TGH\Clinical Placement Development Team\PEF Folder\Pennine Care\TLE\North Sector TLE\pennine_acute logo_1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89" y="310231"/>
            <a:ext cx="1235160" cy="5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UoS 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6046"/>
            <a:ext cx="662816" cy="52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NWPDN LOGO large sli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19" y="281377"/>
            <a:ext cx="2018665" cy="52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EE-WBEF Network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1377"/>
            <a:ext cx="1296144" cy="536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8555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741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973" y="2852936"/>
            <a:ext cx="7920037" cy="2448272"/>
          </a:xfrm>
        </p:spPr>
        <p:txBody>
          <a:bodyPr/>
          <a:lstStyle/>
          <a:p>
            <a:pPr marL="0" indent="0">
              <a:buNone/>
            </a:pPr>
            <a:r>
              <a:rPr lang="en-GB" sz="4400" b="1" dirty="0" smtClean="0">
                <a:latin typeface="Blackadder ITC" panose="04020505051007020D02" pitchFamily="82" charset="0"/>
              </a:rPr>
              <a:t>“</a:t>
            </a:r>
            <a:r>
              <a:rPr lang="en-GB" sz="4400" b="1" dirty="0" smtClean="0">
                <a:latin typeface="Bradley Hand ITC" panose="03070402050302030203" pitchFamily="66" charset="0"/>
              </a:rPr>
              <a:t>There </a:t>
            </a:r>
            <a:r>
              <a:rPr lang="en-GB" sz="4400" b="1" dirty="0">
                <a:latin typeface="Bradley Hand ITC" panose="03070402050302030203" pitchFamily="66" charset="0"/>
              </a:rPr>
              <a:t>is nothing either good or bad but thinking makes it </a:t>
            </a:r>
            <a:r>
              <a:rPr lang="en-GB" sz="4400" b="1" dirty="0" smtClean="0">
                <a:latin typeface="Bradley Hand ITC" panose="03070402050302030203" pitchFamily="66" charset="0"/>
              </a:rPr>
              <a:t>so”.</a:t>
            </a:r>
            <a:endParaRPr lang="en-GB" sz="4400" b="1" dirty="0">
              <a:latin typeface="Bradley Hand ITC" panose="03070402050302030203" pitchFamily="66" charset="0"/>
            </a:endParaRPr>
          </a:p>
        </p:txBody>
      </p:sp>
      <p:pic>
        <p:nvPicPr>
          <p:cNvPr id="4" name="Picture 3" descr="C:\Users\ruth.dawber\AppData\Local\Microsoft\Windows\Temporary Internet Files\Content.IE5\550DPXEZ\Thinking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84784"/>
            <a:ext cx="165124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G:\TGH\Clinical Placement Development Team\PEF Folder\Pennine Care\TLE\North Sector TLE\Skills for health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342" y="310231"/>
            <a:ext cx="507870" cy="5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UoS 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3654"/>
            <a:ext cx="662816" cy="52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G:\TGH\Clinical Placement Development Team\PEF Folder\Pennine Care\TLE\North Sector TLE\pennine_acute logo_15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89" y="310231"/>
            <a:ext cx="1235160" cy="5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NWPDN LOGO large slim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19" y="281377"/>
            <a:ext cx="1805069" cy="52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EE-WBEF Network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1377"/>
            <a:ext cx="1296144" cy="536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87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9" y="1268760"/>
            <a:ext cx="7992888" cy="571500"/>
          </a:xfrm>
        </p:spPr>
        <p:txBody>
          <a:bodyPr/>
          <a:lstStyle/>
          <a:p>
            <a:r>
              <a:rPr lang="en-GB" sz="3600" dirty="0"/>
              <a:t>Looking after your Mental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974" y="2492896"/>
            <a:ext cx="7920037" cy="2448272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/>
              <a:t>Having clear life goals (sense of purpose) that fit with your values improves Psychological Wellbeing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3" descr="G:\TGH\Clinical Placement Development Team\PEF Folder\Pennine Care\TLE\North Sector TLE\Skills for health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342" y="310231"/>
            <a:ext cx="507870" cy="5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TGH\Clinical Placement Development Team\PEF Folder\Pennine Care\TLE\North Sector TLE\pennine_acute logo_1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89" y="310231"/>
            <a:ext cx="1235160" cy="5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UoS 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3654"/>
            <a:ext cx="662816" cy="52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NWPDN LOGO large sli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19" y="281377"/>
            <a:ext cx="2018665" cy="52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EE-WBEF Network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1377"/>
            <a:ext cx="1296144" cy="536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48" y="1556792"/>
            <a:ext cx="7992888" cy="787624"/>
          </a:xfrm>
        </p:spPr>
        <p:txBody>
          <a:bodyPr/>
          <a:lstStyle/>
          <a:p>
            <a:r>
              <a:rPr lang="en-GB" dirty="0"/>
              <a:t>Looking After Yourself</a:t>
            </a:r>
          </a:p>
        </p:txBody>
      </p:sp>
      <p:pic>
        <p:nvPicPr>
          <p:cNvPr id="4" name="Picture 2" descr="C:\Users\ruth.dawber\AppData\Local\Microsoft\Windows\Temporary Internet Files\Content.IE5\PLSY919X\exercise-with-dumbbells-symbol-hi[1].png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4744"/>
            <a:ext cx="1656184" cy="150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87624" y="2828836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Is Physical Exercise Enough?</a:t>
            </a:r>
          </a:p>
          <a:p>
            <a:endParaRPr lang="en-GB" sz="2400" b="1" dirty="0"/>
          </a:p>
          <a:p>
            <a:r>
              <a:rPr lang="en-GB" sz="2400" b="1" dirty="0"/>
              <a:t>What other ways are there to look after ourselves?</a:t>
            </a:r>
          </a:p>
        </p:txBody>
      </p:sp>
      <p:pic>
        <p:nvPicPr>
          <p:cNvPr id="8" name="Picture 3" descr="G:\TGH\Clinical Placement Development Team\PEF Folder\Pennine Care\TLE\North Sector TLE\Skills for health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342" y="310231"/>
            <a:ext cx="507870" cy="5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:\TGH\Clinical Placement Development Team\PEF Folder\Pennine Care\TLE\North Sector TLE\pennine_acute logo_15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89" y="310231"/>
            <a:ext cx="1235160" cy="50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UoS Logo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3654"/>
            <a:ext cx="662816" cy="52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NWPDN LOGO large slim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19" y="281377"/>
            <a:ext cx="2018665" cy="52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EE-WBEF Network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1377"/>
            <a:ext cx="1296144" cy="536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0967797"/>
      </p:ext>
    </p:extLst>
  </p:cSld>
  <p:clrMapOvr>
    <a:masterClrMapping/>
  </p:clrMapOvr>
</p:sld>
</file>

<file path=ppt/theme/theme1.xml><?xml version="1.0" encoding="utf-8"?>
<a:theme xmlns:a="http://schemas.openxmlformats.org/drawingml/2006/main" name="PCFT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Owner_x0020_Email_x0020_Address xmlns="27a8f430-365d-48d5-bad6-40936468bdab">creativeservices.penninecare@nhs.net</Document_x0020_Owner_x0020_Email_x0020_Address>
    <Boroughs xmlns="27a8f430-365d-48d5-bad6-40936468bdab">All</Boroughs>
    <_dlc_ExpireDateSaved xmlns="http://schemas.microsoft.com/sharepoint/v3" xsi:nil="true"/>
    <_dlc_ExpireDate xmlns="http://schemas.microsoft.com/sharepoint/v3">2018-03-15T13:24:18+00:00</_dlc_ExpireDate>
  </documentManagement>
</p:properties>
</file>

<file path=customXml/item2.xml><?xml version="1.0" encoding="utf-8"?>
<?mso-contentType ?>
<p:Policy xmlns:p="office.server.policy" id="" local="true">
  <p:Name>PORTAL Templates</p:Name>
  <p:Description/>
  <p:Statement/>
  <p:PolicyItems>
    <p:PolicyItem featureId="Microsoft.Office.RecordsManagement.PolicyFeatures.Expiration" staticId="0x010100FEDC295DCE497E46AFD2ADD8F5E941F2|-437707917" UniqueId="96d6abc4-1fe4-4745-bd87-0c8d83c7922f">
      <p:Name>Retention</p:Name>
      <p:Description>Automatic scheduling of content for processing, and performing a retention action on content that has reached its due date.</p:Description>
      <p:CustomData>
        <Schedules nextStageId="4">
          <Schedule type="Default">
            <stages>
              <data stageId="1">
                <formula id="Microsoft.Office.RecordsManagement.PolicyFeatures.Expiration.Formula.BuiltIn">
                  <number>2</number>
                  <property>Created</property>
                  <propertyId>8c06beca-0777-48f7-91c7-6da68bc07b69</propertyId>
                  <period>years</period>
                </formula>
                <action type="workflow" id="44c3ee22-8bcc-41df-9f03-de15023af694"/>
              </data>
              <data stageId="2">
                <formula id="Microsoft.Office.RecordsManagement.PolicyFeatures.Expiration.Formula.BuiltIn">
                  <number>3</number>
                  <property>Created</property>
                  <propertyId>8c06beca-0777-48f7-91c7-6da68bc07b69</propertyId>
                  <period>years</period>
                </formula>
                <action type="action" id="Microsoft.Office.RecordsManagement.PolicyFeatures.Expiration.Action.SubmitFileLink" destnExplanation="Transferred due to organizational policy" destnId="71f7bbbb-3e31-4db8-9337-79509bcf65f8" destnName="Records Center" destnUrl="http://teams/Records/_vti_bin/OfficialFile.asmx"/>
              </data>
              <data stageId="3">
                <formula id="Microsoft.Office.RecordsManagement.PolicyFeatures.Expiration.Formula.BuiltIn">
                  <number>5</number>
                  <property>Created</property>
                  <propertyId>8c06beca-0777-48f7-91c7-6da68bc07b69</propertyId>
                  <period>years</period>
                </formula>
                <action type="action" id="Microsoft.Office.RecordsManagement.PolicyFeatures.Expiration.Action.Delete"/>
              </data>
            </stages>
          </Schedule>
        </Schedules>
      </p:CustomData>
    </p:PolicyItem>
  </p:PolicyItems>
</p:Policy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ORTAL Templates" ma:contentTypeID="0x010100FEDC295DCE497E46AFD2ADD8F5E941F200670D454E662E9F4C8AD698E9833438BB" ma:contentTypeVersion="18" ma:contentTypeDescription="" ma:contentTypeScope="" ma:versionID="7b6fe39d31c04d4033aae0782920124f">
  <xsd:schema xmlns:xsd="http://www.w3.org/2001/XMLSchema" xmlns:xs="http://www.w3.org/2001/XMLSchema" xmlns:p="http://schemas.microsoft.com/office/2006/metadata/properties" xmlns:ns1="http://schemas.microsoft.com/sharepoint/v3" xmlns:ns2="27a8f430-365d-48d5-bad6-40936468bdab" targetNamespace="http://schemas.microsoft.com/office/2006/metadata/properties" ma:root="true" ma:fieldsID="e9079a4acc9a52341ead9d07b7b9f31d" ns1:_="" ns2:_="">
    <xsd:import namespace="http://schemas.microsoft.com/sharepoint/v3"/>
    <xsd:import namespace="27a8f430-365d-48d5-bad6-40936468bdab"/>
    <xsd:element name="properties">
      <xsd:complexType>
        <xsd:sequence>
          <xsd:element name="documentManagement">
            <xsd:complexType>
              <xsd:all>
                <xsd:element ref="ns2:Document_x0020_Owner_x0020_Email_x0020_Address"/>
                <xsd:element ref="ns1:_dlc_Exempt" minOccurs="0"/>
                <xsd:element ref="ns1:_dlc_ExpireDateSaved" minOccurs="0"/>
                <xsd:element ref="ns1:_dlc_ExpireDate" minOccurs="0"/>
                <xsd:element ref="ns2:Borough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9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10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1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8f430-365d-48d5-bad6-40936468bdab" elementFormDefault="qualified">
    <xsd:import namespace="http://schemas.microsoft.com/office/2006/documentManagement/types"/>
    <xsd:import namespace="http://schemas.microsoft.com/office/infopath/2007/PartnerControls"/>
    <xsd:element name="Document_x0020_Owner_x0020_Email_x0020_Address" ma:index="8" ma:displayName="Document Owner Email Address" ma:internalName="Document_x0020_Owner_x0020_Email_x0020_Address">
      <xsd:simpleType>
        <xsd:restriction base="dms:Text">
          <xsd:maxLength value="255"/>
        </xsd:restriction>
      </xsd:simpleType>
    </xsd:element>
    <xsd:element name="Boroughs" ma:index="12" nillable="true" ma:displayName="Boroughs" ma:default="All" ma:format="Dropdown" ma:internalName="Boroughs">
      <xsd:simpleType>
        <xsd:restriction base="dms:Choice">
          <xsd:enumeration value="Bury"/>
          <xsd:enumeration value="Bury Community Services"/>
          <xsd:enumeration value="Bury Mental Health"/>
          <xsd:enumeration value="HMR"/>
          <xsd:enumeration value="HMR Community Services"/>
          <xsd:enumeration value="HMR Mental Health"/>
          <xsd:enumeration value="Oldham"/>
          <xsd:enumeration value="Oldham Community Services"/>
          <xsd:enumeration value="Oldham Mental Health"/>
          <xsd:enumeration value="Tameside"/>
          <xsd:enumeration value="Tameside Health Improvement"/>
          <xsd:enumeration value="Tameside Mental Health"/>
          <xsd:enumeration value="Stockport"/>
          <xsd:enumeration value="Stockport Community Services"/>
          <xsd:enumeration value="Stockport Mental Health"/>
          <xsd:enumeration value="Trafford"/>
          <xsd:enumeration value="Trafford Community Services"/>
          <xsd:enumeration value="Trafford Mental Health"/>
          <xsd:enumeration value="Corporate Services"/>
          <xsd:enumeration value="Community Services"/>
          <xsd:enumeration value="Mental Health"/>
          <xsd:enumeration value="Mental Health Hospital Site"/>
          <xsd:enumeration value="Mental Health Community Site"/>
          <xsd:enumeration value="All"/>
          <xsd:enumeration value="Oth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Assembly>Microsoft.Office.Policy, Version=14.0.0.0,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6.xml><?xml version="1.0" encoding="utf-8"?>
<?mso-contentType ?>
<SharedContentType xmlns="Microsoft.SharePoint.Taxonomy.ContentTypeSync" SourceId="3b0a8e9b-6fbe-467b-b283-8bf3530d179f" ContentTypeId="0x010100FEDC295DCE497E46AFD2ADD8F5E941F2" PreviousValue="false"/>
</file>

<file path=customXml/itemProps1.xml><?xml version="1.0" encoding="utf-8"?>
<ds:datastoreItem xmlns:ds="http://schemas.openxmlformats.org/officeDocument/2006/customXml" ds:itemID="{131EB5EE-1C95-4FFF-A285-34BC12178D31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sharepoint/v3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27a8f430-365d-48d5-bad6-40936468bdab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35AB7F4-4A52-483D-BEE8-3A42A0765F7C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CCEDEBAE-220F-4887-9B48-9644F27143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7a8f430-365d-48d5-bad6-40936468bd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306ADD6-8BE5-4F43-932D-D18586CD3C9A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61DCE34F-0B26-4CC4-9ACA-28DBCAA16633}">
  <ds:schemaRefs>
    <ds:schemaRef ds:uri="http://schemas.microsoft.com/sharepoint/events"/>
  </ds:schemaRefs>
</ds:datastoreItem>
</file>

<file path=customXml/itemProps6.xml><?xml version="1.0" encoding="utf-8"?>
<ds:datastoreItem xmlns:ds="http://schemas.openxmlformats.org/officeDocument/2006/customXml" ds:itemID="{46B615AF-692B-4820-9187-E771F8BE6796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648</Words>
  <Application>Microsoft Office PowerPoint</Application>
  <PresentationFormat>On-screen Show (4:3)</PresentationFormat>
  <Paragraphs>82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PCFT powerpoint template</vt:lpstr>
      <vt:lpstr>Emotional Resilience and Mindfulness</vt:lpstr>
      <vt:lpstr>What is Resilience?</vt:lpstr>
      <vt:lpstr> What makes some people more resilient than others?</vt:lpstr>
      <vt:lpstr>What makes people resilient</vt:lpstr>
      <vt:lpstr>What makes people resilient</vt:lpstr>
      <vt:lpstr>PowerPoint Presentation</vt:lpstr>
      <vt:lpstr>PowerPoint Presentation</vt:lpstr>
      <vt:lpstr>Looking after your Mental Condition</vt:lpstr>
      <vt:lpstr>Looking After Yourself</vt:lpstr>
      <vt:lpstr>Supportive Social Networks</vt:lpstr>
      <vt:lpstr>Stability Zones</vt:lpstr>
      <vt:lpstr>PowerPoint Presentation</vt:lpstr>
      <vt:lpstr>Thank you for Participating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BLUE and GREEN</dc:title>
  <dc:creator>Dixon Kathleen</dc:creator>
  <cp:lastModifiedBy>Gill Pilkington</cp:lastModifiedBy>
  <cp:revision>80</cp:revision>
  <cp:lastPrinted>2016-01-26T12:42:54Z</cp:lastPrinted>
  <dcterms:created xsi:type="dcterms:W3CDTF">2016-01-19T14:10:19Z</dcterms:created>
  <dcterms:modified xsi:type="dcterms:W3CDTF">2017-02-20T11:14:38Z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0x010100FEDC295DCE497E46AFD2ADD8F5E941F200670D454E662E9F4C8AD698E9833438BB</vt:lpwstr>
  </property>
  <property fmtid="{D5CDD505-2E9C-101B-9397-08002B2CF9AE}" pid="3" name="ItemRetentionFormula">
    <vt:lpwstr>&lt;formula id="Microsoft.Office.RecordsManagement.PolicyFeatures.Expiration.Formula.BuiltIn"&gt;&lt;number&gt;2&lt;/number&gt;&lt;property&gt;Created&lt;/property&gt;&lt;propertyId&gt;8c06beca-0777-48f7-91c7-6da68bc07b69&lt;/propertyId&gt;&lt;period&gt;years&lt;/period&gt;&lt;/formula&gt;</vt:lpwstr>
  </property>
  <property fmtid="{D5CDD505-2E9C-101B-9397-08002B2CF9AE}" pid="4" name="_dlc_policyId">
    <vt:lpwstr>0x010100FEDC295DCE497E46AFD2ADD8F5E941F2|-437707917</vt:lpwstr>
  </property>
  <property fmtid="{D5CDD505-2E9C-101B-9397-08002B2CF9AE}" pid="5" name="_dlc_DocIdItemGuid">
    <vt:lpwstr>36b91930-f331-497c-9c5a-c46f9d161f38</vt:lpwstr>
  </property>
  <property fmtid="{D5CDD505-2E9C-101B-9397-08002B2CF9AE}" pid="6" name="_dlc_DocId">
    <vt:lpwstr>R3N2JD5RQE5S-139-17</vt:lpwstr>
  </property>
  <property fmtid="{D5CDD505-2E9C-101B-9397-08002B2CF9AE}" pid="7" name="_dlc_DocIdUrl">
    <vt:lpwstr>http://portal/comms/_layouts/DocIdRedir.aspx?ID=R3N2JD5RQE5S-139-17, R3N2JD5RQE5S-139-17</vt:lpwstr>
  </property>
</Properties>
</file>