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7" r:id="rId2"/>
    <p:sldId id="278" r:id="rId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F7"/>
    <a:srgbClr val="FFFAF0"/>
    <a:srgbClr val="FFFDF7"/>
    <a:srgbClr val="FBFFF7"/>
    <a:srgbClr val="FAFFF6"/>
    <a:srgbClr val="F1FBEB"/>
    <a:srgbClr val="5BBF21"/>
    <a:srgbClr val="63B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12" d="100"/>
          <a:sy n="112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9295637-5224-4AD5-B23A-CE27E781A53B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8887B5D-0830-44A5-A837-50AC31738C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536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C0221E7-05F5-4FB0-9077-946D5255EFF1}" type="datetimeFigureOut">
              <a:rPr lang="en-GB"/>
              <a:pPr>
                <a:defRPr/>
              </a:pPr>
              <a:t>17/03/2017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367E388-B753-42C3-93C5-5C2B6E5DA4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234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628775"/>
            <a:ext cx="25908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/>
          <p:nvPr userDrawn="1"/>
        </p:nvSpPr>
        <p:spPr>
          <a:xfrm>
            <a:off x="1368425" y="4437063"/>
            <a:ext cx="640715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/>
              <a:t>Learning and Organisational Development</a:t>
            </a:r>
          </a:p>
        </p:txBody>
      </p:sp>
      <p:sp>
        <p:nvSpPr>
          <p:cNvPr id="4" name="Slide Number Placeholder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 smtClean="0">
                <a:solidFill>
                  <a:srgbClr val="63BF21"/>
                </a:solidFill>
              </a:defRPr>
            </a:lvl1pPr>
          </a:lstStyle>
          <a:p>
            <a:pPr>
              <a:defRPr/>
            </a:pPr>
            <a:fld id="{DD04AE75-4EC5-46A6-B3AD-37D188B2FC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1511300" y="6308725"/>
            <a:ext cx="612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63BF21"/>
                </a:solidFill>
                <a:cs typeface="+mn-cs"/>
              </a:rPr>
              <a:t>Growing through learning</a:t>
            </a:r>
            <a:endParaRPr lang="en-GB" dirty="0">
              <a:solidFill>
                <a:srgbClr val="63BF21"/>
              </a:solidFill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62372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  <a:prstGeom prst="rect">
            <a:avLst/>
          </a:prstGeom>
        </p:spPr>
        <p:txBody>
          <a:bodyPr vert="vert"/>
          <a:lstStyle>
            <a:lvl1pPr>
              <a:buFontTx/>
              <a:buBlip>
                <a:blip r:embed="rId3"/>
              </a:buBlip>
              <a:defRPr/>
            </a:lvl1pPr>
            <a:lvl2pPr>
              <a:buClr>
                <a:srgbClr val="5BBF21"/>
              </a:buClr>
              <a:buFont typeface="Arial" pitchFamily="34" charset="0"/>
              <a:buChar char="–"/>
              <a:defRPr/>
            </a:lvl2pPr>
            <a:lvl3pPr>
              <a:buClr>
                <a:srgbClr val="5BBF21"/>
              </a:buClr>
              <a:defRPr/>
            </a:lvl3pPr>
            <a:lvl4pPr>
              <a:buClr>
                <a:srgbClr val="5BBF21"/>
              </a:buClr>
              <a:buFont typeface="Arial" pitchFamily="34" charset="0"/>
              <a:buChar char="–"/>
              <a:defRPr/>
            </a:lvl4pPr>
            <a:lvl5pPr>
              <a:buClr>
                <a:srgbClr val="5BBF21"/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 smtClean="0">
                <a:solidFill>
                  <a:srgbClr val="63BF21"/>
                </a:solidFill>
              </a:defRPr>
            </a:lvl1pPr>
          </a:lstStyle>
          <a:p>
            <a:pPr>
              <a:defRPr/>
            </a:pPr>
            <a:fld id="{0FA893E4-5910-4429-A6C5-0DC79FF337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1511300" y="6308725"/>
            <a:ext cx="612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63BF21"/>
                </a:solidFill>
                <a:cs typeface="+mn-cs"/>
              </a:rPr>
              <a:t>Growing through learning</a:t>
            </a:r>
            <a:endParaRPr lang="en-GB" dirty="0">
              <a:solidFill>
                <a:srgbClr val="63BF21"/>
              </a:solidFill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62372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92696"/>
            <a:ext cx="2057400" cy="5433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6408712" cy="5433467"/>
          </a:xfrm>
          <a:prstGeom prst="rect">
            <a:avLst/>
          </a:prstGeom>
        </p:spPr>
        <p:txBody>
          <a:bodyPr vert="vert"/>
          <a:lstStyle>
            <a:lvl1pPr>
              <a:buFontTx/>
              <a:buBlip>
                <a:blip r:embed="rId3"/>
              </a:buBlip>
              <a:defRPr/>
            </a:lvl1pPr>
            <a:lvl2pPr>
              <a:buClr>
                <a:srgbClr val="5BBF21"/>
              </a:buClr>
              <a:buFont typeface="Arial" pitchFamily="34" charset="0"/>
              <a:buChar char="–"/>
              <a:defRPr/>
            </a:lvl2pPr>
            <a:lvl3pPr>
              <a:buClr>
                <a:srgbClr val="5BBF21"/>
              </a:buClr>
              <a:defRPr/>
            </a:lvl3pPr>
            <a:lvl4pPr>
              <a:buClr>
                <a:srgbClr val="5BBF21"/>
              </a:buClr>
              <a:buFont typeface="Arial" pitchFamily="34" charset="0"/>
              <a:buChar char="–"/>
              <a:defRPr/>
            </a:lvl4pPr>
            <a:lvl5pPr>
              <a:buClr>
                <a:srgbClr val="5BBF21"/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 smtClean="0">
                <a:solidFill>
                  <a:srgbClr val="63BF21"/>
                </a:solidFill>
              </a:defRPr>
            </a:lvl1pPr>
          </a:lstStyle>
          <a:p>
            <a:pPr>
              <a:defRPr/>
            </a:pPr>
            <a:fld id="{53ADCEAF-5D70-4EA3-8DC9-94CAA3693C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&amp;OD 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68313" y="1738313"/>
            <a:ext cx="8280400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Learning and Organisational Development department is committed to supporting the organisation in the delivery of a competent and capable workforce which is fit for the future</a:t>
            </a:r>
            <a:r>
              <a:rPr lang="en-GB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9"/>
          <p:cNvSpPr/>
          <p:nvPr userDrawn="1"/>
        </p:nvSpPr>
        <p:spPr>
          <a:xfrm>
            <a:off x="2195513" y="808038"/>
            <a:ext cx="4829175" cy="76993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GB" sz="4400" dirty="0"/>
              <a:t>Mission Statement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62372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 userDrawn="1"/>
        </p:nvSpPr>
        <p:spPr>
          <a:xfrm>
            <a:off x="1511300" y="6308725"/>
            <a:ext cx="612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63BF21"/>
                </a:solidFill>
                <a:cs typeface="+mn-cs"/>
              </a:rPr>
              <a:t>Growing through learning</a:t>
            </a:r>
            <a:endParaRPr lang="en-GB" dirty="0">
              <a:solidFill>
                <a:srgbClr val="63BF21"/>
              </a:solidFill>
              <a:cs typeface="+mn-cs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D638-2C5A-447F-8AD2-02518A506D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62372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511300" y="6308725"/>
            <a:ext cx="612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63BF21"/>
                </a:solidFill>
                <a:cs typeface="+mn-cs"/>
              </a:rPr>
              <a:t>Growing through learning</a:t>
            </a:r>
            <a:endParaRPr lang="en-GB" dirty="0">
              <a:solidFill>
                <a:srgbClr val="63BF2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/>
            </a:lvl1pPr>
            <a:lvl2pPr>
              <a:buClr>
                <a:srgbClr val="5BBF21"/>
              </a:buClr>
              <a:buFont typeface="Arial" pitchFamily="34" charset="0"/>
              <a:buChar char="–"/>
              <a:defRPr/>
            </a:lvl2pPr>
            <a:lvl3pPr>
              <a:buClr>
                <a:srgbClr val="5BBF21"/>
              </a:buClr>
              <a:defRPr/>
            </a:lvl3pPr>
            <a:lvl4pPr>
              <a:buClr>
                <a:srgbClr val="5BBF21"/>
              </a:buClr>
              <a:buFont typeface="Arial" pitchFamily="34" charset="0"/>
              <a:buChar char="–"/>
              <a:defRPr/>
            </a:lvl4pPr>
            <a:lvl5pPr>
              <a:buClr>
                <a:srgbClr val="5BBF21"/>
              </a:buClr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 smtClean="0">
                <a:solidFill>
                  <a:srgbClr val="63BF21"/>
                </a:solidFill>
              </a:defRPr>
            </a:lvl1pPr>
          </a:lstStyle>
          <a:p>
            <a:pPr>
              <a:defRPr/>
            </a:pPr>
            <a:fld id="{21C784AE-ECDB-4A09-A4B9-829C472930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11300" y="6308725"/>
            <a:ext cx="612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63BF21"/>
                </a:solidFill>
                <a:cs typeface="+mn-cs"/>
              </a:rPr>
              <a:t>Growing through learning</a:t>
            </a:r>
            <a:endParaRPr lang="en-GB" dirty="0">
              <a:solidFill>
                <a:srgbClr val="63BF21"/>
              </a:solidFill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62372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 smtClean="0">
                <a:solidFill>
                  <a:srgbClr val="63BF21"/>
                </a:solidFill>
              </a:defRPr>
            </a:lvl1pPr>
          </a:lstStyle>
          <a:p>
            <a:pPr>
              <a:defRPr/>
            </a:pPr>
            <a:fld id="{483F8CB4-8E01-496D-A855-C03CA44A99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 userDrawn="1"/>
        </p:nvSpPr>
        <p:spPr>
          <a:xfrm>
            <a:off x="1511300" y="6308725"/>
            <a:ext cx="612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63BF21"/>
                </a:solidFill>
                <a:cs typeface="+mn-cs"/>
              </a:rPr>
              <a:t>Growing through learning</a:t>
            </a:r>
            <a:endParaRPr lang="en-GB" dirty="0">
              <a:solidFill>
                <a:srgbClr val="63BF21"/>
              </a:solidFill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62372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186808" cy="4281339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800"/>
            </a:lvl1pPr>
            <a:lvl2pPr>
              <a:buClr>
                <a:srgbClr val="5BBF21"/>
              </a:buClr>
              <a:buFont typeface="Arial" pitchFamily="34" charset="0"/>
              <a:buChar char="–"/>
              <a:defRPr sz="2400"/>
            </a:lvl2pPr>
            <a:lvl3pPr>
              <a:buClr>
                <a:srgbClr val="5BBF21"/>
              </a:buClr>
              <a:defRPr sz="2000"/>
            </a:lvl3pPr>
            <a:lvl4pPr>
              <a:buClr>
                <a:srgbClr val="5BBF21"/>
              </a:buClr>
              <a:buFont typeface="Arial" pitchFamily="34" charset="0"/>
              <a:buChar char="–"/>
              <a:defRPr sz="1800"/>
            </a:lvl4pPr>
            <a:lvl5pPr>
              <a:buClr>
                <a:srgbClr val="5BBF21"/>
              </a:buClr>
              <a:buFont typeface="Arial" pitchFamily="34" charset="0"/>
              <a:buChar char="»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4644008" y="1844824"/>
            <a:ext cx="4186808" cy="4281339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800"/>
            </a:lvl1pPr>
            <a:lvl2pPr>
              <a:buClr>
                <a:srgbClr val="5BBF21"/>
              </a:buClr>
              <a:buFont typeface="Arial" pitchFamily="34" charset="0"/>
              <a:buChar char="–"/>
              <a:defRPr sz="2400"/>
            </a:lvl2pPr>
            <a:lvl3pPr>
              <a:buClr>
                <a:srgbClr val="5BBF21"/>
              </a:buClr>
              <a:defRPr sz="2000"/>
            </a:lvl3pPr>
            <a:lvl4pPr>
              <a:buClr>
                <a:srgbClr val="5BBF21"/>
              </a:buClr>
              <a:buFont typeface="Arial" pitchFamily="34" charset="0"/>
              <a:buChar char="–"/>
              <a:defRPr sz="1800"/>
            </a:lvl4pPr>
            <a:lvl5pPr>
              <a:buClr>
                <a:srgbClr val="5BBF21"/>
              </a:buClr>
              <a:buFont typeface="Arial" pitchFamily="34" charset="0"/>
              <a:buChar char="»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lide Number Placeholder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400" b="1" smtClean="0">
                <a:solidFill>
                  <a:srgbClr val="63BF21"/>
                </a:solidFill>
              </a:defRPr>
            </a:lvl1pPr>
          </a:lstStyle>
          <a:p>
            <a:pPr>
              <a:defRPr/>
            </a:pPr>
            <a:fld id="{C02240B3-6AD8-432A-8593-C58E8A5951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 userDrawn="1"/>
        </p:nvSpPr>
        <p:spPr>
          <a:xfrm>
            <a:off x="1511300" y="6308725"/>
            <a:ext cx="612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63BF21"/>
                </a:solidFill>
                <a:cs typeface="+mn-cs"/>
              </a:rPr>
              <a:t>Growing through learning</a:t>
            </a:r>
            <a:endParaRPr lang="en-GB" dirty="0">
              <a:solidFill>
                <a:srgbClr val="63BF21"/>
              </a:solidFill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62372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504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4957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2492896"/>
            <a:ext cx="4114800" cy="3633267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800"/>
            </a:lvl1pPr>
            <a:lvl2pPr>
              <a:buClr>
                <a:srgbClr val="5BBF21"/>
              </a:buClr>
              <a:buFont typeface="Arial" pitchFamily="34" charset="0"/>
              <a:buChar char="–"/>
              <a:defRPr sz="2400"/>
            </a:lvl2pPr>
            <a:lvl3pPr>
              <a:buClr>
                <a:srgbClr val="5BBF21"/>
              </a:buClr>
              <a:defRPr sz="2000"/>
            </a:lvl3pPr>
            <a:lvl4pPr>
              <a:buClr>
                <a:srgbClr val="5BBF21"/>
              </a:buClr>
              <a:buFont typeface="Arial" pitchFamily="34" charset="0"/>
              <a:buChar char="–"/>
              <a:defRPr sz="1800"/>
            </a:lvl4pPr>
            <a:lvl5pPr>
              <a:buClr>
                <a:srgbClr val="5BBF21"/>
              </a:buClr>
              <a:buFont typeface="Arial" pitchFamily="34" charset="0"/>
              <a:buChar char="»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644008" y="2492896"/>
            <a:ext cx="4104456" cy="3633267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800"/>
            </a:lvl1pPr>
            <a:lvl2pPr>
              <a:buClr>
                <a:srgbClr val="5BBF21"/>
              </a:buClr>
              <a:buFont typeface="Arial" pitchFamily="34" charset="0"/>
              <a:buChar char="–"/>
              <a:defRPr sz="2400"/>
            </a:lvl2pPr>
            <a:lvl3pPr>
              <a:buClr>
                <a:srgbClr val="5BBF21"/>
              </a:buClr>
              <a:defRPr sz="2000"/>
            </a:lvl3pPr>
            <a:lvl4pPr>
              <a:buClr>
                <a:srgbClr val="5BBF21"/>
              </a:buClr>
              <a:buFont typeface="Arial" pitchFamily="34" charset="0"/>
              <a:buChar char="–"/>
              <a:defRPr sz="1800"/>
            </a:lvl4pPr>
            <a:lvl5pPr>
              <a:buClr>
                <a:srgbClr val="5BBF21"/>
              </a:buClr>
              <a:buFont typeface="Arial" pitchFamily="34" charset="0"/>
              <a:buChar char="»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Slide Number Placeholder 8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400" b="1" smtClean="0">
                <a:solidFill>
                  <a:srgbClr val="63BF21"/>
                </a:solidFill>
              </a:defRPr>
            </a:lvl1pPr>
          </a:lstStyle>
          <a:p>
            <a:pPr>
              <a:defRPr/>
            </a:pPr>
            <a:fld id="{37CA3240-DFE1-4090-A917-8F15BC2C60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511300" y="6308725"/>
            <a:ext cx="612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63BF21"/>
                </a:solidFill>
                <a:cs typeface="+mn-cs"/>
              </a:rPr>
              <a:t>Growing through learning</a:t>
            </a:r>
            <a:endParaRPr lang="en-GB" dirty="0">
              <a:solidFill>
                <a:srgbClr val="63BF21"/>
              </a:solidFill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62372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 smtClean="0">
                <a:solidFill>
                  <a:srgbClr val="63BF21"/>
                </a:solidFill>
              </a:defRPr>
            </a:lvl1pPr>
          </a:lstStyle>
          <a:p>
            <a:pPr>
              <a:defRPr/>
            </a:pPr>
            <a:fld id="{30130EEF-B9D4-4A64-ADA9-646AFDB118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 userDrawn="1"/>
        </p:nvSpPr>
        <p:spPr>
          <a:xfrm>
            <a:off x="1511300" y="6308725"/>
            <a:ext cx="612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63BF21"/>
                </a:solidFill>
                <a:cs typeface="+mn-cs"/>
              </a:rPr>
              <a:t>Growing through learning</a:t>
            </a:r>
            <a:endParaRPr lang="en-GB" dirty="0">
              <a:solidFill>
                <a:srgbClr val="63BF2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62372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 smtClean="0">
                <a:solidFill>
                  <a:srgbClr val="63BF21"/>
                </a:solidFill>
              </a:defRPr>
            </a:lvl1pPr>
          </a:lstStyle>
          <a:p>
            <a:pPr>
              <a:defRPr/>
            </a:pPr>
            <a:fld id="{BE486436-5BA7-42BF-8803-15BD69493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1511300" y="6308725"/>
            <a:ext cx="612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63BF21"/>
                </a:solidFill>
                <a:cs typeface="+mn-cs"/>
              </a:rPr>
              <a:t>Growing through learning</a:t>
            </a:r>
            <a:endParaRPr lang="en-GB" dirty="0">
              <a:solidFill>
                <a:srgbClr val="63BF21"/>
              </a:solidFill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62372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3008313" cy="1090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79912" y="692696"/>
            <a:ext cx="4680520" cy="5472608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 sz="2800"/>
            </a:lvl1pPr>
            <a:lvl2pPr>
              <a:buClr>
                <a:srgbClr val="5BBF21"/>
              </a:buClr>
              <a:buFont typeface="Arial" pitchFamily="34" charset="0"/>
              <a:buChar char="–"/>
              <a:defRPr sz="2400"/>
            </a:lvl2pPr>
            <a:lvl3pPr>
              <a:buClr>
                <a:srgbClr val="5BBF21"/>
              </a:buClr>
              <a:defRPr sz="2000"/>
            </a:lvl3pPr>
            <a:lvl4pPr>
              <a:buClr>
                <a:srgbClr val="5BBF21"/>
              </a:buClr>
              <a:buFont typeface="Arial" pitchFamily="34" charset="0"/>
              <a:buChar char="–"/>
              <a:defRPr sz="1800"/>
            </a:lvl4pPr>
            <a:lvl5pPr>
              <a:buClr>
                <a:srgbClr val="5BBF21"/>
              </a:buClr>
              <a:buFont typeface="Arial" pitchFamily="34" charset="0"/>
              <a:buChar char="»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Slide Number Placeholder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 smtClean="0">
                <a:solidFill>
                  <a:srgbClr val="63BF21"/>
                </a:solidFill>
              </a:defRPr>
            </a:lvl1pPr>
          </a:lstStyle>
          <a:p>
            <a:pPr>
              <a:defRPr/>
            </a:pPr>
            <a:fld id="{E0450CB9-58C3-4BEF-8F3C-6C77B60E83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1511300" y="6308725"/>
            <a:ext cx="6121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63BF21"/>
                </a:solidFill>
                <a:cs typeface="+mn-cs"/>
              </a:rPr>
              <a:t>Growing through learning</a:t>
            </a:r>
            <a:endParaRPr lang="en-GB" dirty="0">
              <a:solidFill>
                <a:srgbClr val="63BF21"/>
              </a:solidFill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6237288"/>
            <a:ext cx="584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92695"/>
            <a:ext cx="5486400" cy="40348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 b="1" smtClean="0">
                <a:solidFill>
                  <a:srgbClr val="63BF21"/>
                </a:solidFill>
              </a:defRPr>
            </a:lvl1pPr>
          </a:lstStyle>
          <a:p>
            <a:pPr>
              <a:defRPr/>
            </a:pPr>
            <a:fld id="{3BB71110-7C70-479E-91E4-A766DDE3A8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27" name="Picture 7" descr="NewSwith.png"/>
          <p:cNvPicPr>
            <a:picLocks noChangeAspect="1"/>
          </p:cNvPicPr>
          <p:nvPr/>
        </p:nvPicPr>
        <p:blipFill>
          <a:blip r:embed="rId14" cstate="print"/>
          <a:srcRect t="38235"/>
          <a:stretch>
            <a:fillRect/>
          </a:stretch>
        </p:blipFill>
        <p:spPr bwMode="auto">
          <a:xfrm>
            <a:off x="0" y="0"/>
            <a:ext cx="91440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165850"/>
            <a:ext cx="914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9" descr="logo Trust transparent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40425" y="107950"/>
            <a:ext cx="3079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75463" y="6337300"/>
            <a:ext cx="2133600" cy="476250"/>
          </a:xfrm>
          <a:prstGeom prst="rect">
            <a:avLst/>
          </a:prstGeom>
        </p:spPr>
        <p:txBody>
          <a:bodyPr/>
          <a:lstStyle>
            <a:lvl1pPr algn="r">
              <a:defRPr sz="1400" b="1" smtClean="0">
                <a:solidFill>
                  <a:srgbClr val="63BF21"/>
                </a:solidFill>
              </a:defRPr>
            </a:lvl1pPr>
          </a:lstStyle>
          <a:p>
            <a:pPr>
              <a:defRPr/>
            </a:pPr>
            <a:fld id="{2B3A72C5-C560-476C-B4EF-0172DE5797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10400" cy="432048"/>
          </a:xfrm>
        </p:spPr>
        <p:txBody>
          <a:bodyPr/>
          <a:lstStyle/>
          <a:p>
            <a:r>
              <a:rPr lang="en-GB" sz="3200" b="1" dirty="0" smtClean="0"/>
              <a:t>Tool box of key assertive skills</a:t>
            </a: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755650" y="1916113"/>
            <a:ext cx="2376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2700338" y="4508500"/>
            <a:ext cx="237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Plan the outcome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3059113" y="4724400"/>
            <a:ext cx="1873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Be specific and concise</a:t>
            </a:r>
          </a:p>
        </p:txBody>
      </p:sp>
      <p:sp>
        <p:nvSpPr>
          <p:cNvPr id="22536" name="TextBox 13"/>
          <p:cNvSpPr txBox="1">
            <a:spLocks noChangeArrowheads="1"/>
          </p:cNvSpPr>
          <p:nvPr/>
        </p:nvSpPr>
        <p:spPr bwMode="auto">
          <a:xfrm>
            <a:off x="3348038" y="5229225"/>
            <a:ext cx="2447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Acknowledge what others say</a:t>
            </a:r>
          </a:p>
        </p:txBody>
      </p:sp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3492500" y="5157788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Empathise</a:t>
            </a:r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3203575" y="5013325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Self-disclosure</a:t>
            </a:r>
          </a:p>
        </p:txBody>
      </p:sp>
      <p:sp>
        <p:nvSpPr>
          <p:cNvPr id="22540" name="TextBox 17"/>
          <p:cNvSpPr txBox="1">
            <a:spLocks noChangeArrowheads="1"/>
          </p:cNvSpPr>
          <p:nvPr/>
        </p:nvSpPr>
        <p:spPr bwMode="auto">
          <a:xfrm>
            <a:off x="3348038" y="51577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Repetition</a:t>
            </a:r>
          </a:p>
        </p:txBody>
      </p:sp>
      <p:sp>
        <p:nvSpPr>
          <p:cNvPr id="22542" name="TextBox 19"/>
          <p:cNvSpPr txBox="1">
            <a:spLocks noChangeArrowheads="1"/>
          </p:cNvSpPr>
          <p:nvPr/>
        </p:nvSpPr>
        <p:spPr bwMode="auto">
          <a:xfrm>
            <a:off x="2916238" y="5013325"/>
            <a:ext cx="2592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Use ‘I’ statements</a:t>
            </a:r>
          </a:p>
        </p:txBody>
      </p:sp>
      <p:sp>
        <p:nvSpPr>
          <p:cNvPr id="22543" name="TextBox 20"/>
          <p:cNvSpPr txBox="1">
            <a:spLocks noChangeArrowheads="1"/>
          </p:cNvSpPr>
          <p:nvPr/>
        </p:nvSpPr>
        <p:spPr bwMode="auto">
          <a:xfrm>
            <a:off x="2987675" y="5516563"/>
            <a:ext cx="2592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Express any doubts in a constructive way</a:t>
            </a:r>
          </a:p>
        </p:txBody>
      </p:sp>
      <p:sp>
        <p:nvSpPr>
          <p:cNvPr id="22544" name="TextBox 21"/>
          <p:cNvSpPr txBox="1">
            <a:spLocks noChangeArrowheads="1"/>
          </p:cNvSpPr>
          <p:nvPr/>
        </p:nvSpPr>
        <p:spPr bwMode="auto">
          <a:xfrm>
            <a:off x="3059113" y="45085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Don’t give in to emotional blackmail</a:t>
            </a:r>
          </a:p>
        </p:txBody>
      </p:sp>
      <p:sp>
        <p:nvSpPr>
          <p:cNvPr id="22545" name="TextBox 22"/>
          <p:cNvSpPr txBox="1">
            <a:spLocks noChangeArrowheads="1"/>
          </p:cNvSpPr>
          <p:nvPr/>
        </p:nvSpPr>
        <p:spPr bwMode="auto">
          <a:xfrm>
            <a:off x="3203575" y="4941888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Start on a positive</a:t>
            </a:r>
          </a:p>
        </p:txBody>
      </p:sp>
      <p:sp>
        <p:nvSpPr>
          <p:cNvPr id="22546" name="TextBox 23"/>
          <p:cNvSpPr txBox="1">
            <a:spLocks noChangeArrowheads="1"/>
          </p:cNvSpPr>
          <p:nvPr/>
        </p:nvSpPr>
        <p:spPr bwMode="auto">
          <a:xfrm>
            <a:off x="3132138" y="53736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Negotiate</a:t>
            </a:r>
          </a:p>
        </p:txBody>
      </p:sp>
      <p:sp>
        <p:nvSpPr>
          <p:cNvPr id="22547" name="TextBox 24"/>
          <p:cNvSpPr txBox="1">
            <a:spLocks noChangeArrowheads="1"/>
          </p:cNvSpPr>
          <p:nvPr/>
        </p:nvSpPr>
        <p:spPr bwMode="auto">
          <a:xfrm>
            <a:off x="2843213" y="4652963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Compromise</a:t>
            </a:r>
          </a:p>
        </p:txBody>
      </p:sp>
      <p:sp>
        <p:nvSpPr>
          <p:cNvPr id="22548" name="TextBox 25"/>
          <p:cNvSpPr txBox="1">
            <a:spLocks noChangeArrowheads="1"/>
          </p:cNvSpPr>
          <p:nvPr/>
        </p:nvSpPr>
        <p:spPr bwMode="auto">
          <a:xfrm>
            <a:off x="3132138" y="5157788"/>
            <a:ext cx="2592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Agree outcomes</a:t>
            </a:r>
          </a:p>
        </p:txBody>
      </p:sp>
      <p:pic>
        <p:nvPicPr>
          <p:cNvPr id="2" name="Picture 4" descr="boxes,buildings,builds,construction,cropped images,cropped pictures,fixes,fixing,handles,kits,maintenance,organizations,PNG,supplies,tool boxes,toolboxes,tools,transpare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149080"/>
            <a:ext cx="259228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C 0.00521 -0.02708 -3.33333E-6 -0.05555 -0.00468 -0.0824 C -0.0033 -0.20069 -0.01371 -0.22708 0.00469 -0.30463 C 0.00243 -0.35648 -0.00468 -0.40833 -0.00468 -0.46018 " pathEditMode="relative" ptsTypes="fffA">
                                      <p:cBhvr>
                                        <p:cTn id="22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C -0.01371 -0.01829 -0.01927 -0.04282 -0.0309 -0.06343 C -0.03715 -0.08866 -0.0283 -0.05486 -0.03819 -0.08565 C -0.04149 -0.09583 -0.04201 -0.10741 -0.04531 -0.11759 C -0.04965 -0.13079 -0.05035 -0.13079 -0.05712 -0.14282 C -0.06215 -0.16898 -0.05608 -0.14352 -0.06424 -0.16505 C -0.06667 -0.1713 -0.06753 -0.18079 -0.0691 -0.18727 C -0.07795 -0.22269 -0.06927 -0.18796 -0.07864 -0.21273 C -0.08055 -0.21782 -0.08212 -0.22315 -0.08333 -0.2287 C -0.08524 -0.23704 -0.08368 -0.24769 -0.08819 -0.25394 C -0.08976 -0.25602 -0.09149 -0.2581 -0.09288 -0.26042 C -0.10226 -0.27731 -0.10451 -0.29329 -0.11198 -0.31111 C -0.11476 -0.31782 -0.12153 -0.33009 -0.12153 -0.32986 C -0.1243 -0.3419 -0.12969 -0.35046 -0.13333 -0.36204 C -0.13437 -0.36505 -0.1342 -0.36898 -0.13576 -0.37153 C -0.1566 -0.40718 -0.14253 -0.37963 -0.15712 -0.39676 C -0.16146 -0.40162 -0.1651 -0.40741 -0.1691 -0.41273 C -0.17118 -0.41551 -0.17153 -0.41991 -0.17378 -0.42222 C -0.17569 -0.42431 -0.17847 -0.42431 -0.1809 -0.42546 C -0.1868 -0.4331 -0.18351 -0.43171 -0.19045 -0.43171 " pathEditMode="relative" rAng="0" ptsTypes="fffffffffffffffffffA">
                                      <p:cBhvr>
                                        <p:cTn id="2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03704E-6 C 0.00243 -0.00209 0.00469 -0.00464 0.00712 -0.00649 C 0.01025 -0.0088 0.01372 -0.01019 0.01667 -0.01274 C 0.02969 -0.02431 0.01181 -0.01528 0.02847 -0.02223 C 0.03403 -0.03334 0.04045 -0.04468 0.04757 -0.05394 C 0.05434 -0.07246 0.06615 -0.08311 0.07847 -0.09538 C 0.08472 -0.11158 0.09566 -0.12084 0.10226 -0.13658 C 0.10434 -0.14167 0.10504 -0.14746 0.10712 -0.15255 C 0.11563 -0.17269 0.11146 -0.15834 0.11893 -0.17153 C 0.12865 -0.1889 0.13594 -0.20672 0.14757 -0.22223 C 0.14966 -0.22501 0.15261 -0.22593 0.15469 -0.22871 C 0.15747 -0.23241 0.15903 -0.23774 0.16181 -0.24144 C 0.16702 -0.24839 0.17327 -0.25348 0.17847 -0.26042 C 0.18299 -0.28357 0.17743 -0.2639 0.18802 -0.28265 C 0.20643 -0.31528 0.1849 -0.28427 0.20226 -0.30811 C 0.20834 -0.33195 0.20018 -0.30255 0.20938 -0.32709 C 0.21042 -0.3301 0.21042 -0.3338 0.21181 -0.33658 C 0.21441 -0.34237 0.21858 -0.34677 0.22136 -0.35255 C 0.22292 -0.38843 0.22604 -0.42454 0.22604 -0.46042 " pathEditMode="relative" ptsTypes="ffffffffffffffffffA">
                                      <p:cBhvr>
                                        <p:cTn id="30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03032 C -0.02899 0.02824 -0.01875 0.02615 -0.00833 0.02407 C 0.00382 0.02152 0.0132 0.00879 0.025 0.00486 C 0.03386 -0.00301 0.0408 -0.01274 0.05104 -0.01737 C 0.0599 -0.03241 0.07031 -0.03843 0.08212 -0.04908 C 0.11372 -0.07732 0.08958 -0.06042 0.11059 -0.07431 C 0.11997 -0.09098 0.12726 -0.10811 0.13681 -0.12524 C 0.14219 -0.13496 0.14948 -0.14213 0.1559 -0.1507 C 0.1592 -0.1551 0.16024 -0.16158 0.16302 -0.16644 C 0.16788 -0.175 0.17413 -0.18403 0.17969 -0.1919 C 0.18056 -0.19607 0.18056 -0.2007 0.18212 -0.20463 C 0.18472 -0.21135 0.19167 -0.22362 0.19167 -0.22338 C 0.19566 -0.24028 0.19219 -0.23079 0.2059 -0.24908 C 0.20799 -0.25186 0.20833 -0.25625 0.21059 -0.25857 C 0.2125 -0.26065 0.21528 -0.26065 0.21771 -0.26181 C 0.23247 -0.28079 0.20903 -0.24977 0.22969 -0.28079 C 0.2349 -0.28866 0.24202 -0.29422 0.24636 -0.30301 C 0.24792 -0.30625 0.24913 -0.30973 0.25104 -0.3125 C 0.25399 -0.31713 0.26059 -0.32524 0.26059 -0.325 C 0.26146 -0.32848 0.26146 -0.33218 0.26302 -0.33473 C 0.26476 -0.33774 0.26788 -0.33843 0.27014 -0.34098 C 0.2783 -0.35024 0.28629 -0.35973 0.29393 -0.36968 C 0.29879 -0.37593 0.30347 -0.38218 0.30833 -0.38866 C 0.3099 -0.39075 0.31302 -0.39514 0.31302 -0.39491 C 0.31806 -0.41459 0.31545 -0.40139 0.31545 -0.43635 " pathEditMode="relative" rAng="0" ptsTypes="ffffffffffffffffffffffffA">
                                      <p:cBhvr>
                                        <p:cTn id="34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743 C 0.02639 0.05092 0.05591 0.08217 0.02674 0.05694 C 0.01546 0.04722 0.00504 0.03333 -0.00486 0.02199 C -0.01302 0.0125 -0.01823 1.11111E-6 -0.02569 -0.00995 C -0.04079 -0.0294 -0.05382 -0.04977 -0.07031 -0.06806 C -0.08454 -0.0838 -0.09045 -0.10208 -0.09635 -0.12315 C -0.09757 -0.12616 -0.09774 -0.12917 -0.0993 -0.13171 C -0.10243 -0.13773 -0.10937 -0.14931 -0.10937 -0.14908 C -0.11163 -0.16435 -0.11545 -0.17917 -0.125 -0.19005 C -0.1276 -0.20093 -0.12951 -0.21458 -0.13281 -0.22477 C -0.13767 -0.23912 -0.15312 -0.24769 -0.16441 -0.2537 C -0.17725 -0.27616 -0.16093 -0.25046 -0.17725 -0.26852 C -0.17951 -0.27107 -0.1802 -0.275 -0.18263 -0.27708 C -0.18472 -0.27894 -0.18802 -0.2787 -0.19045 -0.28009 C -0.1993 -0.28495 -0.20191 -0.29097 -0.21128 -0.29445 C -0.21388 -0.2963 -0.21632 -0.29884 -0.21927 -0.30046 C -0.22413 -0.30301 -0.23489 -0.30602 -0.23489 -0.30579 C -0.24757 -0.32083 -0.23125 -0.3037 -0.24791 -0.31482 C -0.25295 -0.31829 -0.25486 -0.32454 -0.25833 -0.3294 C -0.26354 -0.33634 -0.26388 -0.33519 -0.27152 -0.3382 C -0.27482 -0.3419 -0.27847 -0.34583 -0.28194 -0.34977 C -0.29826 -0.36783 -0.28368 -0.33982 -0.29236 -0.35833 " pathEditMode="relative" rAng="0" ptsTypes="fffffffffffffffffffffA">
                                      <p:cBhvr>
                                        <p:cTn id="3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255 C 0.01042 -0.00463 0.0224 -0.00093 0.03108 -0.0088 C 0.04219 -0.01898 0.03542 -0.01459 0.05243 -0.01852 C 0.05816 -0.02223 0.0632 -0.02755 0.0691 -0.03102 C 0.09497 -0.04653 0.07205 -0.02639 0.09774 -0.05023 C 0.11198 -0.06343 0.12344 -0.07963 0.1382 -0.09144 C 0.14306 -0.10139 0.14896 -0.11111 0.15486 -0.11991 C 0.15938 -0.12662 0.16528 -0.13172 0.1691 -0.13912 C 0.18108 -0.16273 0.19653 -0.18357 0.21441 -0.19931 C 0.21597 -0.20348 0.21684 -0.20834 0.2191 -0.21204 C 0.22535 -0.22223 0.23733 -0.22616 0.24288 -0.2375 C 0.24983 -0.25139 0.2441 -0.24931 0.25486 -0.25648 C 0.25712 -0.25787 0.25972 -0.25811 0.26198 -0.25973 C 0.26702 -0.26343 0.27622 -0.27246 0.27622 -0.27223 C 0.29045 -0.30047 0.27136 -0.2669 0.2882 -0.28519 C 0.29045 -0.2875 0.29097 -0.2919 0.29288 -0.29468 C 0.29583 -0.29931 0.30243 -0.30741 0.30243 -0.30718 C 0.3033 -0.31065 0.30313 -0.31459 0.30486 -0.3169 C 0.30886 -0.32223 0.3191 -0.32963 0.3191 -0.3294 C 0.31997 -0.33287 0.32031 -0.33611 0.32153 -0.33912 C 0.3316 -0.36297 0.33108 -0.35 0.33108 -0.36135 " pathEditMode="relative" rAng="0" ptsTypes="ffffffffffffffffffffA">
                                      <p:cBhvr>
                                        <p:cTn id="42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-1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4.07407E-6 C 0.02726 -0.00949 -0.00278 -4.07407E-6 0.05938 -0.00648 C 0.06927 -0.0074 0.07882 -0.01504 0.08802 -0.01898 C 0.1 -0.0243 0.11198 -0.02916 0.12379 -0.03495 C 0.14271 -0.04444 0.16372 -0.04768 0.18334 -0.05393 C 0.19757 -0.06365 0.21181 -0.07315 0.22604 -0.08264 C 0.23785 -0.09051 0.22934 -0.08819 0.24271 -0.09838 C 0.24497 -0.1 0.24775 -0.1 0.25 -0.10162 C 0.2625 -0.10995 0.27309 -0.12199 0.28559 -0.13009 C 0.30226 -0.15231 0.27709 -0.11782 0.29514 -0.14606 C 0.29809 -0.15069 0.30278 -0.15347 0.30469 -0.15879 C 0.31042 -0.1743 0.30677 -0.16828 0.31424 -0.17778 C 0.31858 -0.19444 0.31528 -0.18449 0.32604 -0.20648 C 0.32743 -0.20926 0.32674 -0.21365 0.32847 -0.21597 C 0.33021 -0.21828 0.33316 -0.21805 0.33559 -0.21898 C 0.34202 -0.24421 0.34514 -0.25532 0.34514 -0.28264 " pathEditMode="relative" ptsTypes="fffffffffffffffA">
                                      <p:cBhvr>
                                        <p:cTn id="46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19 0.0294 C -0.12118 0.00972 -0.12483 -0.00949 -0.1342 -0.02407 C -0.13628 -0.03426 -0.1408 -0.04282 -0.14531 -0.05069 C -0.14896 -0.05694 -0.15677 -0.06875 -0.15677 -0.06852 C -0.15972 -0.09213 -0.16024 -0.08588 -0.16996 -0.10139 C -0.17153 -0.10393 -0.17205 -0.10764 -0.17361 -0.11018 C -0.18125 -0.12384 -0.18802 -0.13171 -0.19618 -0.14282 C -0.21545 -0.16898 -0.18264 -0.12731 -0.20937 -0.16944 C -0.21128 -0.17245 -0.21337 -0.17523 -0.2151 -0.17847 C -0.21649 -0.18125 -0.21719 -0.18472 -0.21875 -0.18727 C -0.22795 -0.20185 -0.22101 -0.18542 -0.2283 -0.19907 C -0.23299 -0.20856 -0.23507 -0.21296 -0.24132 -0.21991 C -0.24774 -0.22708 -0.25104 -0.23403 -0.25833 -0.23773 C -0.27118 -0.25787 -0.2901 -0.25556 -0.30712 -0.25556 " pathEditMode="relative" rAng="0" ptsTypes="fffffffffffffA">
                                      <p:cBhvr>
                                        <p:cTn id="50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0833 C -0.07153 -0.01412 -0.06927 -0.00255 -0.07517 -0.02662 C -0.08038 -0.04745 -0.10694 -0.07014 -0.12049 -0.08055 C -0.13108 -0.08866 -0.13698 -0.10046 -0.14896 -0.10602 C -0.15799 -0.11805 -0.16163 -0.12639 -0.17274 -0.13148 C -0.17431 -0.13356 -0.17569 -0.13611 -0.1776 -0.13773 C -0.17969 -0.13935 -0.18281 -0.13889 -0.18472 -0.14097 C -0.1908 -0.14745 -0.19583 -0.15579 -0.20139 -0.16319 C -0.20486 -0.16782 -0.21562 -0.16944 -0.21562 -0.16921 C -0.22274 -0.17893 -0.22969 -0.18218 -0.23941 -0.18542 C -0.26111 -0.2044 -0.33003 -0.19491 -0.34653 -0.19491 " pathEditMode="relative" rAng="0" ptsTypes="ffffffffffA">
                                      <p:cBhvr>
                                        <p:cTn id="54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2106 C -0.01475 0.01875 -0.02274 0.01597 -0.03767 0.01365 C -0.04305 0.01157 -0.05659 0.01018 -0.06666 0.00833 C -0.06996 0.00763 -0.0717 0.00671 -0.07534 0.00625 C -0.1059 0.00069 -0.06857 0.00879 -0.1 0.00231 C -0.11562 -0.0007 -0.09896 0.00115 -0.12083 -0.00093 C -0.1375 -0.00533 -0.1658 -0.0095 -0.19149 -0.0132 C -0.19653 -0.01598 -0.19878 -0.01551 -0.21215 -0.0176 C -0.21614 -0.01945 -0.22118 -0.02084 -0.22916 -0.02246 C -0.23073 -0.02292 -0.23212 -0.02338 -0.23316 -0.02385 C -0.23507 -0.02454 -0.23472 -0.02524 -0.2375 -0.02593 C -0.24045 -0.02663 -0.24566 -0.02732 -0.24965 -0.02801 C -0.25104 -0.02871 -0.25104 -0.0294 -0.25364 -0.0301 C -0.25538 -0.03056 -0.26041 -0.03056 -0.26232 -0.03102 C -0.26666 -0.03195 -0.26597 -0.03311 -0.27031 -0.03403 C -0.27534 -0.03496 -0.28038 -0.03542 -0.28732 -0.03612 C -0.29566 -0.03866 -0.31267 -0.04098 -0.325 -0.04329 C -0.32534 -0.04352 -0.3283 -0.0463 -0.33298 -0.047 C -0.33767 -0.04769 -0.34965 -0.04885 -0.34965 -0.04862 C -0.35625 -0.0507 -0.36215 -0.05139 -0.35399 -0.05348 C -0.35225 -0.05371 -0.346 -0.05394 -0.34531 -0.05417 C -0.34288 -0.05556 -0.34531 -0.05695 -0.34531 -0.05834 " pathEditMode="relative" rAng="0" ptsTypes="fffffffffffffffffffffA">
                                      <p:cBhvr>
                                        <p:cTn id="58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40741E-7 C 0.01112 0.00301 0.02275 0.00416 0.03334 0.00949 C 0.04393 0.01481 0.05053 0.01921 0.06199 0.02222 C 0.13768 0.08866 0.23838 0.07616 0.32397 0.07616 " pathEditMode="relative" ptsTypes="fffA">
                                      <p:cBhvr>
                                        <p:cTn id="62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-0.00255 C -0.07743 -0.00602 -0.17483 -0.00325 -0.27257 0.00069 C -0.27569 0.00185 -0.27882 0.00324 -0.28194 0.00393 C -0.28993 0.00532 -0.29809 0.00509 -0.3059 0.00694 C -0.31632 0.00949 -0.32621 0.01736 -0.3368 0.01967 C -0.35434 0.02361 -0.35538 0.02291 -0.37014 0.02291 " pathEditMode="relative" rAng="0" ptsTypes="fffffA">
                                      <p:cBhvr>
                                        <p:cTn id="66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4328 C -0.00538 -0.04537 -0.00295 -0.04745 -0.00069 -0.04976 C 0.00105 -0.05162 0.00209 -0.05486 0.00417 -0.05601 C 0.0125 -0.06041 0.02171 -0.0618 0.03039 -0.06551 C 0.04497 -0.07847 0.06094 -0.08842 0.07796 -0.09421 C 0.09219 -0.10671 0.10903 -0.11736 0.12552 -0.12268 C 0.14028 -0.14236 0.16806 -0.13032 0.18507 -0.12916 C 0.19306 -0.12801 0.20105 -0.12824 0.20886 -0.12592 C 0.21164 -0.125 0.21337 -0.12106 0.21598 -0.11967 C 0.21893 -0.11805 0.2224 -0.11759 0.22552 -0.11643 C 0.22709 -0.11435 0.22917 -0.1125 0.23039 -0.10995 C 0.2316 -0.10717 0.23108 -0.10301 0.23264 -0.10046 C 0.23438 -0.09745 0.2375 -0.09629 0.23993 -0.09421 C 0.24827 -0.07754 0.25955 -0.06851 0.27084 -0.05601 C 0.27535 -0.05115 0.28889 -0.03495 0.29462 -0.03379 C 0.304 -0.03217 0.31372 -0.03379 0.32327 -0.03379 " pathEditMode="relative" rAng="0" ptsTypes="fffffffffffffffA">
                                      <p:cBhvr>
                                        <p:cTn id="70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0" grpId="1"/>
      <p:bldP spid="22533" grpId="0"/>
      <p:bldP spid="22534" grpId="0"/>
      <p:bldP spid="22536" grpId="0"/>
      <p:bldP spid="22537" grpId="0"/>
      <p:bldP spid="22539" grpId="0"/>
      <p:bldP spid="22540" grpId="0"/>
      <p:bldP spid="22542" grpId="0"/>
      <p:bldP spid="22543" grpId="0"/>
      <p:bldP spid="22544" grpId="0"/>
      <p:bldP spid="22545" grpId="0"/>
      <p:bldP spid="22546" grpId="0"/>
      <p:bldP spid="22547" grpId="0"/>
      <p:bldP spid="225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GB" dirty="0" smtClean="0"/>
              <a:t>Behaving assertively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8229600" cy="413702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Increases the chances of a mutually acceptable solution</a:t>
            </a:r>
          </a:p>
          <a:p>
            <a:r>
              <a:rPr lang="en-GB" dirty="0" smtClean="0"/>
              <a:t>Viewpoints and ideas are not lost</a:t>
            </a:r>
          </a:p>
          <a:p>
            <a:r>
              <a:rPr lang="en-GB" dirty="0" smtClean="0"/>
              <a:t>Issues are not avoided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theme/theme1.xml><?xml version="1.0" encoding="utf-8"?>
<a:theme xmlns:a="http://schemas.openxmlformats.org/drawingml/2006/main" name="L&amp;OD PowerPoint Template">
  <a:themeElements>
    <a:clrScheme name="LOaDColoursSc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BBF21"/>
      </a:accent1>
      <a:accent2>
        <a:srgbClr val="0091C9"/>
      </a:accent2>
      <a:accent3>
        <a:srgbClr val="A00054"/>
      </a:accent3>
      <a:accent4>
        <a:srgbClr val="E28C05"/>
      </a:accent4>
      <a:accent5>
        <a:srgbClr val="5BBF21"/>
      </a:accent5>
      <a:accent6>
        <a:srgbClr val="0091C9"/>
      </a:accent6>
      <a:hlink>
        <a:srgbClr val="5BBF21"/>
      </a:hlink>
      <a:folHlink>
        <a:srgbClr val="0091C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L&amp;OD PowerPoint Template</Template>
  <TotalTime>59</TotalTime>
  <Words>66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L&amp;OD PowerPoint Template</vt:lpstr>
      <vt:lpstr>Tool box of key assertive skills</vt:lpstr>
      <vt:lpstr>Behaving assertively</vt:lpstr>
    </vt:vector>
  </TitlesOfParts>
  <Company>The Pennine Acute Hospitals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rl01tr</dc:creator>
  <cp:lastModifiedBy>Tracy Jones</cp:lastModifiedBy>
  <cp:revision>11</cp:revision>
  <dcterms:created xsi:type="dcterms:W3CDTF">2014-01-27T10:27:10Z</dcterms:created>
  <dcterms:modified xsi:type="dcterms:W3CDTF">2017-03-17T14:33:26Z</dcterms:modified>
</cp:coreProperties>
</file>