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59" r:id="rId7"/>
    <p:sldId id="266" r:id="rId8"/>
    <p:sldId id="268" r:id="rId9"/>
    <p:sldId id="275" r:id="rId10"/>
    <p:sldId id="281" r:id="rId11"/>
    <p:sldId id="279" r:id="rId12"/>
    <p:sldId id="276" r:id="rId13"/>
    <p:sldId id="277" r:id="rId14"/>
    <p:sldId id="278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1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0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78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6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2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0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8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9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16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0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3000">
              <a:schemeClr val="bg1"/>
            </a:gs>
            <a:gs pos="20000">
              <a:schemeClr val="bg1"/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A4B5-45F9-4A80-A6ED-93D530ACF44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8F2B1-A736-41D9-AF62-C28B7E253CD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66420"/>
            <a:ext cx="8572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6444208" y="6309320"/>
            <a:ext cx="26721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rgbClr val="38649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Health Education Northwest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rgbClr val="38649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Integrated Care Demonstrator Site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8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Developing a Carer Skills </a:t>
            </a:r>
            <a:r>
              <a:rPr lang="en-GB" dirty="0" smtClean="0"/>
              <a:t>Passport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for parents and carers of children and young people with complex long term conditions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011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Metric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Impact </a:t>
            </a:r>
            <a:r>
              <a:rPr lang="en-GB" dirty="0"/>
              <a:t>analysis of the potential benefit of introduction of the Carer Skills Passport </a:t>
            </a:r>
            <a:r>
              <a:rPr lang="en-GB" dirty="0" smtClean="0"/>
              <a:t>on</a:t>
            </a:r>
          </a:p>
          <a:p>
            <a:pPr lvl="1"/>
            <a:r>
              <a:rPr lang="en-GB" dirty="0" smtClean="0"/>
              <a:t>The requirement </a:t>
            </a:r>
            <a:r>
              <a:rPr lang="en-GB" dirty="0"/>
              <a:t>for unplanned admissions</a:t>
            </a:r>
          </a:p>
          <a:p>
            <a:pPr lvl="1"/>
            <a:r>
              <a:rPr lang="en-GB" dirty="0"/>
              <a:t>Length of stay</a:t>
            </a:r>
          </a:p>
          <a:p>
            <a:pPr lvl="1"/>
            <a:r>
              <a:rPr lang="en-GB" dirty="0"/>
              <a:t>Transfer of care</a:t>
            </a:r>
          </a:p>
          <a:p>
            <a:pPr lvl="1"/>
            <a:r>
              <a:rPr lang="en-GB" dirty="0"/>
              <a:t>Readmission within 91 days </a:t>
            </a:r>
          </a:p>
          <a:p>
            <a:pPr lvl="1"/>
            <a:r>
              <a:rPr lang="en-GB" dirty="0"/>
              <a:t>Continuity across care settings</a:t>
            </a:r>
          </a:p>
          <a:p>
            <a:pPr lvl="1"/>
            <a:r>
              <a:rPr lang="en-GB" dirty="0"/>
              <a:t>Patient safety</a:t>
            </a:r>
          </a:p>
          <a:p>
            <a:r>
              <a:rPr lang="en-GB" dirty="0"/>
              <a:t>Cohort of children and young people registered with a Liverpool GP and eligible for NHS Continuing Care that accessed Alder Hey Children’s Hospital as inpatient in </a:t>
            </a:r>
            <a:r>
              <a:rPr lang="en-GB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27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Emerging themes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Extremely high level of interest in the project</a:t>
            </a:r>
          </a:p>
          <a:p>
            <a:pPr lvl="1"/>
            <a:r>
              <a:rPr lang="en-GB" dirty="0" smtClean="0"/>
              <a:t>Providers</a:t>
            </a:r>
          </a:p>
          <a:p>
            <a:pPr lvl="1"/>
            <a:r>
              <a:rPr lang="en-GB" dirty="0" smtClean="0"/>
              <a:t>Commissioners</a:t>
            </a:r>
          </a:p>
          <a:p>
            <a:pPr lvl="1"/>
            <a:r>
              <a:rPr lang="en-GB" dirty="0" smtClean="0"/>
              <a:t>Patients and parents</a:t>
            </a:r>
          </a:p>
          <a:p>
            <a:r>
              <a:rPr lang="en-GB" dirty="0" smtClean="0"/>
              <a:t>Significant differences in training and skills</a:t>
            </a:r>
          </a:p>
          <a:p>
            <a:pPr lvl="1"/>
            <a:r>
              <a:rPr lang="en-GB" dirty="0" smtClean="0"/>
              <a:t>Different techniques and terminology</a:t>
            </a:r>
          </a:p>
          <a:p>
            <a:pPr lvl="1"/>
            <a:r>
              <a:rPr lang="en-GB" dirty="0" smtClean="0"/>
              <a:t>Little or no training for parents </a:t>
            </a:r>
          </a:p>
          <a:p>
            <a:r>
              <a:rPr lang="en-GB" dirty="0" smtClean="0"/>
              <a:t>Clinical Governance issues</a:t>
            </a:r>
          </a:p>
          <a:p>
            <a:pPr lvl="1"/>
            <a:r>
              <a:rPr lang="en-GB" dirty="0" smtClean="0"/>
              <a:t>Human Resources Honorary Contracts</a:t>
            </a:r>
          </a:p>
          <a:p>
            <a:pPr lvl="1"/>
            <a:r>
              <a:rPr lang="en-GB" dirty="0" smtClean="0"/>
              <a:t>Expectation of care provided by parents versus carers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000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Hannah Rose </a:t>
            </a:r>
            <a:br>
              <a:rPr lang="en-GB" dirty="0" smtClean="0"/>
            </a:br>
            <a:r>
              <a:rPr lang="en-GB" sz="3600" dirty="0" smtClean="0"/>
              <a:t>Young person with Personal Health Budget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“…I </a:t>
            </a:r>
            <a:r>
              <a:rPr lang="en-GB" dirty="0"/>
              <a:t>was </a:t>
            </a:r>
            <a:r>
              <a:rPr lang="en-GB" dirty="0" smtClean="0"/>
              <a:t>… worried </a:t>
            </a:r>
            <a:r>
              <a:rPr lang="en-GB" dirty="0"/>
              <a:t>about making sure my personal assistants were trained in all my care </a:t>
            </a:r>
            <a:r>
              <a:rPr lang="en-GB" dirty="0" smtClean="0"/>
              <a:t>needs.  I </a:t>
            </a:r>
            <a:r>
              <a:rPr lang="en-GB" dirty="0"/>
              <a:t>was informed that the amount of training required was at my discretion </a:t>
            </a:r>
            <a:r>
              <a:rPr lang="en-GB" dirty="0" smtClean="0"/>
              <a:t>…This </a:t>
            </a:r>
            <a:r>
              <a:rPr lang="en-GB" dirty="0"/>
              <a:t>worried me </a:t>
            </a:r>
            <a:r>
              <a:rPr lang="en-GB" dirty="0" smtClean="0"/>
              <a:t>… I </a:t>
            </a:r>
            <a:r>
              <a:rPr lang="en-GB" dirty="0"/>
              <a:t>would have appreciated having a suitably qualified person to assist me through the process of training that could sign my PA's off as competent. Nobody wanted to take responsibility for this</a:t>
            </a:r>
            <a:r>
              <a:rPr lang="en-GB" dirty="0" smtClean="0"/>
              <a:t>.”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3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Karen: mother of Katie Ellen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“I </a:t>
            </a:r>
            <a:r>
              <a:rPr lang="en-GB" dirty="0"/>
              <a:t>think the training passport is a brilliant idea </a:t>
            </a:r>
            <a:r>
              <a:rPr lang="en-GB" dirty="0" smtClean="0"/>
              <a:t>…it </a:t>
            </a:r>
            <a:r>
              <a:rPr lang="en-GB" dirty="0"/>
              <a:t>would most </a:t>
            </a:r>
            <a:r>
              <a:rPr lang="en-GB" dirty="0" err="1" smtClean="0"/>
              <a:t>definately</a:t>
            </a:r>
            <a:r>
              <a:rPr lang="en-GB" dirty="0" smtClean="0"/>
              <a:t> </a:t>
            </a:r>
            <a:r>
              <a:rPr lang="en-GB" dirty="0"/>
              <a:t>cut down a lot of </a:t>
            </a:r>
            <a:r>
              <a:rPr lang="en-GB" dirty="0" smtClean="0"/>
              <a:t>… confusion </a:t>
            </a:r>
            <a:r>
              <a:rPr lang="en-GB" dirty="0"/>
              <a:t>between community's staff, parents and carers </a:t>
            </a:r>
            <a:r>
              <a:rPr lang="en-GB" dirty="0" smtClean="0"/>
              <a:t>…meaning </a:t>
            </a:r>
            <a:r>
              <a:rPr lang="en-GB" dirty="0"/>
              <a:t>the whole package process runs more </a:t>
            </a:r>
            <a:r>
              <a:rPr lang="en-GB" dirty="0" err="1" smtClean="0"/>
              <a:t>smoothIy</a:t>
            </a:r>
            <a:r>
              <a:rPr lang="en-GB" dirty="0" smtClean="0"/>
              <a:t>.  We </a:t>
            </a:r>
            <a:r>
              <a:rPr lang="en-GB" dirty="0"/>
              <a:t>find it frustrating when we come into hospital or new carers are trained to do a procedure a different way to how we were </a:t>
            </a:r>
            <a:r>
              <a:rPr lang="en-GB" dirty="0" smtClean="0"/>
              <a:t>taught.  Parents </a:t>
            </a:r>
            <a:r>
              <a:rPr lang="en-GB" dirty="0"/>
              <a:t>and indeed grandparents </a:t>
            </a:r>
            <a:r>
              <a:rPr lang="en-GB" dirty="0" smtClean="0"/>
              <a:t>… </a:t>
            </a:r>
            <a:r>
              <a:rPr lang="en-GB" dirty="0"/>
              <a:t>have </a:t>
            </a:r>
            <a:r>
              <a:rPr lang="en-GB" dirty="0" smtClean="0"/>
              <a:t>… </a:t>
            </a:r>
            <a:r>
              <a:rPr lang="en-GB" dirty="0"/>
              <a:t>no refreshers , updates </a:t>
            </a:r>
            <a:r>
              <a:rPr lang="en-GB" dirty="0" smtClean="0"/>
              <a:t>etc.  [families should] </a:t>
            </a:r>
            <a:r>
              <a:rPr lang="en-GB" dirty="0"/>
              <a:t>have regular updates and </a:t>
            </a:r>
            <a:r>
              <a:rPr lang="en-GB" dirty="0" smtClean="0"/>
              <a:t>reviews”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87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Karen: mother of Katie Ellen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“I </a:t>
            </a:r>
            <a:r>
              <a:rPr lang="en-GB" dirty="0"/>
              <a:t>feel strongly that </a:t>
            </a:r>
            <a:r>
              <a:rPr lang="en-GB" dirty="0" smtClean="0"/>
              <a:t>… carers </a:t>
            </a:r>
            <a:r>
              <a:rPr lang="en-GB" dirty="0"/>
              <a:t>should follow the child if that be hospital or hospice as </a:t>
            </a:r>
            <a:r>
              <a:rPr lang="en-GB" dirty="0" smtClean="0"/>
              <a:t>[when] we </a:t>
            </a:r>
            <a:r>
              <a:rPr lang="en-GB" dirty="0"/>
              <a:t>have gone long periods without contact with carers </a:t>
            </a:r>
            <a:r>
              <a:rPr lang="en-GB" dirty="0" smtClean="0"/>
              <a:t>… </a:t>
            </a:r>
            <a:r>
              <a:rPr lang="en-GB" dirty="0"/>
              <a:t>my child missed her </a:t>
            </a:r>
            <a:r>
              <a:rPr lang="en-GB" dirty="0" smtClean="0"/>
              <a:t>… </a:t>
            </a:r>
            <a:r>
              <a:rPr lang="en-GB" dirty="0"/>
              <a:t>the carer </a:t>
            </a:r>
            <a:r>
              <a:rPr lang="en-GB" dirty="0" smtClean="0"/>
              <a:t>… had </a:t>
            </a:r>
            <a:r>
              <a:rPr lang="en-GB" dirty="0"/>
              <a:t>to have re training as things had changed so much </a:t>
            </a:r>
            <a:r>
              <a:rPr lang="en-GB" dirty="0" smtClean="0"/>
              <a:t>… a </a:t>
            </a:r>
            <a:r>
              <a:rPr lang="en-GB" dirty="0"/>
              <a:t>trust has been built up that needs to be maintained </a:t>
            </a:r>
            <a:r>
              <a:rPr lang="en-GB" dirty="0" smtClean="0"/>
              <a:t>… the </a:t>
            </a:r>
            <a:r>
              <a:rPr lang="en-GB" dirty="0"/>
              <a:t>carers need stability in terms of </a:t>
            </a:r>
            <a:r>
              <a:rPr lang="en-GB" dirty="0" smtClean="0"/>
              <a:t>jobs … </a:t>
            </a:r>
            <a:r>
              <a:rPr lang="en-GB" dirty="0"/>
              <a:t>one of our carers </a:t>
            </a:r>
            <a:r>
              <a:rPr lang="en-GB" dirty="0" smtClean="0"/>
              <a:t>didn't like the fact she wasn't seeing Katie Ellen for weeks on end due to hospital admissions and …. left”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722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Round table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are the Barriers and Facilitators for implementation of the Carer Skills Passport in your area?</a:t>
            </a:r>
          </a:p>
        </p:txBody>
      </p:sp>
    </p:spTree>
    <p:extLst>
      <p:ext uri="{BB962C8B-B14F-4D97-AF65-F5344CB8AC3E}">
        <p14:creationId xmlns:p14="http://schemas.microsoft.com/office/powerpoint/2010/main" val="256051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400" dirty="0" smtClean="0"/>
              <a:t>Children with complex long term conditions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</a:t>
            </a:r>
            <a:r>
              <a:rPr lang="en-GB" dirty="0"/>
              <a:t>% of the childhood population </a:t>
            </a:r>
            <a:endParaRPr lang="en-GB" dirty="0" smtClean="0"/>
          </a:p>
          <a:p>
            <a:r>
              <a:rPr lang="en-GB" dirty="0" smtClean="0"/>
              <a:t>10</a:t>
            </a:r>
            <a:r>
              <a:rPr lang="en-GB" dirty="0"/>
              <a:t>% of hospital </a:t>
            </a:r>
            <a:r>
              <a:rPr lang="en-GB" dirty="0" smtClean="0"/>
              <a:t>admissions</a:t>
            </a:r>
          </a:p>
          <a:p>
            <a:r>
              <a:rPr lang="en-GB" dirty="0" smtClean="0"/>
              <a:t>26</a:t>
            </a:r>
            <a:r>
              <a:rPr lang="en-GB" dirty="0"/>
              <a:t>% inpatient days </a:t>
            </a:r>
            <a:endParaRPr lang="en-GB" dirty="0" smtClean="0"/>
          </a:p>
          <a:p>
            <a:r>
              <a:rPr lang="en-GB" dirty="0" smtClean="0"/>
              <a:t>40</a:t>
            </a:r>
            <a:r>
              <a:rPr lang="en-GB" dirty="0"/>
              <a:t>% of hospital </a:t>
            </a:r>
            <a:r>
              <a:rPr lang="en-GB" dirty="0" smtClean="0"/>
              <a:t>costs</a:t>
            </a:r>
          </a:p>
          <a:p>
            <a:r>
              <a:rPr lang="en-GB" dirty="0" smtClean="0"/>
              <a:t>Prevalence increasing </a:t>
            </a:r>
            <a:r>
              <a:rPr lang="en-GB" dirty="0"/>
              <a:t>by approximately 2.5% </a:t>
            </a:r>
            <a:r>
              <a:rPr lang="en-GB" dirty="0" smtClean="0"/>
              <a:t>annually</a:t>
            </a:r>
          </a:p>
        </p:txBody>
      </p:sp>
    </p:spTree>
    <p:extLst>
      <p:ext uri="{BB962C8B-B14F-4D97-AF65-F5344CB8AC3E}">
        <p14:creationId xmlns:p14="http://schemas.microsoft.com/office/powerpoint/2010/main" val="201104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400" dirty="0" smtClean="0"/>
              <a:t>Children with complex long term conditions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Considerable </a:t>
            </a:r>
            <a:r>
              <a:rPr lang="en-GB" dirty="0"/>
              <a:t>support </a:t>
            </a:r>
            <a:r>
              <a:rPr lang="en-GB" dirty="0" smtClean="0"/>
              <a:t>to </a:t>
            </a:r>
            <a:r>
              <a:rPr lang="en-GB" dirty="0"/>
              <a:t>remain well and lead active </a:t>
            </a:r>
            <a:r>
              <a:rPr lang="en-GB" dirty="0" smtClean="0"/>
              <a:t>lives</a:t>
            </a:r>
          </a:p>
          <a:p>
            <a:pPr lvl="1"/>
            <a:r>
              <a:rPr lang="en-GB" dirty="0" smtClean="0"/>
              <a:t>Dependency </a:t>
            </a:r>
            <a:r>
              <a:rPr lang="en-GB" dirty="0"/>
              <a:t>on enabling technologies </a:t>
            </a:r>
            <a:r>
              <a:rPr lang="en-GB" dirty="0" smtClean="0"/>
              <a:t>e.g. </a:t>
            </a:r>
            <a:r>
              <a:rPr lang="en-GB" dirty="0"/>
              <a:t>gastrostomies, tracheostomies, cough assist</a:t>
            </a:r>
          </a:p>
          <a:p>
            <a:pPr lvl="1"/>
            <a:r>
              <a:rPr lang="en-GB" dirty="0"/>
              <a:t>Complex medication regimes often 10 or more medications by various routes</a:t>
            </a:r>
          </a:p>
          <a:p>
            <a:r>
              <a:rPr lang="en-GB" dirty="0" smtClean="0"/>
              <a:t>Care needs often cannot be met by parents alone</a:t>
            </a:r>
          </a:p>
          <a:p>
            <a:pPr lvl="1"/>
            <a:r>
              <a:rPr lang="en-GB" dirty="0" smtClean="0"/>
              <a:t>Continuing care packages for home and school</a:t>
            </a:r>
          </a:p>
          <a:p>
            <a:pPr lvl="1"/>
            <a:r>
              <a:rPr lang="en-GB" dirty="0" smtClean="0"/>
              <a:t>Planned respite</a:t>
            </a:r>
          </a:p>
        </p:txBody>
      </p:sp>
    </p:spTree>
    <p:extLst>
      <p:ext uri="{BB962C8B-B14F-4D97-AF65-F5344CB8AC3E}">
        <p14:creationId xmlns:p14="http://schemas.microsoft.com/office/powerpoint/2010/main" val="240403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Caring for children with complex long term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Parents and carers </a:t>
            </a:r>
            <a:r>
              <a:rPr lang="en-GB" dirty="0" smtClean="0"/>
              <a:t>trained </a:t>
            </a:r>
            <a:r>
              <a:rPr lang="en-GB" dirty="0"/>
              <a:t>to provide the necessary care for their child </a:t>
            </a:r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/>
              <a:t>standard certificate to demonstrate competency </a:t>
            </a:r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/>
              <a:t>standardised guidance as to how often training should be </a:t>
            </a:r>
            <a:r>
              <a:rPr lang="en-GB" dirty="0" smtClean="0"/>
              <a:t>updated</a:t>
            </a:r>
          </a:p>
          <a:p>
            <a:r>
              <a:rPr lang="en-GB" dirty="0" smtClean="0"/>
              <a:t>Little or no formal training </a:t>
            </a:r>
            <a:r>
              <a:rPr lang="en-GB" dirty="0"/>
              <a:t>for medicines administration for parents or </a:t>
            </a:r>
            <a:r>
              <a:rPr lang="en-GB" dirty="0" smtClean="0"/>
              <a:t>carers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559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Lack of standardised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New </a:t>
            </a:r>
            <a:r>
              <a:rPr lang="en-GB" dirty="0"/>
              <a:t>care packages take longer to set up </a:t>
            </a:r>
            <a:endParaRPr lang="en-GB" dirty="0" smtClean="0"/>
          </a:p>
          <a:p>
            <a:pPr lvl="0"/>
            <a:r>
              <a:rPr lang="en-GB" dirty="0" smtClean="0"/>
              <a:t>No standardised training or competency assessment for parents using Direct </a:t>
            </a:r>
            <a:r>
              <a:rPr lang="en-GB" dirty="0"/>
              <a:t>Payments or Personalised </a:t>
            </a:r>
            <a:r>
              <a:rPr lang="en-GB" dirty="0" smtClean="0"/>
              <a:t>Budgets</a:t>
            </a:r>
          </a:p>
          <a:p>
            <a:pPr lvl="0"/>
            <a:r>
              <a:rPr lang="en-GB" dirty="0" smtClean="0"/>
              <a:t>Care packages cannot be transferred across care settings: increased risk in breakdown of care</a:t>
            </a:r>
          </a:p>
          <a:p>
            <a:pPr lvl="1"/>
            <a:r>
              <a:rPr lang="en-GB" dirty="0" smtClean="0"/>
              <a:t>Governance issues</a:t>
            </a:r>
          </a:p>
          <a:p>
            <a:pPr lvl="1"/>
            <a:r>
              <a:rPr lang="en-GB" dirty="0" smtClean="0"/>
              <a:t>Human Resources</a:t>
            </a:r>
          </a:p>
          <a:p>
            <a:pPr lvl="0"/>
            <a:r>
              <a:rPr lang="en-GB" dirty="0" smtClean="0"/>
              <a:t>Particular difficulties with transition to adult services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95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Carer Skills Passport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For </a:t>
            </a:r>
            <a:r>
              <a:rPr lang="en-GB" dirty="0"/>
              <a:t>parents and professional carers of children and young people with complex long term conditions </a:t>
            </a:r>
            <a:endParaRPr lang="en-GB" dirty="0" smtClean="0"/>
          </a:p>
          <a:p>
            <a:r>
              <a:rPr lang="en-GB" dirty="0" smtClean="0"/>
              <a:t>Transferable </a:t>
            </a:r>
            <a:r>
              <a:rPr lang="en-GB" dirty="0"/>
              <a:t>across all care settings </a:t>
            </a:r>
            <a:endParaRPr lang="en-GB" dirty="0" smtClean="0"/>
          </a:p>
          <a:p>
            <a:r>
              <a:rPr lang="en-GB" dirty="0" smtClean="0"/>
              <a:t>Assurance </a:t>
            </a:r>
            <a:r>
              <a:rPr lang="en-GB" dirty="0"/>
              <a:t>that parents and carers are competent to provide safe, effective care </a:t>
            </a:r>
            <a:endParaRPr lang="en-GB" dirty="0" smtClean="0"/>
          </a:p>
          <a:p>
            <a:r>
              <a:rPr lang="en-GB" dirty="0" smtClean="0"/>
              <a:t>Ensure </a:t>
            </a:r>
            <a:r>
              <a:rPr lang="en-GB" dirty="0"/>
              <a:t>a safe, effective, flexible </a:t>
            </a:r>
            <a:r>
              <a:rPr lang="en-GB" dirty="0" smtClean="0"/>
              <a:t>workforce,</a:t>
            </a:r>
          </a:p>
          <a:p>
            <a:r>
              <a:rPr lang="en-GB" dirty="0" smtClean="0"/>
              <a:t>Facilitates </a:t>
            </a:r>
          </a:p>
          <a:p>
            <a:pPr lvl="1"/>
            <a:r>
              <a:rPr lang="en-GB" dirty="0" smtClean="0"/>
              <a:t>Person centred care</a:t>
            </a:r>
          </a:p>
          <a:p>
            <a:pPr lvl="1"/>
            <a:r>
              <a:rPr lang="en-GB" dirty="0" smtClean="0"/>
              <a:t>in </a:t>
            </a:r>
            <a:r>
              <a:rPr lang="en-GB" dirty="0"/>
              <a:t>the most appropriate setting, </a:t>
            </a:r>
            <a:endParaRPr lang="en-GB" dirty="0" smtClean="0"/>
          </a:p>
          <a:p>
            <a:pPr lvl="1"/>
            <a:r>
              <a:rPr lang="en-GB" dirty="0" smtClean="0"/>
              <a:t>continuity </a:t>
            </a:r>
            <a:r>
              <a:rPr lang="en-GB" dirty="0"/>
              <a:t>across care settings </a:t>
            </a:r>
            <a:endParaRPr lang="en-GB" dirty="0" smtClean="0"/>
          </a:p>
          <a:p>
            <a:r>
              <a:rPr lang="en-GB" dirty="0" smtClean="0"/>
              <a:t>Reducing </a:t>
            </a:r>
            <a:r>
              <a:rPr lang="en-GB" dirty="0"/>
              <a:t>length of </a:t>
            </a:r>
            <a:r>
              <a:rPr lang="en-GB" dirty="0" smtClean="0"/>
              <a:t>stay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08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deliverables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 comprehensive training needs </a:t>
            </a:r>
            <a:r>
              <a:rPr lang="en-GB" dirty="0" smtClean="0"/>
              <a:t>analysis</a:t>
            </a:r>
            <a:endParaRPr lang="en-GB" dirty="0"/>
          </a:p>
          <a:p>
            <a:r>
              <a:rPr lang="en-GB" dirty="0"/>
              <a:t>A portfolio of standardised care competencies </a:t>
            </a:r>
            <a:r>
              <a:rPr lang="en-GB" dirty="0" smtClean="0"/>
              <a:t>supported </a:t>
            </a:r>
            <a:r>
              <a:rPr lang="en-GB" dirty="0"/>
              <a:t>by Key Partners </a:t>
            </a:r>
          </a:p>
          <a:p>
            <a:r>
              <a:rPr lang="en-GB" dirty="0"/>
              <a:t>A template “honorary” contract for carers in-reaching into </a:t>
            </a:r>
            <a:r>
              <a:rPr lang="en-GB" dirty="0" smtClean="0"/>
              <a:t>an </a:t>
            </a:r>
            <a:r>
              <a:rPr lang="en-GB" dirty="0"/>
              <a:t>inpatient setting </a:t>
            </a:r>
          </a:p>
          <a:p>
            <a:r>
              <a:rPr lang="en-GB" dirty="0"/>
              <a:t>A prototype Carer Skills Passport </a:t>
            </a:r>
            <a:endParaRPr lang="en-GB" dirty="0" smtClean="0"/>
          </a:p>
          <a:p>
            <a:pPr lvl="1"/>
            <a:r>
              <a:rPr lang="en-GB" dirty="0" smtClean="0"/>
              <a:t>Can </a:t>
            </a:r>
            <a:r>
              <a:rPr lang="en-GB" dirty="0"/>
              <a:t>be used by parents or carers </a:t>
            </a:r>
          </a:p>
          <a:p>
            <a:pPr lvl="1"/>
            <a:r>
              <a:rPr lang="en-GB" dirty="0" smtClean="0"/>
              <a:t>Core </a:t>
            </a:r>
            <a:r>
              <a:rPr lang="en-GB" dirty="0"/>
              <a:t>and additional </a:t>
            </a:r>
            <a:r>
              <a:rPr lang="en-GB" dirty="0" smtClean="0"/>
              <a:t>competencies, assessment and training requirements</a:t>
            </a:r>
          </a:p>
          <a:p>
            <a:pPr lvl="1"/>
            <a:r>
              <a:rPr lang="en-GB" dirty="0" smtClean="0"/>
              <a:t>Transferrable </a:t>
            </a:r>
            <a:r>
              <a:rPr lang="en-GB" dirty="0"/>
              <a:t>across all care settings </a:t>
            </a:r>
            <a:endParaRPr lang="en-GB" dirty="0" smtClean="0"/>
          </a:p>
          <a:p>
            <a:r>
              <a:rPr lang="en-GB" dirty="0" smtClean="0"/>
              <a:t>Directory of accredited trainers</a:t>
            </a:r>
          </a:p>
        </p:txBody>
      </p:sp>
    </p:spTree>
    <p:extLst>
      <p:ext uri="{BB962C8B-B14F-4D97-AF65-F5344CB8AC3E}">
        <p14:creationId xmlns:p14="http://schemas.microsoft.com/office/powerpoint/2010/main" val="2690856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Retrospective </a:t>
            </a:r>
            <a:r>
              <a:rPr lang="en-GB" dirty="0"/>
              <a:t>case study approach to evaluate the potential benefit of introduction of the Carer Skills Passport on </a:t>
            </a:r>
          </a:p>
          <a:p>
            <a:pPr lvl="1"/>
            <a:r>
              <a:rPr lang="en-GB" dirty="0"/>
              <a:t>Requirement for emergency admissions </a:t>
            </a:r>
          </a:p>
          <a:p>
            <a:pPr lvl="1"/>
            <a:r>
              <a:rPr lang="en-GB" dirty="0"/>
              <a:t>Length of stay </a:t>
            </a:r>
          </a:p>
          <a:p>
            <a:pPr lvl="1"/>
            <a:r>
              <a:rPr lang="en-GB" dirty="0"/>
              <a:t>Transfer of care </a:t>
            </a:r>
          </a:p>
          <a:p>
            <a:pPr lvl="1"/>
            <a:r>
              <a:rPr lang="en-GB" dirty="0"/>
              <a:t>Readmission within 91 days </a:t>
            </a:r>
          </a:p>
          <a:p>
            <a:pPr lvl="1"/>
            <a:r>
              <a:rPr lang="en-GB" dirty="0"/>
              <a:t>Continuity across care settings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873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to 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en-GB" sz="3400" dirty="0" smtClean="0"/>
              <a:t>Nurse facilitator recruited</a:t>
            </a:r>
          </a:p>
          <a:p>
            <a:r>
              <a:rPr lang="en-GB" sz="3400" dirty="0" smtClean="0"/>
              <a:t>First wave of competencies agreed</a:t>
            </a:r>
          </a:p>
          <a:p>
            <a:pPr lvl="1"/>
            <a:r>
              <a:rPr lang="en-GB" sz="2600" dirty="0"/>
              <a:t>Suction – there are detailed competencies already available but these need to be cross agreed with adult services</a:t>
            </a:r>
          </a:p>
          <a:p>
            <a:pPr lvl="1"/>
            <a:r>
              <a:rPr lang="en-GB" sz="2600" dirty="0"/>
              <a:t>Oxygen</a:t>
            </a:r>
          </a:p>
          <a:p>
            <a:pPr lvl="1"/>
            <a:r>
              <a:rPr lang="en-GB" sz="2600" dirty="0"/>
              <a:t>Saturation monitoring</a:t>
            </a:r>
          </a:p>
          <a:p>
            <a:pPr lvl="1"/>
            <a:r>
              <a:rPr lang="en-GB" sz="2600" dirty="0"/>
              <a:t>Resuscitation – including modified resuscitation for children with Personal Resuscitation Plans and/or tracheostomies</a:t>
            </a:r>
          </a:p>
          <a:p>
            <a:pPr lvl="1"/>
            <a:r>
              <a:rPr lang="en-GB" sz="2600" dirty="0"/>
              <a:t>Nebulisers</a:t>
            </a:r>
          </a:p>
          <a:p>
            <a:pPr lvl="1"/>
            <a:r>
              <a:rPr lang="en-GB" sz="2600" dirty="0"/>
              <a:t>Buccal medication</a:t>
            </a:r>
          </a:p>
          <a:p>
            <a:pPr lvl="1"/>
            <a:r>
              <a:rPr lang="en-GB" sz="2600" dirty="0"/>
              <a:t>Confidentiality, raising concerns, professional boundaries – this will be significantly enhanced by filmed scenarios/simulation</a:t>
            </a:r>
            <a:endParaRPr lang="en-GB" sz="2600" dirty="0" smtClean="0"/>
          </a:p>
          <a:p>
            <a:r>
              <a:rPr lang="en-GB" sz="3400" dirty="0" smtClean="0"/>
              <a:t>Appropriate training materials, and training model identified</a:t>
            </a:r>
          </a:p>
          <a:p>
            <a:r>
              <a:rPr lang="en-GB" sz="3400" dirty="0" smtClean="0"/>
              <a:t>Training needs analysis in progress</a:t>
            </a:r>
          </a:p>
          <a:p>
            <a:r>
              <a:rPr lang="en-GB" sz="3400" dirty="0" smtClean="0"/>
              <a:t>Impact analysis in progress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715439203"/>
      </p:ext>
    </p:extLst>
  </p:cSld>
  <p:clrMapOvr>
    <a:masterClrMapping/>
  </p:clrMapOvr>
</p:sld>
</file>

<file path=ppt/theme/theme1.xml><?xml version="1.0" encoding="utf-8"?>
<a:theme xmlns:a="http://schemas.openxmlformats.org/drawingml/2006/main" name="Liverpool skylin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Liverpool skyline template</Template>
  <TotalTime>259</TotalTime>
  <Words>851</Words>
  <Application>Microsoft Office PowerPoint</Application>
  <PresentationFormat>On-screen Show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Liverpool skyline template</vt:lpstr>
      <vt:lpstr>Developing a Carer Skills Passport</vt:lpstr>
      <vt:lpstr>Children with complex long term conditions</vt:lpstr>
      <vt:lpstr>Children with complex long term conditions</vt:lpstr>
      <vt:lpstr>Caring for children with complex long term conditions</vt:lpstr>
      <vt:lpstr>Lack of standardised training</vt:lpstr>
      <vt:lpstr>Carer Skills Passport</vt:lpstr>
      <vt:lpstr>Key deliverables</vt:lpstr>
      <vt:lpstr>Impact analysis</vt:lpstr>
      <vt:lpstr>Progress to date</vt:lpstr>
      <vt:lpstr>Metric improvements</vt:lpstr>
      <vt:lpstr>Emerging themes</vt:lpstr>
      <vt:lpstr>Hannah Rose  Young person with Personal Health Budget</vt:lpstr>
      <vt:lpstr>Karen: mother of Katie Ellen</vt:lpstr>
      <vt:lpstr>Karen: mother of Katie Ellen</vt:lpstr>
      <vt:lpstr>Round table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 Lynda</dc:creator>
  <cp:lastModifiedBy>Helen Podmore</cp:lastModifiedBy>
  <cp:revision>35</cp:revision>
  <dcterms:created xsi:type="dcterms:W3CDTF">2015-06-21T12:19:43Z</dcterms:created>
  <dcterms:modified xsi:type="dcterms:W3CDTF">2015-10-28T14:06:55Z</dcterms:modified>
</cp:coreProperties>
</file>